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4" r:id="rId5"/>
    <p:sldId id="265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78" r:id="rId14"/>
    <p:sldId id="277" r:id="rId15"/>
    <p:sldId id="267" r:id="rId16"/>
    <p:sldId id="276" r:id="rId17"/>
    <p:sldId id="266" r:id="rId18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FCDFF"/>
    <a:srgbClr val="A3DCFF"/>
    <a:srgbClr val="79CCFF"/>
    <a:srgbClr val="FFFFFF"/>
    <a:srgbClr val="CCECFF"/>
    <a:srgbClr val="BDF2F9"/>
    <a:srgbClr val="BDE6FF"/>
    <a:srgbClr val="BD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2787"/>
    <p:restoredTop sz="90929"/>
  </p:normalViewPr>
  <p:slideViewPr>
    <p:cSldViewPr>
      <p:cViewPr>
        <p:scale>
          <a:sx n="90" d="100"/>
          <a:sy n="90" d="100"/>
        </p:scale>
        <p:origin x="-32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8.xml"/><Relationship Id="rId7" Type="http://schemas.openxmlformats.org/officeDocument/2006/relationships/slide" Target="slides/slide12.xml"/><Relationship Id="rId2" Type="http://schemas.openxmlformats.org/officeDocument/2006/relationships/slide" Target="slides/slide7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17.xml"/><Relationship Id="rId5" Type="http://schemas.openxmlformats.org/officeDocument/2006/relationships/slide" Target="slides/slide10.xml"/><Relationship Id="rId10" Type="http://schemas.openxmlformats.org/officeDocument/2006/relationships/slide" Target="slides/slide15.xml"/><Relationship Id="rId4" Type="http://schemas.openxmlformats.org/officeDocument/2006/relationships/slide" Target="slides/slide9.xml"/><Relationship Id="rId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4" tIns="46567" rIns="93134" bIns="4656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4" tIns="46567" rIns="93134" bIns="4656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4" tIns="46567" rIns="93134" bIns="4656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4" tIns="46567" rIns="93134" bIns="4656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B7F5FE-B210-4409-A4ED-0FCA955F6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6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112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3738"/>
            <a:ext cx="4613275" cy="3460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387850"/>
            <a:ext cx="5095875" cy="4156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34" tIns="46567" rIns="93134" bIns="46567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3738"/>
            <a:ext cx="4613275" cy="3460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387850"/>
            <a:ext cx="5095875" cy="4156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34" tIns="46567" rIns="93134" bIns="46567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3738"/>
            <a:ext cx="4613275" cy="3460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387850"/>
            <a:ext cx="5095875" cy="4156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34" tIns="46567" rIns="93134" bIns="46567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526A2-8082-4D8C-B1F3-18BF578E6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0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B8AA-732D-4415-9A2C-2295BC3E6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1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E3452-FFE4-4308-BE2B-F9C26C553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06B77A-8377-42C3-8E92-0F382390E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74297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0D8D83-715C-4AF2-B4BA-A57111C74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81767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95BA-0338-4F30-AF44-A223748FC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3E191-6136-4196-B994-AD0973AC3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7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5754-20D3-4052-BD78-E043564E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9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21CD-D9F8-4838-B285-294A084E6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7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49C8-E663-4E71-BF94-B4CB64FD3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27479-9137-41A9-871D-9682CF0BD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F8A98-A9B3-4D07-B1F5-53AFD9147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6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5D2EC-18BD-41D8-A44D-96E7F2D29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3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E4D1DC6-C97D-4EAA-88DA-5195BD5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4900" y="457200"/>
            <a:ext cx="6934200" cy="1524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4000" b="1" i="1" dirty="0">
                <a:solidFill>
                  <a:schemeClr val="tx1"/>
                </a:solidFill>
              </a:rPr>
              <a:t>Georgia Adopt-A-Stream</a:t>
            </a:r>
            <a:r>
              <a:rPr lang="en-US" i="1" dirty="0">
                <a:solidFill>
                  <a:schemeClr val="tx1"/>
                </a:solidFill>
              </a:rPr>
              <a:t/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sz="4000" b="1" i="1" dirty="0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895600" y="4876799"/>
            <a:ext cx="3330574" cy="141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en-US" sz="1600" b="1" i="1" dirty="0" smtClean="0">
                <a:latin typeface="+mn-lt"/>
              </a:rPr>
              <a:t>2 Martin Luther King Jr. Dr. SE</a:t>
            </a:r>
          </a:p>
          <a:p>
            <a:pPr algn="ctr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en-US" sz="1600" b="1" i="1" dirty="0" smtClean="0">
                <a:latin typeface="+mn-lt"/>
              </a:rPr>
              <a:t>Suite 1462 East</a:t>
            </a:r>
          </a:p>
          <a:p>
            <a:pPr algn="ctr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en-US" sz="1600" b="1" i="1" dirty="0" smtClean="0">
                <a:latin typeface="+mn-lt"/>
              </a:rPr>
              <a:t>Atlanta, Georgia 30334</a:t>
            </a:r>
          </a:p>
          <a:p>
            <a:pPr algn="ctr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en-US" sz="1600" b="1" i="1" dirty="0" smtClean="0">
                <a:latin typeface="+mn-lt"/>
              </a:rPr>
              <a:t>AdoptAStream.Georgia.gov</a:t>
            </a:r>
            <a:endParaRPr lang="en-US" altLang="en-US" sz="1600" b="1" i="1" dirty="0" smtClean="0">
              <a:latin typeface="+mn-lt"/>
            </a:endParaRPr>
          </a:p>
          <a:p>
            <a:pPr algn="ctr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en-US" sz="1600" b="1" i="1" dirty="0" smtClean="0">
                <a:latin typeface="+mn-lt"/>
              </a:rPr>
              <a:t>404.463.1464</a:t>
            </a:r>
            <a:endParaRPr lang="en-US" altLang="en-US" sz="1600" b="1" i="1" dirty="0" smtClean="0">
              <a:latin typeface="+mn-lt"/>
            </a:endParaRPr>
          </a:p>
        </p:txBody>
      </p:sp>
      <p:sp>
        <p:nvSpPr>
          <p:cNvPr id="4101" name="Rounded Rectangle 2"/>
          <p:cNvSpPr>
            <a:spLocks noChangeArrowheads="1"/>
          </p:cNvSpPr>
          <p:nvPr/>
        </p:nvSpPr>
        <p:spPr bwMode="auto">
          <a:xfrm>
            <a:off x="6324600" y="5794375"/>
            <a:ext cx="2743200" cy="99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102" name="Picture 7" descr="\\dnr-n3400-05a\dnr-tt-dat0-wr\wr\Water\NPS\A-STREAM\Documents\AAS LOGOS\AASlogo_round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2057400"/>
            <a:ext cx="285115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\\dnr-n3400-05a\dnr-tt-dat0-wr\wr\Water\NPS\A-STREAM\Documents\Letterhead\2016\EPD Logo_FINAL -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819775"/>
            <a:ext cx="2667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6429564"/>
            <a:ext cx="143500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Revised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November 2017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F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705600" cy="1066800"/>
          </a:xfrm>
        </p:spPr>
        <p:txBody>
          <a:bodyPr/>
          <a:lstStyle/>
          <a:p>
            <a:r>
              <a:rPr lang="en-US" altLang="en-US" sz="4000" b="1" i="1" dirty="0" smtClean="0"/>
              <a:t>Visual Stream Monitoring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038600" y="1600200"/>
            <a:ext cx="444182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Visual &amp; physical evaluation of stream conditions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Critical water pollutants and habitat damage, such as sedimentation, erosion and excessive nutrients, can be detected through the visual survey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Quarterly or once every season</a:t>
            </a:r>
          </a:p>
        </p:txBody>
      </p:sp>
      <p:pic>
        <p:nvPicPr>
          <p:cNvPr id="13317" name="Picture 6" descr="\\dnr-n3400-05a\dnr-tt-dat0-wr\wr\Water\NPS\A-STREAM\Documents\IMAGES\VOLUNTEER WORKSHOPS\2013\Hiwassee Visual Workshop\visual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t="5373" r="10730"/>
          <a:stretch>
            <a:fillRect/>
          </a:stretch>
        </p:blipFill>
        <p:spPr bwMode="auto">
          <a:xfrm>
            <a:off x="685800" y="1447800"/>
            <a:ext cx="3048000" cy="4705350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391400" cy="914400"/>
          </a:xfrm>
        </p:spPr>
        <p:txBody>
          <a:bodyPr/>
          <a:lstStyle/>
          <a:p>
            <a:r>
              <a:rPr lang="en-US" altLang="en-US" sz="4000" b="1" i="1" dirty="0" smtClean="0"/>
              <a:t>Macroinvertebrate Monitoring</a:t>
            </a:r>
          </a:p>
        </p:txBody>
      </p:sp>
      <p:sp>
        <p:nvSpPr>
          <p:cNvPr id="14340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57200" y="1344613"/>
            <a:ext cx="4770488" cy="480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Inventory of macroinvertebrates in the stream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overall health of the stream can be determined by the diversity of macroinvertebrates found. 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presence of macroinvertebrates indicate the quality of both water and habitat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Quarterly or once every season</a:t>
            </a:r>
          </a:p>
        </p:txBody>
      </p:sp>
      <p:pic>
        <p:nvPicPr>
          <p:cNvPr id="1026" name="Picture 2" descr="\\dnr-n3400-05a\dnr-tt-dat0-wr\wr\Water\NPS\A-STREAM\Documents\IMAGES\TTT WORKSHOPS\2016\1.29.2016 Macro TTT Smithgall Woods\P129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02" y="1749631"/>
            <a:ext cx="3088327" cy="4117769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382588"/>
            <a:ext cx="7391400" cy="684212"/>
          </a:xfrm>
        </p:spPr>
        <p:txBody>
          <a:bodyPr/>
          <a:lstStyle/>
          <a:p>
            <a:r>
              <a:rPr lang="en-US" altLang="en-US" sz="4000" b="1" i="1" dirty="0" smtClean="0"/>
              <a:t>Chemical Monitoring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62600" y="1066800"/>
            <a:ext cx="5200400" cy="5562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2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25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Testing for pH, dissolved oxygen, temperature, and conductivity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250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Additional tests include nutrient sampling, </a:t>
            </a:r>
            <a:r>
              <a:rPr lang="en-US" altLang="en-US" sz="225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Secchi</a:t>
            </a:r>
            <a:r>
              <a:rPr lang="en-US" altLang="en-US" sz="2250" dirty="0" smtClean="0">
                <a:latin typeface="Calibri" panose="020F0502020204030204" pitchFamily="34" charset="0"/>
                <a:cs typeface="Calibri" panose="020F0502020204030204" pitchFamily="34" charset="0"/>
              </a:rPr>
              <a:t> disk, salinity, turbidity, and </a:t>
            </a:r>
            <a:r>
              <a:rPr lang="en-US" altLang="en-US" sz="225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settleable</a:t>
            </a:r>
            <a:r>
              <a:rPr lang="en-US" altLang="en-US" sz="2250" dirty="0" smtClean="0">
                <a:latin typeface="Calibri" panose="020F0502020204030204" pitchFamily="34" charset="0"/>
                <a:cs typeface="Calibri" panose="020F0502020204030204" pitchFamily="34" charset="0"/>
              </a:rPr>
              <a:t> solids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2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25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Provides “snap shot” of water quality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250" dirty="0" smtClean="0">
                <a:latin typeface="Calibri" panose="020F0502020204030204" pitchFamily="34" charset="0"/>
                <a:cs typeface="Calibri" panose="020F0502020204030204" pitchFamily="34" charset="0"/>
              </a:rPr>
              <a:t>Oxygen is needed for respiration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25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Temperature is directly related to biological activity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250" dirty="0" smtClean="0">
                <a:latin typeface="Calibri" panose="020F0502020204030204" pitchFamily="34" charset="0"/>
                <a:cs typeface="Calibri" panose="020F0502020204030204" pitchFamily="34" charset="0"/>
              </a:rPr>
              <a:t>pH measures the acidity or basicity of the water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250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Conductivity measurements indicate potential inorganic or organic pollutants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2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250" dirty="0" smtClean="0">
                <a:latin typeface="Calibri" panose="020F0502020204030204" pitchFamily="34" charset="0"/>
                <a:cs typeface="Calibri" panose="020F0502020204030204" pitchFamily="34" charset="0"/>
              </a:rPr>
              <a:t>Once a month</a:t>
            </a:r>
          </a:p>
        </p:txBody>
      </p:sp>
      <p:pic>
        <p:nvPicPr>
          <p:cNvPr id="15365" name="Picture 6" descr="\\dnr-n3400-05a\dnr-tt-dat0-wr\wr\Water\NPS\A-STREAM\Documents\IMAGES\VOLUNTEER WORKSHOPS\2017\4.8.2017-4.9.2017 Chem workshops_Grove Park\Archive\IMG_0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57"/>
          <a:stretch>
            <a:fillRect/>
          </a:stretch>
        </p:blipFill>
        <p:spPr bwMode="auto">
          <a:xfrm>
            <a:off x="609600" y="1447800"/>
            <a:ext cx="2800600" cy="4468177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28600"/>
            <a:ext cx="7391400" cy="1143000"/>
          </a:xfrm>
        </p:spPr>
        <p:txBody>
          <a:bodyPr/>
          <a:lstStyle/>
          <a:p>
            <a:r>
              <a:rPr lang="en-US" altLang="en-US" sz="4000" b="1" i="1" dirty="0" smtClean="0"/>
              <a:t>Bacterial Monitoring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44958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Sampling for E. coli bacteria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Indicates presence of disease causing agents in the water body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Indicates the safety of the waterbody for recreational uses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Once a month</a:t>
            </a:r>
          </a:p>
        </p:txBody>
      </p:sp>
      <p:pic>
        <p:nvPicPr>
          <p:cNvPr id="7" name="Picture 6" descr="S:\NPS\A-STREAM\Documents\IMAGES\VOLUNTEER WORKSHOPS\2015\7.14-7.16 Teacher Wkshps_Newman Wetland Ctr\P71518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380" r="42312" b="7020"/>
          <a:stretch/>
        </p:blipFill>
        <p:spPr bwMode="auto">
          <a:xfrm>
            <a:off x="5410200" y="1676400"/>
            <a:ext cx="2984500" cy="4180205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07464" cy="990600"/>
          </a:xfrm>
        </p:spPr>
        <p:txBody>
          <a:bodyPr/>
          <a:lstStyle/>
          <a:p>
            <a:r>
              <a:rPr lang="en-US" altLang="en-US" sz="4000" b="1" i="1" dirty="0" smtClean="0"/>
              <a:t>Quality Assurance Project Plan</a:t>
            </a:r>
          </a:p>
        </p:txBody>
      </p:sp>
      <p:sp>
        <p:nvSpPr>
          <p:cNvPr id="17412" name="Rectangle 103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52800" cy="4343400"/>
          </a:xfrm>
          <a:noFill/>
        </p:spPr>
        <p:txBody>
          <a:bodyPr/>
          <a:lstStyle/>
          <a:p>
            <a:r>
              <a:rPr lang="en-US" altLang="en-US" sz="2600" smtClean="0"/>
              <a:t>Quality Assurance Quality Control (QAQC)</a:t>
            </a:r>
          </a:p>
          <a:p>
            <a:pPr>
              <a:buFont typeface="Wingdings" pitchFamily="2" charset="2"/>
              <a:buNone/>
            </a:pPr>
            <a:endParaRPr lang="en-US" altLang="en-US" sz="2600" smtClean="0"/>
          </a:p>
          <a:p>
            <a:r>
              <a:rPr lang="en-US" altLang="en-US" sz="2600" smtClean="0"/>
              <a:t>Only </a:t>
            </a:r>
            <a:r>
              <a:rPr lang="en-US" altLang="en-US" sz="2600" b="1" smtClean="0"/>
              <a:t>individuals</a:t>
            </a:r>
            <a:r>
              <a:rPr lang="en-US" altLang="en-US" sz="2600" smtClean="0"/>
              <a:t> are certified</a:t>
            </a:r>
          </a:p>
          <a:p>
            <a:pPr>
              <a:buFont typeface="Wingdings" pitchFamily="2" charset="2"/>
              <a:buNone/>
            </a:pPr>
            <a:endParaRPr lang="en-US" altLang="en-US" sz="2600" smtClean="0"/>
          </a:p>
          <a:p>
            <a:r>
              <a:rPr lang="en-US" altLang="en-US" sz="2600" smtClean="0"/>
              <a:t>Certification is valid for </a:t>
            </a:r>
            <a:r>
              <a:rPr lang="en-US" altLang="en-US" sz="2600" b="1" smtClean="0"/>
              <a:t>one year</a:t>
            </a:r>
          </a:p>
        </p:txBody>
      </p:sp>
      <p:pic>
        <p:nvPicPr>
          <p:cNvPr id="17413" name="Picture 1032" descr="S:\Nps\A-STREAM\MAPS\Watersheds\PPP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1600200"/>
            <a:ext cx="4935627" cy="41910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2050" y="457200"/>
            <a:ext cx="6934200" cy="1066800"/>
          </a:xfrm>
        </p:spPr>
        <p:txBody>
          <a:bodyPr/>
          <a:lstStyle/>
          <a:p>
            <a:r>
              <a:rPr lang="en-US" altLang="en-US" sz="4000" b="1" i="1" dirty="0" smtClean="0"/>
              <a:t>Organizational Levels of </a:t>
            </a:r>
            <a:br>
              <a:rPr lang="en-US" altLang="en-US" sz="4000" b="1" i="1" dirty="0" smtClean="0"/>
            </a:br>
            <a:r>
              <a:rPr lang="en-US" altLang="en-US" sz="4000" b="1" i="1" dirty="0" smtClean="0"/>
              <a:t>Georgia Adopt-A-Stream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7700" y="1752600"/>
            <a:ext cx="7772400" cy="4489450"/>
            <a:chOff x="647700" y="1708150"/>
            <a:chExt cx="7772400" cy="4489450"/>
          </a:xfrm>
        </p:grpSpPr>
        <p:sp>
          <p:nvSpPr>
            <p:cNvPr id="18436" name="Text Box 5"/>
            <p:cNvSpPr txBox="1">
              <a:spLocks noChangeArrowheads="1"/>
            </p:cNvSpPr>
            <p:nvPr/>
          </p:nvSpPr>
          <p:spPr bwMode="auto">
            <a:xfrm>
              <a:off x="2286000" y="2984500"/>
              <a:ext cx="4572000" cy="4064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latin typeface="Berlin Sans FB" pitchFamily="34" charset="0"/>
                </a:rPr>
                <a:t>Local Coordinators &amp; Trainers</a:t>
              </a:r>
            </a:p>
          </p:txBody>
        </p:sp>
        <p:sp>
          <p:nvSpPr>
            <p:cNvPr id="18437" name="Text Box 6"/>
            <p:cNvSpPr txBox="1">
              <a:spLocks noChangeArrowheads="1"/>
            </p:cNvSpPr>
            <p:nvPr/>
          </p:nvSpPr>
          <p:spPr bwMode="auto">
            <a:xfrm>
              <a:off x="1181100" y="4560888"/>
              <a:ext cx="6705600" cy="7080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>
                  <a:latin typeface="Berlin Sans FB" pitchFamily="34" charset="0"/>
                </a:rPr>
                <a:t>Individuals or groups who monitor a stream, wetland,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>
                  <a:latin typeface="Berlin Sans FB" pitchFamily="34" charset="0"/>
                </a:rPr>
                <a:t>lake or coastal waters</a:t>
              </a:r>
            </a:p>
          </p:txBody>
        </p:sp>
        <p:sp>
          <p:nvSpPr>
            <p:cNvPr id="18438" name="Text Box 7"/>
            <p:cNvSpPr txBox="1">
              <a:spLocks noChangeArrowheads="1"/>
            </p:cNvSpPr>
            <p:nvPr/>
          </p:nvSpPr>
          <p:spPr bwMode="auto">
            <a:xfrm>
              <a:off x="3352800" y="1708150"/>
              <a:ext cx="2362200" cy="4064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dirty="0">
                  <a:latin typeface="Berlin Sans FB" pitchFamily="34" charset="0"/>
                </a:rPr>
                <a:t>State </a:t>
              </a:r>
              <a:r>
                <a:rPr lang="en-US" altLang="en-US" sz="2000" i="1" dirty="0" smtClean="0">
                  <a:latin typeface="Berlin Sans FB" pitchFamily="34" charset="0"/>
                </a:rPr>
                <a:t>Staff</a:t>
              </a:r>
              <a:endParaRPr lang="en-US" altLang="en-US" sz="2000" i="1" dirty="0">
                <a:latin typeface="Berlin Sans FB" pitchFamily="34" charset="0"/>
              </a:endParaRPr>
            </a:p>
          </p:txBody>
        </p:sp>
        <p:sp>
          <p:nvSpPr>
            <p:cNvPr id="18439" name="Text Box 8"/>
            <p:cNvSpPr txBox="1">
              <a:spLocks noChangeArrowheads="1"/>
            </p:cNvSpPr>
            <p:nvPr/>
          </p:nvSpPr>
          <p:spPr bwMode="auto">
            <a:xfrm>
              <a:off x="1790700" y="3632200"/>
              <a:ext cx="5486400" cy="7112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dirty="0">
                  <a:latin typeface="Berlin Sans FB" pitchFamily="34" charset="0"/>
                </a:rPr>
                <a:t>Partners who act as local contacts and          provide assistance to monitoring groups</a:t>
              </a:r>
            </a:p>
          </p:txBody>
        </p:sp>
        <p:sp>
          <p:nvSpPr>
            <p:cNvPr id="18440" name="Text Box 9"/>
            <p:cNvSpPr txBox="1">
              <a:spLocks noChangeArrowheads="1"/>
            </p:cNvSpPr>
            <p:nvPr/>
          </p:nvSpPr>
          <p:spPr bwMode="auto">
            <a:xfrm>
              <a:off x="2819400" y="2309813"/>
              <a:ext cx="3429000" cy="4064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dirty="0">
                  <a:latin typeface="Berlin Sans FB" pitchFamily="34" charset="0"/>
                </a:rPr>
                <a:t>Advisory Board</a:t>
              </a:r>
              <a:endParaRPr lang="en-US" altLang="en-US" sz="2000" dirty="0">
                <a:latin typeface="Berlin Sans FB" pitchFamily="34" charset="0"/>
              </a:endParaRPr>
            </a:p>
          </p:txBody>
        </p:sp>
        <p:sp>
          <p:nvSpPr>
            <p:cNvPr id="18441" name="Text Box 10"/>
            <p:cNvSpPr txBox="1">
              <a:spLocks noChangeArrowheads="1"/>
            </p:cNvSpPr>
            <p:nvPr/>
          </p:nvSpPr>
          <p:spPr bwMode="auto">
            <a:xfrm>
              <a:off x="647700" y="5486400"/>
              <a:ext cx="7772400" cy="7112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latin typeface="Berlin Sans FB" pitchFamily="34" charset="0"/>
                </a:rPr>
                <a:t>Citizens who participate in a cleanup or other outreach activity organized by any of the above mentioned groups of people </a:t>
              </a:r>
            </a:p>
          </p:txBody>
        </p:sp>
      </p:grp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0375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086600" cy="1143000"/>
          </a:xfrm>
        </p:spPr>
        <p:txBody>
          <a:bodyPr/>
          <a:lstStyle/>
          <a:p>
            <a:r>
              <a:rPr lang="en-US" altLang="en-US" sz="3800" b="1" i="1" dirty="0" smtClean="0"/>
              <a:t>Equipment for Volunteers</a:t>
            </a:r>
          </a:p>
        </p:txBody>
      </p:sp>
      <p:pic>
        <p:nvPicPr>
          <p:cNvPr id="2050" name="Picture 2" descr="S:\NPS\A-STREAM\TRAINERS\Trainer Resources\Presentations\2017\Equipment photos for Intro PPT\P71301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r="2323"/>
          <a:stretch/>
        </p:blipFill>
        <p:spPr bwMode="auto">
          <a:xfrm>
            <a:off x="747823" y="1226341"/>
            <a:ext cx="3689498" cy="5174457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226341"/>
            <a:ext cx="3485925" cy="235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8" y="3818886"/>
            <a:ext cx="3485925" cy="260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7848600" cy="1219200"/>
          </a:xfrm>
        </p:spPr>
        <p:txBody>
          <a:bodyPr/>
          <a:lstStyle/>
          <a:p>
            <a:r>
              <a:rPr lang="en-US" altLang="en-US" sz="3600" b="1" i="1" dirty="0" smtClean="0"/>
              <a:t>Georgia Adopt-A-Stream Resources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066800"/>
            <a:ext cx="7315200" cy="5410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z="1300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Website:  AdoptAStream.Georgia.gov</a:t>
            </a:r>
            <a:endParaRPr lang="en-US" altLang="en-US" sz="1300" b="1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chemeClr val="tx1"/>
              </a:buClr>
            </a:pPr>
            <a:r>
              <a:rPr lang="en-US" altLang="en-US" sz="1300" b="1" dirty="0" smtClean="0">
                <a:latin typeface="Arial" pitchFamily="34" charset="0"/>
                <a:cs typeface="Arial" pitchFamily="34" charset="0"/>
              </a:rPr>
              <a:t>Getting To Know Your Watershed</a:t>
            </a: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 Manual</a:t>
            </a:r>
          </a:p>
          <a:p>
            <a:pPr>
              <a:buClr>
                <a:schemeClr val="tx1"/>
              </a:buClr>
            </a:pPr>
            <a:r>
              <a:rPr lang="en-US" altLang="en-US" sz="1300" b="1" dirty="0" smtClean="0">
                <a:latin typeface="Arial" pitchFamily="34" charset="0"/>
                <a:cs typeface="Arial" pitchFamily="34" charset="0"/>
              </a:rPr>
              <a:t>Visual Stream Survey</a:t>
            </a: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 Manual</a:t>
            </a:r>
          </a:p>
          <a:p>
            <a:pPr>
              <a:buClr>
                <a:schemeClr val="tx1"/>
              </a:buClr>
            </a:pPr>
            <a:r>
              <a:rPr lang="en-US" altLang="en-US" sz="1300" b="1" dirty="0" smtClean="0">
                <a:latin typeface="Arial" pitchFamily="34" charset="0"/>
                <a:cs typeface="Arial" pitchFamily="34" charset="0"/>
              </a:rPr>
              <a:t>Macroinvertebrate and Chemical Stream Monitoring</a:t>
            </a: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 Manual</a:t>
            </a:r>
          </a:p>
          <a:p>
            <a:pPr>
              <a:buClr>
                <a:schemeClr val="tx1"/>
              </a:buClr>
            </a:pPr>
            <a:r>
              <a:rPr lang="en-US" altLang="en-US" sz="1300" b="1" dirty="0" smtClean="0">
                <a:latin typeface="Arial" pitchFamily="34" charset="0"/>
                <a:cs typeface="Arial" pitchFamily="34" charset="0"/>
              </a:rPr>
              <a:t>Aquatic Macroinvertebrate Field Guide for Georgia’s Streams</a:t>
            </a:r>
          </a:p>
          <a:p>
            <a:pPr>
              <a:buClr>
                <a:schemeClr val="tx1"/>
              </a:buClr>
            </a:pPr>
            <a:r>
              <a:rPr lang="en-US" altLang="en-US" sz="1300" b="1" dirty="0" smtClean="0">
                <a:latin typeface="Arial" pitchFamily="34" charset="0"/>
                <a:cs typeface="Arial" pitchFamily="34" charset="0"/>
              </a:rPr>
              <a:t>Amphibian Monitoring </a:t>
            </a: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Manual</a:t>
            </a:r>
          </a:p>
          <a:p>
            <a:pPr>
              <a:buClr>
                <a:schemeClr val="tx1"/>
              </a:buClr>
            </a:pPr>
            <a:r>
              <a:rPr lang="en-US" altLang="en-US" sz="1300" b="1" dirty="0" smtClean="0">
                <a:latin typeface="Arial" pitchFamily="34" charset="0"/>
                <a:cs typeface="Arial" pitchFamily="34" charset="0"/>
              </a:rPr>
              <a:t>Wetland Monitoring</a:t>
            </a: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 Manual </a:t>
            </a:r>
          </a:p>
          <a:p>
            <a:pPr>
              <a:buClr>
                <a:schemeClr val="tx1"/>
              </a:buClr>
            </a:pPr>
            <a:r>
              <a:rPr lang="en-US" altLang="en-US" sz="1300" b="1" dirty="0" smtClean="0">
                <a:latin typeface="Arial" pitchFamily="34" charset="0"/>
                <a:cs typeface="Arial" pitchFamily="34" charset="0"/>
              </a:rPr>
              <a:t>Adopt-A-Lake</a:t>
            </a: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 Manual</a:t>
            </a:r>
          </a:p>
          <a:p>
            <a:pPr>
              <a:buClr>
                <a:schemeClr val="tx1"/>
              </a:buClr>
            </a:pPr>
            <a:r>
              <a:rPr lang="en-US" altLang="en-US" sz="1300" b="1" dirty="0" smtClean="0">
                <a:latin typeface="Arial" pitchFamily="34" charset="0"/>
                <a:cs typeface="Arial" pitchFamily="34" charset="0"/>
              </a:rPr>
              <a:t>Adopt-A-Stream Educator’s Guide</a:t>
            </a:r>
          </a:p>
          <a:p>
            <a:pPr>
              <a:buClr>
                <a:schemeClr val="tx1"/>
              </a:buClr>
            </a:pPr>
            <a:r>
              <a:rPr lang="en-US" altLang="en-US" sz="1300" b="1" dirty="0" smtClean="0">
                <a:latin typeface="Arial" pitchFamily="34" charset="0"/>
                <a:cs typeface="Arial" pitchFamily="34" charset="0"/>
              </a:rPr>
              <a:t>Georgia Outdoors: Georgia Adopt-A-Stream &amp; Rivers Alive</a:t>
            </a: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 Video</a:t>
            </a:r>
          </a:p>
          <a:p>
            <a:pPr>
              <a:buClr>
                <a:schemeClr val="tx1"/>
              </a:buClr>
            </a:pP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Getting Started: Watershed and Visual Stream Assessment workshops</a:t>
            </a:r>
          </a:p>
          <a:p>
            <a:pPr>
              <a:buClr>
                <a:schemeClr val="tx1"/>
              </a:buClr>
            </a:pP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Macroinvertebrate Monitoring workshops</a:t>
            </a:r>
          </a:p>
          <a:p>
            <a:pPr>
              <a:buClr>
                <a:schemeClr val="tx1"/>
              </a:buClr>
            </a:pP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Chemical &amp; Physical Monitoring workshops</a:t>
            </a:r>
          </a:p>
          <a:p>
            <a:pPr>
              <a:buClr>
                <a:schemeClr val="tx1"/>
              </a:buClr>
            </a:pP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Bacterial Monitoring workshops</a:t>
            </a:r>
          </a:p>
          <a:p>
            <a:pPr>
              <a:buClr>
                <a:schemeClr val="tx1"/>
              </a:buClr>
            </a:pP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Amphibian Monitoring workshops</a:t>
            </a:r>
          </a:p>
          <a:p>
            <a:pPr>
              <a:buClr>
                <a:schemeClr val="tx1"/>
              </a:buClr>
            </a:pP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Train – The – Trainer workshops</a:t>
            </a:r>
          </a:p>
          <a:p>
            <a:pPr>
              <a:buClr>
                <a:schemeClr val="tx1"/>
              </a:buClr>
            </a:pPr>
            <a:r>
              <a:rPr lang="en-US" altLang="en-US" sz="1300" b="1" dirty="0" smtClean="0">
                <a:latin typeface="Arial" pitchFamily="34" charset="0"/>
                <a:cs typeface="Arial" pitchFamily="34" charset="0"/>
              </a:rPr>
              <a:t>You Are The Solution To Water Pollution</a:t>
            </a: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 Poster and Brochure</a:t>
            </a:r>
          </a:p>
          <a:p>
            <a:pPr>
              <a:buClr>
                <a:schemeClr val="tx1"/>
              </a:buClr>
            </a:pP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Life at the Water’s Edge: A guide to stream care in Georgia</a:t>
            </a:r>
          </a:p>
          <a:p>
            <a:pPr>
              <a:buClr>
                <a:schemeClr val="tx1"/>
              </a:buClr>
            </a:pP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Online Water Quality Database</a:t>
            </a:r>
          </a:p>
          <a:p>
            <a:pPr>
              <a:buClr>
                <a:schemeClr val="tx1"/>
              </a:buClr>
            </a:pP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Newsletter</a:t>
            </a:r>
          </a:p>
          <a:p>
            <a:pPr>
              <a:buClr>
                <a:schemeClr val="tx1"/>
              </a:buClr>
            </a:pPr>
            <a:r>
              <a:rPr lang="en-US" altLang="en-US" sz="1300" dirty="0" smtClean="0">
                <a:latin typeface="Arial" pitchFamily="34" charset="0"/>
                <a:cs typeface="Arial" pitchFamily="34" charset="0"/>
              </a:rPr>
              <a:t>Teacher PLU Credits</a:t>
            </a:r>
          </a:p>
          <a:p>
            <a:pPr>
              <a:buClr>
                <a:schemeClr val="tx1"/>
              </a:buClr>
            </a:pPr>
            <a:r>
              <a:rPr lang="en-US" altLang="en-US" sz="1300" dirty="0" smtClean="0">
                <a:latin typeface="Arial" pitchFamily="34" charset="0"/>
                <a:cs typeface="Times New Roman" pitchFamily="18" charset="0"/>
              </a:rPr>
              <a:t>Technical and logistical support for volunteers and communities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lIns="92075" tIns="46038" rIns="92075" bIns="46038"/>
          <a:lstStyle/>
          <a:p>
            <a:r>
              <a:rPr lang="en-US" altLang="en-US" sz="4000" b="1" i="1" dirty="0" smtClean="0"/>
              <a:t>Georgia Adopt-A-Stream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4800600"/>
          </a:xfrm>
        </p:spPr>
        <p:txBody>
          <a:bodyPr lIns="92075" tIns="46038" rIns="92075" bIns="46038"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it?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Georgia’s volunteer water quality monitoring program</a:t>
            </a:r>
          </a:p>
          <a:p>
            <a:pPr>
              <a:buFont typeface="Wingdings" pitchFamily="2" charset="2"/>
              <a:buChar char="Ø"/>
              <a:defRPr/>
            </a:pPr>
            <a:endParaRPr lang="en-US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 Goals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 public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awareness 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D: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Collect quality baseline water quality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O: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Gather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observations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P: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Encourage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partnerships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between citizens &amp; local government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T: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tools &amp; training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lIns="92075" tIns="46038" rIns="92075" bIns="46038"/>
          <a:lstStyle/>
          <a:p>
            <a:r>
              <a:rPr lang="en-US" altLang="en-US" sz="4000" b="1" i="1" dirty="0" smtClean="0"/>
              <a:t>Water Quality Issues In Georgia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343400" cy="5181600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of toxic substance in rivers, streams and lakes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Reduction of nonpoint source pollution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 public involvement in water quality improvement projects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Continued implementation of a comprehensive water management plan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6149" name="Picture 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676400"/>
            <a:ext cx="3448050" cy="2209800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457200" y="366713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altLang="en-US" sz="4000" b="1" i="1" dirty="0" smtClean="0"/>
              <a:t>Point Source Pollution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96886" y="1981200"/>
            <a:ext cx="7885114" cy="2286000"/>
          </a:xfrm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Easily identifiable pollutant source (point to source)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US" alt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Regulated by the EPD through the NPDES (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Pollutant Discharge Elimination System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 permitting process</a:t>
            </a:r>
          </a:p>
          <a:p>
            <a:pPr lvl="2">
              <a:buFontTx/>
              <a:buChar char="-"/>
              <a:defRPr/>
            </a:pPr>
            <a:endParaRPr lang="en-US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FontTx/>
              <a:buNone/>
              <a:defRPr/>
            </a:pP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nimals 1" charset="2"/>
              <a:buNone/>
              <a:defRPr/>
            </a:pPr>
            <a:endParaRPr lang="en-US" alt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nimals 1" charset="2"/>
              <a:buNone/>
              <a:defRPr/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4114800"/>
            <a:ext cx="529748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lvl="2">
              <a:defRPr/>
            </a:pPr>
            <a:endParaRPr lang="en-US" alt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Industrial Discharge</a:t>
            </a: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Sewage treatment plant</a:t>
            </a: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Exposed leaking sewer pipe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57200"/>
            <a:ext cx="8229599" cy="914400"/>
          </a:xfrm>
        </p:spPr>
        <p:txBody>
          <a:bodyPr/>
          <a:lstStyle/>
          <a:p>
            <a:r>
              <a:rPr lang="en-US" altLang="en-US" sz="4000" b="1" i="1" dirty="0" smtClean="0"/>
              <a:t>Nonpoint Source Pollution</a:t>
            </a: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1257300" y="1524000"/>
            <a:ext cx="68199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#1 cause of water quality problems in Georgia</a:t>
            </a:r>
          </a:p>
          <a:p>
            <a:pPr>
              <a:lnSpc>
                <a:spcPct val="90000"/>
              </a:lnSpc>
            </a:pPr>
            <a:endParaRPr lang="en-US" alt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Typically caused by sources that are not easily distinguishable or identifiable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Everyone contributes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nimals 1" charset="2"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653844"/>
            <a:ext cx="7315199" cy="2594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lvl="2">
              <a:defRPr/>
            </a:pPr>
            <a:endParaRPr lang="en-US" alt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Runoff from roads and parking lots</a:t>
            </a: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Erosion/Sediment</a:t>
            </a: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Fertilizers and pesticides</a:t>
            </a: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Animal waste</a:t>
            </a: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Illicit spills and illegal dumping</a:t>
            </a: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Leaking septic systems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/>
              <a:t>Why Is Monitoring Water Quality Important?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315200" cy="41910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24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Our quality of life is directly related to the quality of the rivers, streams and wetlands around us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Regular monitoring provides specific information about the health of our local streams and other water bodies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the water we have now is all the water we’ll ever have (Water Cycle)</a:t>
            </a:r>
          </a:p>
          <a:p>
            <a:pPr marL="457200" lvl="1" indent="0">
              <a:buFontTx/>
              <a:buNone/>
              <a:defRPr/>
            </a:pPr>
            <a:endParaRPr lang="en-US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4000" b="1" i="1" dirty="0" smtClean="0"/>
              <a:t>Getting Started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762000" y="1332931"/>
            <a:ext cx="3505200" cy="5067869"/>
          </a:xfrm>
        </p:spPr>
        <p:txBody>
          <a:bodyPr/>
          <a:lstStyle/>
          <a:p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 a Group Name</a:t>
            </a:r>
          </a:p>
          <a:p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 your monitoring site on our online database</a:t>
            </a:r>
          </a:p>
          <a:p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 up a monitoring schedule</a:t>
            </a:r>
          </a:p>
          <a:p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Notify your local government</a:t>
            </a:r>
          </a:p>
          <a:p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Decide who will receive your data</a:t>
            </a:r>
          </a:p>
          <a:p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Find local partners</a:t>
            </a:r>
          </a:p>
          <a:p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 a “Who To Call” list</a:t>
            </a:r>
          </a:p>
          <a:p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Conduct at least one cleanup and one outreach activity annually 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 descr="S:\NPS\A-STREAM\Documents\IMAGES\OUTREACH EVENTS\EEA Conference\EEA Conference 2016\P3042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6314" r="7983"/>
          <a:stretch/>
        </p:blipFill>
        <p:spPr bwMode="auto">
          <a:xfrm>
            <a:off x="4809808" y="2057400"/>
            <a:ext cx="3567763" cy="3192434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52400"/>
            <a:ext cx="7239000" cy="990600"/>
          </a:xfrm>
        </p:spPr>
        <p:txBody>
          <a:bodyPr/>
          <a:lstStyle/>
          <a:p>
            <a:r>
              <a:rPr lang="en-US" altLang="en-US" sz="4000" b="1" i="1" dirty="0" smtClean="0">
                <a:cs typeface="Times New Roman" pitchFamily="18" charset="0"/>
              </a:rPr>
              <a:t>Getting to Know Your Watershed</a:t>
            </a:r>
          </a:p>
        </p:txBody>
      </p:sp>
      <p:pic>
        <p:nvPicPr>
          <p:cNvPr id="11268" name="Picture 10" descr="S:\Nps\A-STREAM\MAPS\Watersheds\PPP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52" y="1066800"/>
            <a:ext cx="4395748" cy="5181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1905000" y="6396037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https://adoptastream.georgia.gov/manuals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990600"/>
          </a:xfrm>
        </p:spPr>
        <p:txBody>
          <a:bodyPr/>
          <a:lstStyle/>
          <a:p>
            <a:r>
              <a:rPr lang="en-US" altLang="en-US" sz="4000" b="1" i="1" dirty="0" smtClean="0"/>
              <a:t>Watershed Survey &amp; Map Assessment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267200" y="1371600"/>
            <a:ext cx="45720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Map your watershed and conduct a comprehensive survey of the land uses, potential and actual pollution sources, geography and history of your waterbody and its watershed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endParaRPr lang="en-US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Getting to know your watershed is the first step to understanding your stream, wetland, lake, or coastal water</a:t>
            </a:r>
          </a:p>
          <a:p>
            <a:pPr>
              <a:lnSpc>
                <a:spcPct val="90000"/>
              </a:lnSpc>
            </a:pP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health of your waterbody is directly impacted by land uses and activities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year</a:t>
            </a:r>
          </a:p>
        </p:txBody>
      </p:sp>
      <p:pic>
        <p:nvPicPr>
          <p:cNvPr id="12293" name="Picture 9" descr="S:\Nps\A-STREAM\MAPS\Watersheds\PPP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0" y="1676400"/>
            <a:ext cx="3370790" cy="39624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</TotalTime>
  <Words>769</Words>
  <Application>Microsoft Office PowerPoint</Application>
  <PresentationFormat>On-screen Show (4:3)</PresentationFormat>
  <Paragraphs>153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Georgia Adopt-A-Stream Introduction</vt:lpstr>
      <vt:lpstr>Georgia Adopt-A-Stream</vt:lpstr>
      <vt:lpstr>Water Quality Issues In Georgia</vt:lpstr>
      <vt:lpstr>Point Source Pollution</vt:lpstr>
      <vt:lpstr>Nonpoint Source Pollution</vt:lpstr>
      <vt:lpstr>Why Is Monitoring Water Quality Important?</vt:lpstr>
      <vt:lpstr>Getting Started</vt:lpstr>
      <vt:lpstr>Getting to Know Your Watershed</vt:lpstr>
      <vt:lpstr>Watershed Survey &amp; Map Assessment</vt:lpstr>
      <vt:lpstr>Visual Stream Monitoring</vt:lpstr>
      <vt:lpstr>Macroinvertebrate Monitoring</vt:lpstr>
      <vt:lpstr>Chemical Monitoring</vt:lpstr>
      <vt:lpstr>Bacterial Monitoring</vt:lpstr>
      <vt:lpstr>Quality Assurance Project Plan</vt:lpstr>
      <vt:lpstr>Organizational Levels of  Georgia Adopt-A-Stream</vt:lpstr>
      <vt:lpstr>Equipment for Volunteers</vt:lpstr>
      <vt:lpstr>Georgia Adopt-A-Stream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 Introduction Presentation</dc:title>
  <dc:creator>ML Hoffacker</dc:creator>
  <cp:lastModifiedBy>Mary Lou Hoffacker</cp:lastModifiedBy>
  <cp:revision>158</cp:revision>
  <cp:lastPrinted>2017-06-02T13:26:09Z</cp:lastPrinted>
  <dcterms:created xsi:type="dcterms:W3CDTF">1995-05-28T16:34:23Z</dcterms:created>
  <dcterms:modified xsi:type="dcterms:W3CDTF">2017-11-28T17:53:15Z</dcterms:modified>
</cp:coreProperties>
</file>