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660" r:id="rId2"/>
    <p:sldMasterId id="2147483672" r:id="rId3"/>
  </p:sldMasterIdLst>
  <p:notesMasterIdLst>
    <p:notesMasterId r:id="rId87"/>
  </p:notesMasterIdLst>
  <p:handoutMasterIdLst>
    <p:handoutMasterId r:id="rId88"/>
  </p:handoutMasterIdLst>
  <p:sldIdLst>
    <p:sldId id="344" r:id="rId4"/>
    <p:sldId id="358" r:id="rId5"/>
    <p:sldId id="428" r:id="rId6"/>
    <p:sldId id="360" r:id="rId7"/>
    <p:sldId id="282" r:id="rId8"/>
    <p:sldId id="281" r:id="rId9"/>
    <p:sldId id="304" r:id="rId10"/>
    <p:sldId id="365" r:id="rId11"/>
    <p:sldId id="369" r:id="rId12"/>
    <p:sldId id="398" r:id="rId13"/>
    <p:sldId id="423" r:id="rId14"/>
    <p:sldId id="364" r:id="rId15"/>
    <p:sldId id="399" r:id="rId16"/>
    <p:sldId id="363" r:id="rId17"/>
    <p:sldId id="362" r:id="rId18"/>
    <p:sldId id="373" r:id="rId19"/>
    <p:sldId id="427" r:id="rId20"/>
    <p:sldId id="367" r:id="rId21"/>
    <p:sldId id="434" r:id="rId22"/>
    <p:sldId id="368" r:id="rId23"/>
    <p:sldId id="435" r:id="rId24"/>
    <p:sldId id="371" r:id="rId25"/>
    <p:sldId id="400" r:id="rId26"/>
    <p:sldId id="436" r:id="rId27"/>
    <p:sldId id="372" r:id="rId28"/>
    <p:sldId id="350" r:id="rId29"/>
    <p:sldId id="356" r:id="rId30"/>
    <p:sldId id="429" r:id="rId31"/>
    <p:sldId id="430" r:id="rId32"/>
    <p:sldId id="431" r:id="rId33"/>
    <p:sldId id="299" r:id="rId34"/>
    <p:sldId id="351" r:id="rId35"/>
    <p:sldId id="432" r:id="rId36"/>
    <p:sldId id="433" r:id="rId37"/>
    <p:sldId id="348" r:id="rId38"/>
    <p:sldId id="320" r:id="rId39"/>
    <p:sldId id="381" r:id="rId40"/>
    <p:sldId id="401" r:id="rId41"/>
    <p:sldId id="374" r:id="rId42"/>
    <p:sldId id="375" r:id="rId43"/>
    <p:sldId id="402" r:id="rId44"/>
    <p:sldId id="376" r:id="rId45"/>
    <p:sldId id="403" r:id="rId46"/>
    <p:sldId id="424" r:id="rId47"/>
    <p:sldId id="426" r:id="rId48"/>
    <p:sldId id="377" r:id="rId49"/>
    <p:sldId id="404" r:id="rId50"/>
    <p:sldId id="378" r:id="rId51"/>
    <p:sldId id="405" r:id="rId52"/>
    <p:sldId id="379" r:id="rId53"/>
    <p:sldId id="406" r:id="rId54"/>
    <p:sldId id="407" r:id="rId55"/>
    <p:sldId id="380" r:id="rId56"/>
    <p:sldId id="382" r:id="rId57"/>
    <p:sldId id="383" r:id="rId58"/>
    <p:sldId id="408" r:id="rId59"/>
    <p:sldId id="384" r:id="rId60"/>
    <p:sldId id="409" r:id="rId61"/>
    <p:sldId id="385" r:id="rId62"/>
    <p:sldId id="410" r:id="rId63"/>
    <p:sldId id="386" r:id="rId64"/>
    <p:sldId id="411" r:id="rId65"/>
    <p:sldId id="387" r:id="rId66"/>
    <p:sldId id="412" r:id="rId67"/>
    <p:sldId id="388" r:id="rId68"/>
    <p:sldId id="413" r:id="rId69"/>
    <p:sldId id="389" r:id="rId70"/>
    <p:sldId id="414" r:id="rId71"/>
    <p:sldId id="390" r:id="rId72"/>
    <p:sldId id="415" r:id="rId73"/>
    <p:sldId id="391" r:id="rId74"/>
    <p:sldId id="416" r:id="rId75"/>
    <p:sldId id="397" r:id="rId76"/>
    <p:sldId id="392" r:id="rId77"/>
    <p:sldId id="417" r:id="rId78"/>
    <p:sldId id="393" r:id="rId79"/>
    <p:sldId id="418" r:id="rId80"/>
    <p:sldId id="394" r:id="rId81"/>
    <p:sldId id="419" r:id="rId82"/>
    <p:sldId id="395" r:id="rId83"/>
    <p:sldId id="420" r:id="rId84"/>
    <p:sldId id="396" r:id="rId85"/>
    <p:sldId id="421" r:id="rId86"/>
  </p:sldIdLst>
  <p:sldSz cx="12192000" cy="6858000"/>
  <p:notesSz cx="9296400" cy="701040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72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apps, Bailey" initials="CB" lastIdx="46" clrIdx="0">
    <p:extLst>
      <p:ext uri="{19B8F6BF-5375-455C-9EA6-DF929625EA0E}">
        <p15:presenceInfo xmlns:p15="http://schemas.microsoft.com/office/powerpoint/2012/main" userId="S::bailey.crapps@dnr.ga.gov::f50fd27e-e29b-44d5-936b-b00be42a6376" providerId="AD"/>
      </p:ext>
    </p:extLst>
  </p:cmAuthor>
  <p:cmAuthor id="2" name="Encinas, Jacqueline" initials="EJ" lastIdx="7" clrIdx="1">
    <p:extLst>
      <p:ext uri="{19B8F6BF-5375-455C-9EA6-DF929625EA0E}">
        <p15:presenceInfo xmlns:p15="http://schemas.microsoft.com/office/powerpoint/2012/main" userId="Encinas, Jacqueline" providerId="None"/>
      </p:ext>
    </p:extLst>
  </p:cmAuthor>
  <p:cmAuthor id="3" name="Encinas, Jacqueline" initials="EJ [2]" lastIdx="29" clrIdx="2">
    <p:extLst>
      <p:ext uri="{19B8F6BF-5375-455C-9EA6-DF929625EA0E}">
        <p15:presenceInfo xmlns:p15="http://schemas.microsoft.com/office/powerpoint/2012/main" userId="S::jacqueline.encinas@dnr.ga.gov::7dd76611-b79e-4293-8c6e-afc8f3479af4" providerId="AD"/>
      </p:ext>
    </p:extLst>
  </p:cmAuthor>
  <p:cmAuthor id="4" name="Nachtmann, Cecilia" initials="NC" lastIdx="8" clrIdx="3">
    <p:extLst>
      <p:ext uri="{19B8F6BF-5375-455C-9EA6-DF929625EA0E}">
        <p15:presenceInfo xmlns:p15="http://schemas.microsoft.com/office/powerpoint/2012/main" userId="S::cecilia.nachtmann@dnr.ga.gov::92836137-1cd9-4f77-ab83-fe05c1257f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21D"/>
    <a:srgbClr val="DF9511"/>
    <a:srgbClr val="788C4A"/>
    <a:srgbClr val="9AB06A"/>
    <a:srgbClr val="597077"/>
    <a:srgbClr val="9BAFB5"/>
    <a:srgbClr val="7FB472"/>
    <a:srgbClr val="D75F39"/>
    <a:srgbClr val="D0522A"/>
    <a:srgbClr val="F1BB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5" autoAdjust="0"/>
  </p:normalViewPr>
  <p:slideViewPr>
    <p:cSldViewPr snapToGrid="0">
      <p:cViewPr varScale="1">
        <p:scale>
          <a:sx n="105" d="100"/>
          <a:sy n="105" d="100"/>
        </p:scale>
        <p:origin x="798" y="102"/>
      </p:cViewPr>
      <p:guideLst>
        <p:guide orient="horz" pos="72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158" cy="350641"/>
          </a:xfrm>
          <a:prstGeom prst="rect">
            <a:avLst/>
          </a:prstGeom>
        </p:spPr>
        <p:txBody>
          <a:bodyPr vert="horz" lIns="93176" tIns="46588" rIns="93176" bIns="46588" rtlCol="0"/>
          <a:lstStyle>
            <a:lvl1pPr algn="l">
              <a:defRPr sz="1200"/>
            </a:lvl1pPr>
          </a:lstStyle>
          <a:p>
            <a:pPr>
              <a:defRPr/>
            </a:pPr>
            <a:endParaRPr lang="en-US"/>
          </a:p>
        </p:txBody>
      </p:sp>
      <p:sp>
        <p:nvSpPr>
          <p:cNvPr id="3" name="Date Placeholder 2"/>
          <p:cNvSpPr>
            <a:spLocks noGrp="1"/>
          </p:cNvSpPr>
          <p:nvPr>
            <p:ph type="dt" sz="quarter" idx="1"/>
          </p:nvPr>
        </p:nvSpPr>
        <p:spPr>
          <a:xfrm>
            <a:off x="5266120" y="0"/>
            <a:ext cx="4028158" cy="350641"/>
          </a:xfrm>
          <a:prstGeom prst="rect">
            <a:avLst/>
          </a:prstGeom>
        </p:spPr>
        <p:txBody>
          <a:bodyPr vert="horz" lIns="93176" tIns="46588" rIns="93176" bIns="46588" rtlCol="0"/>
          <a:lstStyle>
            <a:lvl1pPr algn="r">
              <a:defRPr sz="1200"/>
            </a:lvl1pPr>
          </a:lstStyle>
          <a:p>
            <a:pPr>
              <a:defRPr/>
            </a:pPr>
            <a:fld id="{D072C56E-62E6-4BA6-ABDE-9855758BD275}" type="datetimeFigureOut">
              <a:rPr lang="en-US"/>
              <a:pPr>
                <a:defRPr/>
              </a:pPr>
              <a:t>2/2/2023</a:t>
            </a:fld>
            <a:endParaRPr lang="en-US"/>
          </a:p>
        </p:txBody>
      </p:sp>
      <p:sp>
        <p:nvSpPr>
          <p:cNvPr id="4" name="Footer Placeholder 3"/>
          <p:cNvSpPr>
            <a:spLocks noGrp="1"/>
          </p:cNvSpPr>
          <p:nvPr>
            <p:ph type="ftr" sz="quarter" idx="2"/>
          </p:nvPr>
        </p:nvSpPr>
        <p:spPr>
          <a:xfrm>
            <a:off x="1" y="6658554"/>
            <a:ext cx="4028158" cy="350641"/>
          </a:xfrm>
          <a:prstGeom prst="rect">
            <a:avLst/>
          </a:prstGeom>
        </p:spPr>
        <p:txBody>
          <a:bodyPr vert="horz" lIns="93176" tIns="46588" rIns="93176" bIns="46588"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266120" y="6658554"/>
            <a:ext cx="4028158" cy="350641"/>
          </a:xfrm>
          <a:prstGeom prst="rect">
            <a:avLst/>
          </a:prstGeom>
        </p:spPr>
        <p:txBody>
          <a:bodyPr vert="horz" lIns="93176" tIns="46588" rIns="93176" bIns="46588" rtlCol="0" anchor="b"/>
          <a:lstStyle>
            <a:lvl1pPr algn="r">
              <a:defRPr sz="1200"/>
            </a:lvl1pPr>
          </a:lstStyle>
          <a:p>
            <a:pPr>
              <a:defRPr/>
            </a:pPr>
            <a:fld id="{AD97DD55-A83A-4626-8D27-D925A618DDAE}" type="slidenum">
              <a:rPr lang="en-US"/>
              <a:pPr>
                <a:defRPr/>
              </a:pPr>
              <a:t>‹#›</a:t>
            </a:fld>
            <a:endParaRPr lang="en-US"/>
          </a:p>
        </p:txBody>
      </p:sp>
    </p:spTree>
    <p:extLst>
      <p:ext uri="{BB962C8B-B14F-4D97-AF65-F5344CB8AC3E}">
        <p14:creationId xmlns:p14="http://schemas.microsoft.com/office/powerpoint/2010/main" val="3361457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158" cy="350641"/>
          </a:xfrm>
          <a:prstGeom prst="rect">
            <a:avLst/>
          </a:prstGeom>
        </p:spPr>
        <p:txBody>
          <a:bodyPr vert="horz" lIns="93176" tIns="46588" rIns="93176" bIns="46588" rtlCol="0"/>
          <a:lstStyle>
            <a:lvl1pPr algn="l">
              <a:defRPr sz="1200">
                <a:latin typeface="Times New Roman" charset="0"/>
              </a:defRPr>
            </a:lvl1pPr>
          </a:lstStyle>
          <a:p>
            <a:pPr>
              <a:defRPr/>
            </a:pPr>
            <a:endParaRPr lang="en-US"/>
          </a:p>
        </p:txBody>
      </p:sp>
      <p:sp>
        <p:nvSpPr>
          <p:cNvPr id="3" name="Date Placeholder 2"/>
          <p:cNvSpPr>
            <a:spLocks noGrp="1"/>
          </p:cNvSpPr>
          <p:nvPr>
            <p:ph type="dt" idx="1"/>
          </p:nvPr>
        </p:nvSpPr>
        <p:spPr>
          <a:xfrm>
            <a:off x="5266120" y="0"/>
            <a:ext cx="4028158" cy="350641"/>
          </a:xfrm>
          <a:prstGeom prst="rect">
            <a:avLst/>
          </a:prstGeom>
        </p:spPr>
        <p:txBody>
          <a:bodyPr vert="horz" lIns="93176" tIns="46588" rIns="93176" bIns="46588" rtlCol="0"/>
          <a:lstStyle>
            <a:lvl1pPr algn="r">
              <a:defRPr sz="1200">
                <a:latin typeface="Times New Roman" charset="0"/>
              </a:defRPr>
            </a:lvl1pPr>
          </a:lstStyle>
          <a:p>
            <a:pPr>
              <a:defRPr/>
            </a:pPr>
            <a:fld id="{643B9EB5-87FA-44B6-95BE-925ED0A898AD}" type="datetimeFigureOut">
              <a:rPr lang="en-US"/>
              <a:pPr>
                <a:defRPr/>
              </a:pPr>
              <a:t>2/2/2023</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76" tIns="46588" rIns="93176" bIns="46588" rtlCol="0" anchor="ctr"/>
          <a:lstStyle/>
          <a:p>
            <a:pPr lvl="0"/>
            <a:endParaRPr lang="en-US" noProof="0"/>
          </a:p>
        </p:txBody>
      </p:sp>
      <p:sp>
        <p:nvSpPr>
          <p:cNvPr id="5" name="Notes Placeholder 4"/>
          <p:cNvSpPr>
            <a:spLocks noGrp="1"/>
          </p:cNvSpPr>
          <p:nvPr>
            <p:ph type="body" sz="quarter" idx="3"/>
          </p:nvPr>
        </p:nvSpPr>
        <p:spPr>
          <a:xfrm>
            <a:off x="930066" y="3330483"/>
            <a:ext cx="7436270" cy="3154559"/>
          </a:xfrm>
          <a:prstGeom prst="rect">
            <a:avLst/>
          </a:prstGeom>
        </p:spPr>
        <p:txBody>
          <a:bodyPr vert="horz" lIns="93176" tIns="46588" rIns="93176" bIns="4658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658554"/>
            <a:ext cx="4028158" cy="350641"/>
          </a:xfrm>
          <a:prstGeom prst="rect">
            <a:avLst/>
          </a:prstGeom>
        </p:spPr>
        <p:txBody>
          <a:bodyPr vert="horz" lIns="93176" tIns="46588" rIns="93176" bIns="46588" rtlCol="0" anchor="b"/>
          <a:lstStyle>
            <a:lvl1pPr algn="l">
              <a:defRPr sz="1200">
                <a:latin typeface="Times New Roman" charset="0"/>
              </a:defRPr>
            </a:lvl1pPr>
          </a:lstStyle>
          <a:p>
            <a:pPr>
              <a:defRPr/>
            </a:pPr>
            <a:endParaRPr lang="en-US"/>
          </a:p>
        </p:txBody>
      </p:sp>
      <p:sp>
        <p:nvSpPr>
          <p:cNvPr id="7" name="Slide Number Placeholder 6"/>
          <p:cNvSpPr>
            <a:spLocks noGrp="1"/>
          </p:cNvSpPr>
          <p:nvPr>
            <p:ph type="sldNum" sz="quarter" idx="5"/>
          </p:nvPr>
        </p:nvSpPr>
        <p:spPr>
          <a:xfrm>
            <a:off x="5266120" y="6658554"/>
            <a:ext cx="4028158" cy="350641"/>
          </a:xfrm>
          <a:prstGeom prst="rect">
            <a:avLst/>
          </a:prstGeom>
        </p:spPr>
        <p:txBody>
          <a:bodyPr vert="horz" lIns="93176" tIns="46588" rIns="93176" bIns="46588" rtlCol="0" anchor="b"/>
          <a:lstStyle>
            <a:lvl1pPr algn="r">
              <a:defRPr sz="1200">
                <a:latin typeface="Times New Roman" charset="0"/>
              </a:defRPr>
            </a:lvl1pPr>
          </a:lstStyle>
          <a:p>
            <a:pPr>
              <a:defRPr/>
            </a:pPr>
            <a:fld id="{6EB1980F-BEBB-474D-B4FE-7D59B73290E5}" type="slidenum">
              <a:rPr lang="en-US"/>
              <a:pPr>
                <a:defRPr/>
              </a:pPr>
              <a:t>‹#›</a:t>
            </a:fld>
            <a:endParaRPr lang="en-US"/>
          </a:p>
        </p:txBody>
      </p:sp>
    </p:spTree>
    <p:extLst>
      <p:ext uri="{BB962C8B-B14F-4D97-AF65-F5344CB8AC3E}">
        <p14:creationId xmlns:p14="http://schemas.microsoft.com/office/powerpoint/2010/main" val="7900476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s.fed.us/rm/boise/research/techtrans/projects/scienceforkids/watersheds.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a:defRPr/>
            </a:pPr>
            <a:r>
              <a:rPr lang="en-US" sz="1200" i="1"/>
              <a:t>Notes to Presenters: </a:t>
            </a:r>
          </a:p>
          <a:p>
            <a:pPr marL="181240" indent="-181240" defTabSz="966612">
              <a:buFont typeface="Arial" panose="020B0604020202020204" pitchFamily="34" charset="0"/>
              <a:buChar char="•"/>
              <a:defRPr/>
            </a:pPr>
            <a:r>
              <a:rPr lang="en-US" sz="1200" i="1"/>
              <a:t>Refer to text on slides for pertinent info and be sure to </a:t>
            </a:r>
            <a:r>
              <a:rPr lang="en-US" sz="1200" i="1" u="none"/>
              <a:t>emphasize bold text</a:t>
            </a:r>
            <a:r>
              <a:rPr lang="en-US" sz="1200" i="1"/>
              <a:t>, as that is the information volunteers need to know for the test. This is true throughout the presentation</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t>You are not required to say everything that is in the notes or present the information in the same way; these notes are simply included for your reference, so use them as much or as little as you like.</a:t>
            </a:r>
            <a:endParaRPr lang="en-US" sz="1200" i="1">
              <a:cs typeface="Calibri"/>
            </a:endParaRPr>
          </a:p>
          <a:p>
            <a:pPr marL="181240" indent="-181240">
              <a:buFont typeface="Arial" panose="020B0604020202020204" pitchFamily="34" charset="0"/>
              <a:buChar char="•"/>
            </a:pPr>
            <a:r>
              <a:rPr lang="en-US" sz="1200" i="1"/>
              <a:t>Please feel free to use your own examples, anecdotes, photos, etc. throughout the presentation. Make the presentation yours!</a:t>
            </a:r>
            <a:endParaRPr lang="en-US" sz="1200" i="1">
              <a:cs typeface="Calibri"/>
            </a:endParaRPr>
          </a:p>
          <a:p>
            <a:pPr marL="457200" lvl="1" indent="-181240">
              <a:buFont typeface="Arial" panose="020B0604020202020204" pitchFamily="34" charset="0"/>
              <a:buChar char="•"/>
            </a:pPr>
            <a:r>
              <a:rPr lang="en-US" sz="1200" i="1" u="sng">
                <a:cs typeface="Calibri"/>
              </a:rPr>
              <a:t>Just do not take out any of the bold text</a:t>
            </a:r>
          </a:p>
          <a:p>
            <a:endParaRPr lang="en-US" sz="1200" i="1"/>
          </a:p>
          <a:p>
            <a:r>
              <a:rPr lang="en-US" sz="1200" i="1"/>
              <a:t>Notes Key: </a:t>
            </a:r>
          </a:p>
          <a:p>
            <a:pPr marL="181240" indent="-181240">
              <a:buFont typeface="Arial"/>
              <a:buChar char="•"/>
            </a:pPr>
            <a:r>
              <a:rPr lang="en-US" sz="1200" b="1" i="1">
                <a:cs typeface="Calibri"/>
              </a:rPr>
              <a:t>Bold text</a:t>
            </a:r>
            <a:r>
              <a:rPr lang="en-US" sz="1200" b="0" i="1">
                <a:cs typeface="Calibri"/>
              </a:rPr>
              <a:t>= info that will be on the test</a:t>
            </a:r>
            <a:endParaRPr lang="en-US" sz="1200" b="1" i="1">
              <a:cs typeface="Calibri"/>
            </a:endParaRPr>
          </a:p>
          <a:p>
            <a:pPr marL="181240" indent="-181240">
              <a:buFont typeface="Arial"/>
              <a:buChar char="•"/>
            </a:pPr>
            <a:r>
              <a:rPr lang="en-US" sz="1200" i="1">
                <a:cs typeface="Calibri"/>
              </a:rPr>
              <a:t>Italicized text= direction for presenter, not to be said aloud</a:t>
            </a:r>
          </a:p>
          <a:p>
            <a:pPr marL="181240" indent="-181240">
              <a:buFont typeface="Arial"/>
              <a:buChar char="•"/>
            </a:pPr>
            <a:r>
              <a:rPr lang="en-US" sz="1200" i="1" u="sng">
                <a:cs typeface="Calibri"/>
              </a:rPr>
              <a:t>Underlined text</a:t>
            </a:r>
            <a:r>
              <a:rPr lang="en-US" sz="1200" i="1" u="none">
                <a:cs typeface="Calibri"/>
              </a:rPr>
              <a:t>= give emphasis, but not necessarily on the test</a:t>
            </a:r>
            <a:endParaRPr lang="en-US" sz="1200" i="1" u="sng">
              <a:cs typeface="Calibri"/>
            </a:endParaRPr>
          </a:p>
          <a:p>
            <a:pPr marL="181240" indent="-181240">
              <a:buFont typeface="Arial"/>
              <a:buChar char="•"/>
            </a:pPr>
            <a:endParaRPr lang="en-US" sz="1200" i="1">
              <a:cs typeface="Calibri"/>
            </a:endParaRPr>
          </a:p>
          <a:p>
            <a:endParaRPr lang="en-US" sz="1200" i="1">
              <a:cs typeface="Calibri"/>
            </a:endParaRPr>
          </a:p>
          <a:p>
            <a:endParaRPr lang="en-US"/>
          </a:p>
        </p:txBody>
      </p:sp>
      <p:sp>
        <p:nvSpPr>
          <p:cNvPr id="4" name="Slide Number Placeholder 3"/>
          <p:cNvSpPr>
            <a:spLocks noGrp="1"/>
          </p:cNvSpPr>
          <p:nvPr>
            <p:ph type="sldNum" sz="quarter" idx="5"/>
          </p:nvPr>
        </p:nvSpPr>
        <p:spPr/>
        <p:txBody>
          <a:bodyPr/>
          <a:lstStyle/>
          <a:p>
            <a:fld id="{2C67AC37-0BEF-46FA-8120-5E034FEBE742}" type="slidenum">
              <a:rPr lang="en-US" smtClean="0"/>
              <a:t>1</a:t>
            </a:fld>
            <a:endParaRPr lang="en-US"/>
          </a:p>
        </p:txBody>
      </p:sp>
    </p:spTree>
    <p:extLst>
      <p:ext uri="{BB962C8B-B14F-4D97-AF65-F5344CB8AC3E}">
        <p14:creationId xmlns:p14="http://schemas.microsoft.com/office/powerpoint/2010/main" val="4218715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287865" indent="-287865">
              <a:buFont typeface="Arial"/>
              <a:buChar char="•"/>
            </a:pPr>
            <a:r>
              <a:rPr lang="en-US"/>
              <a:t>Caddisflies are an example of a benthic macroinvertebrate that can be found in most stream types in GA. </a:t>
            </a:r>
          </a:p>
          <a:p>
            <a:pPr marL="748448" lvl="1" indent="-287865">
              <a:buFont typeface="Arial"/>
              <a:buChar char="•"/>
            </a:pPr>
            <a:r>
              <a:rPr lang="en-US"/>
              <a:t>Their life cycle can be seen here along with a specimen photo. </a:t>
            </a:r>
          </a:p>
          <a:p>
            <a:pPr marL="1205648" lvl="2" indent="-287865">
              <a:buFont typeface="Arial"/>
              <a:buChar char="•"/>
            </a:pPr>
            <a:r>
              <a:rPr lang="en-US"/>
              <a:t>The graphic shows that caddisflies undergo complete metamorphosis.</a:t>
            </a:r>
          </a:p>
          <a:p>
            <a:pPr marL="1662848" lvl="3" indent="-287865">
              <a:buFont typeface="Arial"/>
              <a:buChar char="•"/>
            </a:pPr>
            <a:r>
              <a:rPr lang="en-US"/>
              <a:t>Complete metamorphosis includes egg, larva, pupal, and adult stages that differ greatly in morphology.</a:t>
            </a:r>
          </a:p>
          <a:p>
            <a:pPr marL="748448" marR="0" lvl="1" indent="-287865" algn="l" defTabSz="914400" rtl="0" eaLnBrk="0" fontAlgn="base" latinLnBrk="0" hangingPunct="0">
              <a:lnSpc>
                <a:spcPct val="100000"/>
              </a:lnSpc>
              <a:spcBef>
                <a:spcPct val="30000"/>
              </a:spcBef>
              <a:spcAft>
                <a:spcPct val="0"/>
              </a:spcAft>
              <a:buClrTx/>
              <a:buSzTx/>
              <a:buFont typeface="Arial"/>
              <a:buChar char="•"/>
              <a:tabLst/>
              <a:defRPr/>
            </a:pPr>
            <a:r>
              <a:rPr lang="en-US"/>
              <a:t>When sampling we are going to be looking for them in their larval stage.</a:t>
            </a:r>
          </a:p>
          <a:p>
            <a:pPr marL="748448" lvl="1" indent="-287865">
              <a:buFont typeface="Arial"/>
              <a:buChar char="•"/>
            </a:pPr>
            <a:r>
              <a:rPr lang="en-US" u="sng"/>
              <a:t>Take notice of the amount of time spent in aquatic stages vs. the terrestrial stage</a:t>
            </a:r>
          </a:p>
          <a:p>
            <a:pPr marL="748448" lvl="1" indent="-287865">
              <a:buFont typeface="Arial"/>
              <a:buChar char="•"/>
            </a:pPr>
            <a:endParaRPr lang="en-US" u="sng"/>
          </a:p>
          <a:p>
            <a:pPr marL="291248" lvl="0" indent="-287865">
              <a:buFont typeface="Arial"/>
              <a:buChar char="•"/>
            </a:pPr>
            <a:r>
              <a:rPr lang="en-US" u="none"/>
              <a:t>The AAS macroinvertebrate monitoring manual has additional information about macroinvertebrate life cycles and their importance: </a:t>
            </a:r>
          </a:p>
          <a:p>
            <a:pPr marL="287865" indent="-287865">
              <a:buFont typeface="Arial"/>
              <a:buChar char="•"/>
            </a:pPr>
            <a:endParaRPr lang="en-US"/>
          </a:p>
          <a:p>
            <a:pPr marL="287865" indent="-287865">
              <a:buFont typeface="Arial"/>
              <a:buChar char="•"/>
            </a:pPr>
            <a:r>
              <a:rPr lang="en-US">
                <a:cs typeface="Calibri"/>
              </a:rPr>
              <a:t>Photo source: https://dnr.maryland.gov/education/Documents/Aquatic%20Insect%20Ecology.pdf</a:t>
            </a:r>
          </a:p>
        </p:txBody>
      </p:sp>
      <p:sp>
        <p:nvSpPr>
          <p:cNvPr id="4" name="Slide Number Placeholder 3"/>
          <p:cNvSpPr>
            <a:spLocks noGrp="1"/>
          </p:cNvSpPr>
          <p:nvPr>
            <p:ph type="sldNum" sz="quarter" idx="5"/>
          </p:nvPr>
        </p:nvSpPr>
        <p:spPr/>
        <p:txBody>
          <a:bodyPr/>
          <a:lstStyle/>
          <a:p>
            <a:fld id="{2C67AC37-0BEF-46FA-8120-5E034FEBE742}" type="slidenum">
              <a:rPr lang="en-US"/>
              <a:t>10</a:t>
            </a:fld>
            <a:endParaRPr lang="en-US"/>
          </a:p>
        </p:txBody>
      </p:sp>
    </p:spTree>
    <p:extLst>
      <p:ext uri="{BB962C8B-B14F-4D97-AF65-F5344CB8AC3E}">
        <p14:creationId xmlns:p14="http://schemas.microsoft.com/office/powerpoint/2010/main" val="979497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287865" indent="-287865">
              <a:buFont typeface="Arial"/>
              <a:buChar char="•"/>
            </a:pPr>
            <a:r>
              <a:rPr lang="en-US"/>
              <a:t>Mayflies are an example of a benthic macroinvertebrate that can be found in most stream types in GA.  </a:t>
            </a:r>
          </a:p>
          <a:p>
            <a:pPr marL="748448" lvl="1" indent="-287865">
              <a:buFont typeface="Arial"/>
              <a:buChar char="•"/>
            </a:pPr>
            <a:r>
              <a:rPr lang="en-US"/>
              <a:t>The life cycle can be seen here along with a specimen photo. </a:t>
            </a:r>
          </a:p>
          <a:p>
            <a:pPr marL="1205648" lvl="2" indent="-287865">
              <a:buFont typeface="Arial"/>
              <a:buChar char="•"/>
            </a:pPr>
            <a:r>
              <a:rPr lang="en-US"/>
              <a:t>The graphic shows an example of mayflies undergoing incomplete metamorphosis.</a:t>
            </a:r>
          </a:p>
          <a:p>
            <a:pPr marL="1662848" lvl="3" indent="-287865">
              <a:buFont typeface="Arial"/>
              <a:buChar char="•"/>
            </a:pPr>
            <a:r>
              <a:rPr lang="en-US"/>
              <a:t>Incomplete metamorphosis includes an egg stage and several nymph stages that are similar morphologically to the adult.</a:t>
            </a:r>
          </a:p>
          <a:p>
            <a:pPr marL="748448" marR="0" lvl="1" indent="-287865" algn="l" defTabSz="914400" rtl="0" eaLnBrk="0" fontAlgn="base" latinLnBrk="0" hangingPunct="0">
              <a:lnSpc>
                <a:spcPct val="100000"/>
              </a:lnSpc>
              <a:spcBef>
                <a:spcPct val="30000"/>
              </a:spcBef>
              <a:spcAft>
                <a:spcPct val="0"/>
              </a:spcAft>
              <a:buClrTx/>
              <a:buSzTx/>
              <a:buFont typeface="Arial"/>
              <a:buChar char="•"/>
              <a:tabLst/>
              <a:defRPr/>
            </a:pPr>
            <a:r>
              <a:rPr lang="en-US"/>
              <a:t>When sampling we are going to be looking for them in their nymph stage.</a:t>
            </a:r>
          </a:p>
          <a:p>
            <a:pPr marL="748448" lvl="1" indent="-287865" defTabSz="921167">
              <a:buFont typeface="Arial"/>
              <a:buChar char="•"/>
              <a:defRPr/>
            </a:pPr>
            <a:r>
              <a:rPr lang="en-US"/>
              <a:t>Take notice of the amount of time spent in aquatic stages vs. the terrestrial stage</a:t>
            </a:r>
          </a:p>
          <a:p>
            <a:pPr marL="748448" lvl="1" indent="-287865">
              <a:buFont typeface="Arial"/>
              <a:buChar char="•"/>
            </a:pPr>
            <a:endParaRPr lang="en-US"/>
          </a:p>
          <a:p>
            <a:pPr marL="287865" marR="0" lvl="0" indent="-287865" algn="l" defTabSz="914400" rtl="0" eaLnBrk="0" fontAlgn="base" latinLnBrk="0" hangingPunct="0">
              <a:lnSpc>
                <a:spcPct val="100000"/>
              </a:lnSpc>
              <a:spcBef>
                <a:spcPct val="30000"/>
              </a:spcBef>
              <a:spcAft>
                <a:spcPct val="0"/>
              </a:spcAft>
              <a:buClrTx/>
              <a:buSzTx/>
              <a:buFont typeface="Arial"/>
              <a:buChar char="•"/>
              <a:tabLst/>
              <a:defRPr/>
            </a:pPr>
            <a:r>
              <a:rPr lang="en-US" u="none"/>
              <a:t>The AAS macroinvertebrate monitoring manual has additional information about macroinvertebrate life cycles and their importance: </a:t>
            </a:r>
          </a:p>
          <a:p>
            <a:pPr marL="287865" indent="-287865">
              <a:buFont typeface="Arial"/>
              <a:buChar char="•"/>
            </a:pPr>
            <a:endParaRPr lang="en-US"/>
          </a:p>
          <a:p>
            <a:pPr marL="287865" indent="-287865">
              <a:buFont typeface="Arial"/>
              <a:buChar char="•"/>
            </a:pPr>
            <a:r>
              <a:rPr lang="en-US">
                <a:cs typeface="Calibri"/>
              </a:rPr>
              <a:t>Photo source: https://dnr.maryland.gov/education/Documents/Aquatic%20Insect%20Ecology.pdf</a:t>
            </a:r>
          </a:p>
        </p:txBody>
      </p:sp>
      <p:sp>
        <p:nvSpPr>
          <p:cNvPr id="4" name="Slide Number Placeholder 3"/>
          <p:cNvSpPr>
            <a:spLocks noGrp="1"/>
          </p:cNvSpPr>
          <p:nvPr>
            <p:ph type="sldNum" sz="quarter" idx="5"/>
          </p:nvPr>
        </p:nvSpPr>
        <p:spPr/>
        <p:txBody>
          <a:bodyPr/>
          <a:lstStyle/>
          <a:p>
            <a:fld id="{2C67AC37-0BEF-46FA-8120-5E034FEBE742}" type="slidenum">
              <a:rPr lang="en-US"/>
              <a:t>11</a:t>
            </a:fld>
            <a:endParaRPr lang="en-US"/>
          </a:p>
        </p:txBody>
      </p:sp>
    </p:spTree>
    <p:extLst>
      <p:ext uri="{BB962C8B-B14F-4D97-AF65-F5344CB8AC3E}">
        <p14:creationId xmlns:p14="http://schemas.microsoft.com/office/powerpoint/2010/main" val="441526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82880" lvl="0" indent="-182880">
              <a:spcBef>
                <a:spcPts val="0"/>
              </a:spcBef>
              <a:buFont typeface="Arial" panose="020B0604020202020204" pitchFamily="34" charset="0"/>
              <a:buChar char="•"/>
              <a:defRPr/>
            </a:pPr>
            <a:r>
              <a:rPr lang="en-US">
                <a:solidFill>
                  <a:srgbClr val="262626"/>
                </a:solidFill>
                <a:cs typeface="Calibri"/>
              </a:rPr>
              <a:t>Macros are bioindicators of water quality. </a:t>
            </a:r>
            <a:r>
              <a:rPr lang="en-US" i="1">
                <a:solidFill>
                  <a:srgbClr val="262626"/>
                </a:solidFill>
                <a:cs typeface="Calibri"/>
              </a:rPr>
              <a:t>(A bioindicator is an organism whose presence in an environment can indicate that ecosystem's health)</a:t>
            </a:r>
          </a:p>
          <a:p>
            <a:pPr marL="640080" lvl="1" indent="-182880">
              <a:spcBef>
                <a:spcPts val="0"/>
              </a:spcBef>
              <a:buFont typeface="Arial" panose="020B0604020202020204" pitchFamily="34" charset="0"/>
              <a:buChar char="•"/>
              <a:defRPr/>
            </a:pPr>
            <a:r>
              <a:rPr lang="en-US" i="0">
                <a:solidFill>
                  <a:srgbClr val="262626"/>
                </a:solidFill>
                <a:cs typeface="Calibri"/>
              </a:rPr>
              <a:t>Each taxa has a known and assigned tolerance value that allows us to evaluate stream health </a:t>
            </a:r>
            <a:r>
              <a:rPr lang="en-US" i="1">
                <a:solidFill>
                  <a:srgbClr val="262626"/>
                </a:solidFill>
                <a:cs typeface="Calibri"/>
              </a:rPr>
              <a:t>(</a:t>
            </a:r>
            <a:r>
              <a:rPr lang="en-US" b="0" i="1">
                <a:solidFill>
                  <a:srgbClr val="4D5156"/>
                </a:solidFill>
                <a:effectLst/>
                <a:latin typeface="Roboto" panose="02000000000000000000" pitchFamily="2" charset="0"/>
              </a:rPr>
              <a:t>In biology, a taxon is a group of one or more populations of organisms that form a unit.)</a:t>
            </a:r>
            <a:endParaRPr lang="en-US" i="1">
              <a:solidFill>
                <a:srgbClr val="262626"/>
              </a:solidFill>
              <a:cs typeface="Calibri"/>
            </a:endParaRPr>
          </a:p>
          <a:p>
            <a:pPr marL="1097280" lvl="2" indent="-182880" defTabSz="921167">
              <a:spcBef>
                <a:spcPts val="0"/>
              </a:spcBef>
              <a:buFont typeface="Arial" panose="020B0604020202020204" pitchFamily="34" charset="0"/>
              <a:buChar char="•"/>
              <a:defRPr/>
            </a:pPr>
            <a:r>
              <a:rPr lang="en-US" b="1">
                <a:solidFill>
                  <a:srgbClr val="262626"/>
                </a:solidFill>
                <a:cs typeface="Calibri"/>
              </a:rPr>
              <a:t>AAS divides these values into three categories related to pollution sensitivity: sensitive, somewhat tolerant, and tolerant</a:t>
            </a:r>
          </a:p>
          <a:p>
            <a:pPr marL="748448" lvl="1" indent="-287865">
              <a:buFont typeface="Arial" panose="020B0604020202020204" pitchFamily="34" charset="0"/>
              <a:buChar char="•"/>
              <a:defRPr/>
            </a:pPr>
            <a:endParaRPr lang="en-US">
              <a:solidFill>
                <a:srgbClr val="262626"/>
              </a:solidFill>
              <a:cs typeface="Calibri"/>
            </a:endParaRPr>
          </a:p>
          <a:p>
            <a:pPr marL="182880" lvl="0" indent="-182880">
              <a:spcBef>
                <a:spcPts val="0"/>
              </a:spcBef>
              <a:buFont typeface="Arial" panose="020B0604020202020204" pitchFamily="34" charset="0"/>
              <a:buChar char="•"/>
              <a:defRPr/>
            </a:pPr>
            <a:r>
              <a:rPr lang="en-US">
                <a:solidFill>
                  <a:srgbClr val="262626"/>
                </a:solidFill>
                <a:cs typeface="Calibri"/>
              </a:rPr>
              <a:t>Macros are not very mobile. </a:t>
            </a:r>
          </a:p>
          <a:p>
            <a:pPr marL="640080" lvl="1" indent="-182880">
              <a:spcBef>
                <a:spcPts val="0"/>
              </a:spcBef>
              <a:buFont typeface="Arial" panose="020B0604020202020204" pitchFamily="34" charset="0"/>
              <a:buChar char="•"/>
              <a:defRPr/>
            </a:pPr>
            <a:r>
              <a:rPr lang="en-US">
                <a:solidFill>
                  <a:srgbClr val="262626"/>
                </a:solidFill>
                <a:cs typeface="Calibri"/>
              </a:rPr>
              <a:t>Therefore, unlike fish, salamanders, and other larger organisms, macros cannot escape poor water and habitat conditions. </a:t>
            </a:r>
          </a:p>
          <a:p>
            <a:pPr marL="640080" lvl="1" indent="-182880">
              <a:spcBef>
                <a:spcPts val="0"/>
              </a:spcBef>
              <a:buFont typeface="Arial" panose="020B0604020202020204" pitchFamily="34" charset="0"/>
              <a:buChar char="•"/>
              <a:defRPr/>
            </a:pPr>
            <a:r>
              <a:rPr lang="en-US">
                <a:solidFill>
                  <a:srgbClr val="262626"/>
                </a:solidFill>
                <a:cs typeface="Calibri"/>
              </a:rPr>
              <a:t>This limited mobility gives an indication of what is going on in a stream at any time. </a:t>
            </a:r>
          </a:p>
          <a:p>
            <a:pPr marL="914400" lvl="2" indent="0">
              <a:spcBef>
                <a:spcPts val="0"/>
              </a:spcBef>
              <a:buFont typeface="Arial" panose="020B0604020202020204" pitchFamily="34" charset="0"/>
              <a:buNone/>
              <a:defRPr/>
            </a:pPr>
            <a:endParaRPr lang="en-US">
              <a:solidFill>
                <a:srgbClr val="262626"/>
              </a:solidFill>
              <a:latin typeface="Calibri"/>
              <a:cs typeface="Calibri"/>
            </a:endParaRPr>
          </a:p>
          <a:p>
            <a:pPr marL="182880" lvl="0" indent="-182880">
              <a:spcBef>
                <a:spcPts val="0"/>
              </a:spcBef>
              <a:buFont typeface="Arial" panose="020B0604020202020204" pitchFamily="34" charset="0"/>
              <a:buChar char="•"/>
              <a:defRPr/>
            </a:pPr>
            <a:r>
              <a:rPr lang="en-US">
                <a:solidFill>
                  <a:srgbClr val="262626"/>
                </a:solidFill>
                <a:latin typeface="Calibri"/>
                <a:cs typeface="Calibri"/>
              </a:rPr>
              <a:t>The nature of these benthic organisms paired with Georgia Adopt-A-Stream methods and resources make collection and identification relatively easy.</a:t>
            </a:r>
          </a:p>
          <a:p>
            <a:pPr>
              <a:defRPr/>
            </a:pPr>
            <a:endParaRPr lang="en-US" i="1">
              <a:solidFill>
                <a:srgbClr val="262626"/>
              </a:solidFill>
              <a:latin typeface="Calibri"/>
              <a:cs typeface="Calibri"/>
            </a:endParaRPr>
          </a:p>
          <a:p>
            <a:pPr>
              <a:defRPr/>
            </a:pPr>
            <a:r>
              <a:rPr lang="en-US" i="1">
                <a:solidFill>
                  <a:srgbClr val="262626"/>
                </a:solidFill>
                <a:latin typeface="Calibri"/>
                <a:cs typeface="Calibri"/>
              </a:rPr>
              <a:t>Continued on next slide</a:t>
            </a:r>
            <a:endParaRPr lang="en-US" i="1">
              <a:latin typeface="Gill Sans MT"/>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12</a:t>
            </a:fld>
            <a:endParaRPr lang="en-US"/>
          </a:p>
        </p:txBody>
      </p:sp>
    </p:spTree>
    <p:extLst>
      <p:ext uri="{BB962C8B-B14F-4D97-AF65-F5344CB8AC3E}">
        <p14:creationId xmlns:p14="http://schemas.microsoft.com/office/powerpoint/2010/main" val="1168018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82880" lvl="0" indent="-182880">
              <a:spcBef>
                <a:spcPts val="0"/>
              </a:spcBef>
              <a:buFont typeface="Arial" panose="020B0604020202020204" pitchFamily="34" charset="0"/>
              <a:buChar char="•"/>
              <a:defRPr/>
            </a:pPr>
            <a:r>
              <a:rPr lang="en-US"/>
              <a:t>They are present during all stream conditions from droughts to floods, from polluted to pristine. </a:t>
            </a:r>
            <a:endParaRPr lang="en-US">
              <a:solidFill>
                <a:srgbClr val="262626"/>
              </a:solidFill>
            </a:endParaRPr>
          </a:p>
          <a:p>
            <a:pPr marL="640080" lvl="1" indent="-182880">
              <a:spcBef>
                <a:spcPts val="0"/>
              </a:spcBef>
              <a:buFont typeface="Arial" panose="020B0604020202020204" pitchFamily="34" charset="0"/>
              <a:buChar char="•"/>
              <a:defRPr/>
            </a:pPr>
            <a:r>
              <a:rPr lang="en-US"/>
              <a:t>Some macros are adaptable to extreme water flows; for example, some may burrow when it is raining and flow increases. However, heavy rain that causes flash floods can carry macroinvertebrates downstream.</a:t>
            </a:r>
          </a:p>
          <a:p>
            <a:pPr marL="1097280" lvl="2" indent="-182880">
              <a:spcBef>
                <a:spcPts val="0"/>
              </a:spcBef>
              <a:buFont typeface="Arial" panose="020B0604020202020204" pitchFamily="34" charset="0"/>
              <a:buChar char="•"/>
              <a:defRPr/>
            </a:pPr>
            <a:r>
              <a:rPr lang="en-US"/>
              <a:t>This is one of the reasons AAS suggests NOT monitoring after a heavy rain event as your sample will not be representative of normal flow conditions</a:t>
            </a:r>
          </a:p>
          <a:p>
            <a:pPr marL="914400" lvl="2" indent="0">
              <a:spcBef>
                <a:spcPts val="0"/>
              </a:spcBef>
              <a:buFont typeface="Arial" panose="020B0604020202020204" pitchFamily="34" charset="0"/>
              <a:buNone/>
              <a:defRPr/>
            </a:pPr>
            <a:endParaRPr lang="en-US">
              <a:latin typeface="Gill Sans MT"/>
              <a:cs typeface="Calibri"/>
            </a:endParaRPr>
          </a:p>
          <a:p>
            <a:pPr marL="182880" lvl="0" indent="-182880" defTabSz="921167">
              <a:spcBef>
                <a:spcPts val="0"/>
              </a:spcBef>
              <a:buFont typeface="Arial" panose="020B0604020202020204" pitchFamily="34" charset="0"/>
              <a:buChar char="•"/>
              <a:defRPr/>
            </a:pPr>
            <a:r>
              <a:rPr lang="en-US">
                <a:latin typeface="Gill Sans MT"/>
                <a:cs typeface="Calibri"/>
              </a:rPr>
              <a:t>These organisms are impacted by all the stresses that occur in a stream environment, both man-made and naturally occurring. </a:t>
            </a:r>
          </a:p>
          <a:p>
            <a:pPr marL="640080" lvl="1" indent="-182880" defTabSz="921167">
              <a:spcBef>
                <a:spcPts val="0"/>
              </a:spcBef>
              <a:buFont typeface="Arial" panose="020B0604020202020204" pitchFamily="34" charset="0"/>
              <a:buChar char="•"/>
              <a:defRPr/>
            </a:pPr>
            <a:r>
              <a:rPr lang="en-US">
                <a:latin typeface="Gill Sans MT"/>
                <a:cs typeface="Calibri"/>
              </a:rPr>
              <a:t>This can give us a good idea about pollution impacts on a stream since these animals cannot escape poor conditions should they arise. </a:t>
            </a:r>
          </a:p>
          <a:p>
            <a:pPr marL="640080" lvl="1" indent="-182880" defTabSz="921167">
              <a:spcBef>
                <a:spcPts val="0"/>
              </a:spcBef>
              <a:buFont typeface="Arial" panose="020B0604020202020204" pitchFamily="34" charset="0"/>
              <a:buChar char="•"/>
              <a:defRPr/>
            </a:pPr>
            <a:r>
              <a:rPr lang="en-US">
                <a:latin typeface="Gill Sans MT"/>
                <a:cs typeface="Calibri"/>
              </a:rPr>
              <a:t>Additionally, since these organisms live most or all their lives in the waterway, we get a good picture of overall health of the stream based on the life cycle stage they are found in. </a:t>
            </a:r>
            <a:endParaRPr lang="en-US">
              <a:latin typeface="Gill Sans MT"/>
            </a:endParaRPr>
          </a:p>
          <a:p>
            <a:pPr marL="748448" lvl="1" indent="-287865">
              <a:buFont typeface="Arial" panose="020B0604020202020204" pitchFamily="34" charset="0"/>
              <a:buChar char="•"/>
              <a:defRPr/>
            </a:pPr>
            <a:endParaRPr lang="en-US"/>
          </a:p>
          <a:p>
            <a:pPr marL="182880" lvl="0" indent="-182880">
              <a:spcBef>
                <a:spcPts val="0"/>
              </a:spcBef>
              <a:buFont typeface="Arial" panose="020B0604020202020204" pitchFamily="34" charset="0"/>
              <a:buChar char="•"/>
              <a:defRPr/>
            </a:pPr>
            <a:r>
              <a:rPr lang="en-US"/>
              <a:t>Populations of macros will differ throughout Georgia. This can be attributed to the differing ecosystems throughout the state that support varying populations adapted to each habitat type.</a:t>
            </a:r>
          </a:p>
          <a:p>
            <a:pPr marL="640080" lvl="1" indent="-182880">
              <a:spcBef>
                <a:spcPts val="0"/>
              </a:spcBef>
              <a:buFont typeface="Arial" panose="020B0604020202020204" pitchFamily="34" charset="0"/>
              <a:buChar char="•"/>
              <a:defRPr/>
            </a:pPr>
            <a:r>
              <a:rPr lang="en-US"/>
              <a:t>For example, since the Adopt-A-Stream macroinvertebrate index is based on dissolved oxygen, the “sensitive” organisms that require significant oxygen, such as the stonefly, may not be found in the naturally warm, slow-moving streams in south Georgia. That does not mean that the stream has bad water quality or habitat, just that streams in north and south Georgia support different populations of macros. </a:t>
            </a:r>
          </a:p>
          <a:p>
            <a:pPr marL="1097280" lvl="2" indent="-182880">
              <a:spcBef>
                <a:spcPts val="0"/>
              </a:spcBef>
              <a:buFont typeface="Arial" panose="020B0604020202020204" pitchFamily="34" charset="0"/>
              <a:buChar char="•"/>
              <a:defRPr/>
            </a:pPr>
            <a:r>
              <a:rPr lang="en-US"/>
              <a:t>If you are monitoring in south or coastal Georgia, it is important for you to conduct monitoring each season for several years. Doing this will help you recognize biological trends in your stream so that you can determine which changes are natural and which may be induced by human impact.</a:t>
            </a:r>
            <a:endParaRPr lang="en-US" b="1">
              <a:solidFill>
                <a:srgbClr val="262626"/>
              </a:solidFill>
              <a:cs typeface="Calibri"/>
            </a:endParaRPr>
          </a:p>
          <a:p>
            <a:pPr marL="287865" indent="-287865">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13</a:t>
            </a:fld>
            <a:endParaRPr lang="en-US"/>
          </a:p>
        </p:txBody>
      </p:sp>
    </p:spTree>
    <p:extLst>
      <p:ext uri="{BB962C8B-B14F-4D97-AF65-F5344CB8AC3E}">
        <p14:creationId xmlns:p14="http://schemas.microsoft.com/office/powerpoint/2010/main" val="951414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2719" indent="-172719">
              <a:spcBef>
                <a:spcPts val="0"/>
              </a:spcBef>
              <a:buFont typeface="Arial" panose="020B0604020202020204" pitchFamily="34" charset="0"/>
              <a:buChar char="•"/>
            </a:pPr>
            <a:r>
              <a:rPr lang="en-US">
                <a:cs typeface="Calibri"/>
              </a:rPr>
              <a:t>By collecting, identifying, and counting macros, we can quickly assess both </a:t>
            </a:r>
            <a:r>
              <a:rPr lang="en-US" b="1">
                <a:cs typeface="Calibri"/>
              </a:rPr>
              <a:t>water quality and habitat quality. </a:t>
            </a:r>
          </a:p>
          <a:p>
            <a:pPr marL="0" indent="0">
              <a:spcBef>
                <a:spcPts val="0"/>
              </a:spcBef>
              <a:buFont typeface="Arial" panose="020B0604020202020204" pitchFamily="34" charset="0"/>
              <a:buNone/>
            </a:pPr>
            <a:endParaRPr lang="en-US" b="1">
              <a:cs typeface="Calibri"/>
            </a:endParaRPr>
          </a:p>
          <a:p>
            <a:pPr marL="176102" lvl="0" indent="-172719">
              <a:buFont typeface="Arial" panose="020B0604020202020204" pitchFamily="34" charset="0"/>
              <a:buChar char="•"/>
            </a:pPr>
            <a:r>
              <a:rPr lang="en-US">
                <a:cs typeface="Calibri"/>
              </a:rPr>
              <a:t>We can characterize stream health based on the abundance and diversity of macro populations are present or absent from the stream. </a:t>
            </a:r>
          </a:p>
          <a:p>
            <a:pPr marL="636685" lvl="1" indent="-172719">
              <a:buFont typeface="Arial" panose="020B0604020202020204" pitchFamily="34" charset="0"/>
              <a:buChar char="•"/>
            </a:pPr>
            <a:r>
              <a:rPr lang="en-US" i="0"/>
              <a:t>Diversity is the variety in a community of macros ranging from sensitive to tolerant types present in the samples collected. </a:t>
            </a:r>
          </a:p>
          <a:p>
            <a:pPr marL="636685" lvl="1" indent="-172719">
              <a:buFont typeface="Arial" panose="020B0604020202020204" pitchFamily="34" charset="0"/>
              <a:buChar char="•"/>
            </a:pPr>
            <a:r>
              <a:rPr lang="en-US" i="0"/>
              <a:t>Abundance accounts for the number of each type of organism collected. </a:t>
            </a:r>
          </a:p>
          <a:p>
            <a:pPr marL="629919" lvl="1" indent="-172719">
              <a:buFont typeface="Arial" panose="020B0604020202020204" pitchFamily="34" charset="0"/>
              <a:buChar char="•"/>
            </a:pPr>
            <a:r>
              <a:rPr lang="en-US"/>
              <a:t>AAS takes both diversity and abundance into account, </a:t>
            </a:r>
            <a:r>
              <a:rPr lang="en-US" b="1"/>
              <a:t>but diversity is considerably more significant in the assessment</a:t>
            </a:r>
            <a:r>
              <a:rPr lang="en-US"/>
              <a:t>. </a:t>
            </a:r>
          </a:p>
          <a:p>
            <a:pPr marL="1087119" lvl="2" indent="-172719">
              <a:buFont typeface="Arial" panose="020B0604020202020204" pitchFamily="34" charset="0"/>
              <a:buChar char="•"/>
            </a:pPr>
            <a:r>
              <a:rPr lang="en-US" b="1"/>
              <a:t>Diversity indicates that a </a:t>
            </a:r>
            <a:r>
              <a:rPr lang="en-US" b="1" u="none"/>
              <a:t>variety of healthy habitats </a:t>
            </a:r>
            <a:r>
              <a:rPr lang="en-US" b="1"/>
              <a:t>are available </a:t>
            </a:r>
            <a:r>
              <a:rPr lang="en-US" b="0"/>
              <a:t>for different types of macroinvertebrates, and the </a:t>
            </a:r>
            <a:r>
              <a:rPr lang="en-US" b="1" u="none"/>
              <a:t>water quality is healthy enough to support populations with varying tolerances</a:t>
            </a:r>
            <a:r>
              <a:rPr lang="en-US" b="1"/>
              <a:t> </a:t>
            </a:r>
            <a:r>
              <a:rPr lang="en-US" b="0"/>
              <a:t>to pollution. Therefore, higher diversity is correlated with a healthier habitat and better water quality.</a:t>
            </a:r>
          </a:p>
        </p:txBody>
      </p:sp>
      <p:sp>
        <p:nvSpPr>
          <p:cNvPr id="4" name="Slide Number Placeholder 3"/>
          <p:cNvSpPr>
            <a:spLocks noGrp="1"/>
          </p:cNvSpPr>
          <p:nvPr>
            <p:ph type="sldNum" sz="quarter" idx="5"/>
          </p:nvPr>
        </p:nvSpPr>
        <p:spPr/>
        <p:txBody>
          <a:bodyPr/>
          <a:lstStyle/>
          <a:p>
            <a:fld id="{2C67AC37-0BEF-46FA-8120-5E034FEBE742}" type="slidenum">
              <a:rPr lang="en-US"/>
              <a:t>14</a:t>
            </a:fld>
            <a:endParaRPr lang="en-US"/>
          </a:p>
        </p:txBody>
      </p:sp>
    </p:spTree>
    <p:extLst>
      <p:ext uri="{BB962C8B-B14F-4D97-AF65-F5344CB8AC3E}">
        <p14:creationId xmlns:p14="http://schemas.microsoft.com/office/powerpoint/2010/main" val="3892026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82880" indent="-182880">
              <a:spcBef>
                <a:spcPts val="0"/>
              </a:spcBef>
              <a:buFont typeface="Arial"/>
              <a:buChar char="•"/>
            </a:pPr>
            <a:r>
              <a:rPr lang="en-US"/>
              <a:t>Where do we sample? </a:t>
            </a:r>
          </a:p>
          <a:p>
            <a:pPr marL="548640" lvl="1" indent="-182880">
              <a:spcBef>
                <a:spcPts val="0"/>
              </a:spcBef>
              <a:buFont typeface="Arial"/>
              <a:buChar char="•"/>
            </a:pPr>
            <a:r>
              <a:rPr lang="en-US"/>
              <a:t>The most important part of monitoring for macros is being able to find them!</a:t>
            </a:r>
          </a:p>
          <a:p>
            <a:pPr marL="1097280" lvl="2" indent="-182880">
              <a:spcBef>
                <a:spcPts val="0"/>
              </a:spcBef>
              <a:buFont typeface="Arial"/>
              <a:buChar char="•"/>
            </a:pPr>
            <a:r>
              <a:rPr lang="en-US"/>
              <a:t>Be sure to target the stream habitats in which macros are most likely to be found, especially in impaired streams</a:t>
            </a:r>
            <a:endParaRPr lang="en-US" i="1"/>
          </a:p>
          <a:p>
            <a:pPr marL="548640" lvl="1" indent="-182880">
              <a:spcBef>
                <a:spcPts val="0"/>
              </a:spcBef>
              <a:buFont typeface="Arial"/>
              <a:buChar char="•"/>
            </a:pPr>
            <a:r>
              <a:rPr lang="en-US"/>
              <a:t>Go back to the same site location each time you sample</a:t>
            </a:r>
          </a:p>
          <a:p>
            <a:pPr marL="1005840" lvl="2" indent="-182880">
              <a:spcBef>
                <a:spcPts val="0"/>
              </a:spcBef>
              <a:buFont typeface="Arial"/>
              <a:buChar char="•"/>
            </a:pPr>
            <a:r>
              <a:rPr lang="en-US"/>
              <a:t>If you have already have a monitoring site, sample for macros in the same area, if possible.</a:t>
            </a:r>
          </a:p>
          <a:p>
            <a:pPr marL="1005840" lvl="2" indent="-182880">
              <a:spcBef>
                <a:spcPts val="0"/>
              </a:spcBef>
              <a:buFont typeface="Arial"/>
              <a:buChar char="•"/>
            </a:pPr>
            <a:r>
              <a:rPr lang="en-US"/>
              <a:t>Unlike with chemical and bacterial monitoring, </a:t>
            </a:r>
            <a:r>
              <a:rPr lang="en-US" u="sng"/>
              <a:t>you won’t be sampling at a singular point in the stream, but rather throughout the stream reach, which is 12x the width of your stream</a:t>
            </a:r>
            <a:r>
              <a:rPr lang="en-US"/>
              <a:t>. </a:t>
            </a:r>
          </a:p>
          <a:p>
            <a:pPr marL="1554480" lvl="3" indent="-182880">
              <a:spcBef>
                <a:spcPts val="0"/>
              </a:spcBef>
              <a:buFont typeface="Arial"/>
              <a:buChar char="•"/>
            </a:pPr>
            <a:r>
              <a:rPr lang="en-US"/>
              <a:t>Be sure to walk throughout your stream reach to find the most likely macro habitats before sampling</a:t>
            </a:r>
          </a:p>
          <a:p>
            <a:pPr marL="1209031" lvl="2" indent="-287865">
              <a:buFont typeface="Arial"/>
              <a:buChar char="•"/>
            </a:pPr>
            <a:endParaRPr lang="en-US">
              <a:cs typeface="Calibri"/>
            </a:endParaRPr>
          </a:p>
          <a:p>
            <a:pPr marL="182880" indent="-182880">
              <a:spcBef>
                <a:spcPts val="0"/>
              </a:spcBef>
              <a:buFont typeface="Arial"/>
              <a:buChar char="•"/>
            </a:pPr>
            <a:r>
              <a:rPr lang="en-US"/>
              <a:t>When do we sample? </a:t>
            </a:r>
          </a:p>
          <a:p>
            <a:pPr marL="548640" lvl="1" indent="-182880">
              <a:spcBef>
                <a:spcPts val="0"/>
              </a:spcBef>
              <a:buFont typeface="Arial"/>
              <a:buChar char="•"/>
            </a:pPr>
            <a:r>
              <a:rPr lang="en-US"/>
              <a:t>During normal flow conditions​</a:t>
            </a:r>
          </a:p>
          <a:p>
            <a:pPr marL="1097280" lvl="2" indent="-182880">
              <a:spcBef>
                <a:spcPts val="0"/>
              </a:spcBef>
              <a:buFont typeface="Arial"/>
              <a:buChar char="•"/>
            </a:pPr>
            <a:r>
              <a:rPr lang="en-US"/>
              <a:t>Remember that high flows and heavy rains can be dangerous and will likely wash away many of the macros that are normally in the area; sampling during these conditions will not give you a representative sample. </a:t>
            </a:r>
            <a:endParaRPr lang="en-US">
              <a:cs typeface="Calibri"/>
            </a:endParaRPr>
          </a:p>
          <a:p>
            <a:pPr marL="548640" lvl="1" indent="-182880">
              <a:spcBef>
                <a:spcPts val="0"/>
              </a:spcBef>
              <a:buFont typeface="Arial"/>
              <a:buChar char="•"/>
            </a:pPr>
            <a:r>
              <a:rPr lang="en-US"/>
              <a:t>Same time of day</a:t>
            </a:r>
          </a:p>
          <a:p>
            <a:pPr marL="1097280" lvl="2" indent="-182880">
              <a:spcBef>
                <a:spcPts val="0"/>
              </a:spcBef>
              <a:buFont typeface="Arial"/>
              <a:buChar char="•"/>
            </a:pPr>
            <a:r>
              <a:rPr lang="en-US"/>
              <a:t>Sampling, sorting, and counting macros may take some time, so set aside 1 ½ -2 hours. </a:t>
            </a:r>
          </a:p>
          <a:p>
            <a:pPr marL="1554480" marR="0" lvl="3" indent="-182880" algn="l" defTabSz="914400" rtl="0" eaLnBrk="0" fontAlgn="base" latinLnBrk="0" hangingPunct="0">
              <a:lnSpc>
                <a:spcPct val="100000"/>
              </a:lnSpc>
              <a:spcBef>
                <a:spcPts val="0"/>
              </a:spcBef>
              <a:spcAft>
                <a:spcPct val="0"/>
              </a:spcAft>
              <a:buClrTx/>
              <a:buSzTx/>
              <a:buFont typeface="Arial"/>
              <a:buChar char="•"/>
              <a:tabLst/>
              <a:defRPr/>
            </a:pPr>
            <a:r>
              <a:rPr lang="en-US"/>
              <a:t>Although once you’re familiar with your site and the macroinvertebrates you find there, you’ll be able to complete this monitoring protocol in about an hour.</a:t>
            </a:r>
          </a:p>
          <a:p>
            <a:pPr marL="1097280" lvl="2" indent="-182880">
              <a:spcBef>
                <a:spcPts val="0"/>
              </a:spcBef>
              <a:buFont typeface="Arial"/>
              <a:buChar char="•"/>
            </a:pPr>
            <a:r>
              <a:rPr lang="en-US"/>
              <a:t>Don’t forget to bring ample water and snacks!</a:t>
            </a:r>
          </a:p>
          <a:p>
            <a:pPr marL="914400" lvl="2" indent="0">
              <a:spcBef>
                <a:spcPts val="0"/>
              </a:spcBef>
              <a:buFont typeface="Arial"/>
              <a:buNone/>
            </a:pPr>
            <a:endParaRPr lang="en-US">
              <a:cs typeface="Calibri"/>
            </a:endParaRPr>
          </a:p>
          <a:p>
            <a:pPr marL="182880" indent="-182880">
              <a:spcBef>
                <a:spcPts val="0"/>
              </a:spcBef>
              <a:buFont typeface="Arial"/>
              <a:buChar char="•"/>
            </a:pPr>
            <a:r>
              <a:rPr lang="en-US"/>
              <a:t>How often?</a:t>
            </a:r>
          </a:p>
          <a:p>
            <a:pPr marL="548640" lvl="1" indent="-182880">
              <a:spcBef>
                <a:spcPts val="0"/>
              </a:spcBef>
              <a:buFont typeface="Arial"/>
              <a:buChar char="•"/>
            </a:pPr>
            <a:r>
              <a:rPr lang="en-US"/>
              <a:t>At least once every 3 months, aka every season</a:t>
            </a:r>
            <a:endParaRPr lang="en-US">
              <a:cs typeface="Calibri"/>
            </a:endParaRPr>
          </a:p>
          <a:p>
            <a:pPr marL="548640" lvl="1" indent="-182880" defTabSz="921167">
              <a:spcBef>
                <a:spcPts val="0"/>
              </a:spcBef>
              <a:buFont typeface="Arial"/>
              <a:buChar char="•"/>
              <a:defRPr/>
            </a:pPr>
            <a:r>
              <a:rPr lang="en-US">
                <a:cs typeface="Calibri"/>
              </a:rPr>
              <a:t>Sampling every month is unnecessary as life cycle changes don’t typically occur that frequently, plus oversampling could harm macro populations</a:t>
            </a:r>
          </a:p>
          <a:p>
            <a:pPr marL="172719" indent="-172719">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15</a:t>
            </a:fld>
            <a:endParaRPr lang="en-US"/>
          </a:p>
        </p:txBody>
      </p:sp>
    </p:spTree>
    <p:extLst>
      <p:ext uri="{BB962C8B-B14F-4D97-AF65-F5344CB8AC3E}">
        <p14:creationId xmlns:p14="http://schemas.microsoft.com/office/powerpoint/2010/main" val="2333062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82880" indent="-182880">
              <a:spcBef>
                <a:spcPts val="0"/>
              </a:spcBef>
              <a:buFont typeface="Arial"/>
              <a:buChar char="•"/>
            </a:pPr>
            <a:r>
              <a:rPr lang="en-US"/>
              <a:t>Macroinvertebrates can be found in many kinds of habitats such as...</a:t>
            </a:r>
          </a:p>
          <a:p>
            <a:pPr marL="633302" lvl="1" indent="-172719">
              <a:buFont typeface="Arial"/>
              <a:buChar char="•"/>
            </a:pPr>
            <a:r>
              <a:rPr lang="en-US"/>
              <a:t>Vegetative margins – area along the edge of water body consisting of overhanging bank vegetation</a:t>
            </a:r>
            <a:endParaRPr lang="en-US">
              <a:cs typeface="Calibri"/>
            </a:endParaRPr>
          </a:p>
          <a:p>
            <a:pPr marL="633302" lvl="1" indent="-172719">
              <a:buFont typeface="Arial"/>
              <a:buChar char="•"/>
            </a:pPr>
            <a:r>
              <a:rPr lang="en-US">
                <a:cs typeface="Calibri"/>
              </a:rPr>
              <a:t>Embedded in substrate </a:t>
            </a:r>
          </a:p>
          <a:p>
            <a:pPr marL="1097280" lvl="1" indent="-182880">
              <a:buFont typeface="Arial"/>
              <a:buChar char="•"/>
            </a:pPr>
            <a:r>
              <a:rPr lang="en-US">
                <a:cs typeface="Calibri"/>
              </a:rPr>
              <a:t>Sand/rock/gravel streambed – area of stream with coarse substrate. </a:t>
            </a:r>
            <a:endParaRPr lang="en-US"/>
          </a:p>
          <a:p>
            <a:pPr marL="1097280" lvl="1" indent="-182880">
              <a:buFont typeface="Arial"/>
              <a:buChar char="•"/>
            </a:pPr>
            <a:r>
              <a:rPr lang="en-US"/>
              <a:t>Riffles - shallow area of a stream in which water flows rapidly over a rocky or gravelly stream bed </a:t>
            </a:r>
          </a:p>
          <a:p>
            <a:pPr marL="1554480" lvl="2" indent="-182880">
              <a:buFont typeface="Arial"/>
              <a:buChar char="•"/>
            </a:pPr>
            <a:r>
              <a:rPr lang="en-US">
                <a:cs typeface="Calibri"/>
              </a:rPr>
              <a:t>This is where water can be </a:t>
            </a:r>
            <a:r>
              <a:rPr lang="en-US" i="1">
                <a:cs typeface="Calibri"/>
              </a:rPr>
              <a:t>heard </a:t>
            </a:r>
            <a:r>
              <a:rPr lang="en-US" i="0">
                <a:cs typeface="Calibri"/>
              </a:rPr>
              <a:t>flowing over substrate.</a:t>
            </a:r>
            <a:endParaRPr lang="en-US" i="1">
              <a:cs typeface="Calibri"/>
            </a:endParaRPr>
          </a:p>
          <a:p>
            <a:pPr marL="640080" lvl="1" indent="-172719">
              <a:buFont typeface="Arial"/>
              <a:buChar char="•"/>
            </a:pPr>
            <a:r>
              <a:rPr lang="en-US">
                <a:cs typeface="Calibri"/>
              </a:rPr>
              <a:t>Organic Matter- must be </a:t>
            </a:r>
            <a:r>
              <a:rPr lang="en-US" b="1">
                <a:cs typeface="Calibri"/>
              </a:rPr>
              <a:t>submerged and decomposing</a:t>
            </a:r>
            <a:r>
              <a:rPr lang="en-US" b="0">
                <a:cs typeface="Calibri"/>
              </a:rPr>
              <a:t> (no green leaves floating on top of the water surface!)</a:t>
            </a:r>
            <a:endParaRPr lang="en-US" b="1">
              <a:cs typeface="Calibri"/>
            </a:endParaRPr>
          </a:p>
          <a:p>
            <a:pPr marL="1097280" lvl="2" indent="-182880">
              <a:buFont typeface="Arial"/>
              <a:buChar char="•"/>
            </a:pPr>
            <a:r>
              <a:rPr lang="en-US" b="1">
                <a:cs typeface="Calibri"/>
              </a:rPr>
              <a:t>Leaf</a:t>
            </a:r>
            <a:r>
              <a:rPr lang="en-US" b="1"/>
              <a:t> packs – clumps of decomposing vegetation, such as leaves, that are submerged in the water</a:t>
            </a:r>
            <a:endParaRPr lang="en-US"/>
          </a:p>
          <a:p>
            <a:pPr marL="1097280" lvl="2" indent="-182880">
              <a:buFont typeface="Arial"/>
              <a:buChar char="•"/>
            </a:pPr>
            <a:r>
              <a:rPr lang="en-US" b="1"/>
              <a:t>Woody debris – decomposing trees, roots, or branches that are submerged in the water</a:t>
            </a:r>
            <a:endParaRPr lang="en-US">
              <a:cs typeface="Calibri"/>
            </a:endParaRPr>
          </a:p>
          <a:p>
            <a:pPr marL="172719" indent="-172719">
              <a:buFont typeface="Arial"/>
              <a:buChar char="•"/>
            </a:pPr>
            <a:r>
              <a:rPr lang="en-US"/>
              <a:t>It is important to note that all the macros we are sampling for are benthic and must derive their oxygen from the water. Therefore, we do not want to capture or include any terrestrial insects or other organisms that are found on the surface of the water (whirligigs, water striders, etc.) or in the water column (diving beetles, water boatmen, etc.).  </a:t>
            </a:r>
            <a:endParaRPr lang="en-US">
              <a:cs typeface="Calibri"/>
            </a:endParaRPr>
          </a:p>
          <a:p>
            <a:br>
              <a:rPr lang="en-US"/>
            </a:b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16</a:t>
            </a:fld>
            <a:endParaRPr lang="en-US"/>
          </a:p>
        </p:txBody>
      </p:sp>
    </p:spTree>
    <p:extLst>
      <p:ext uri="{BB962C8B-B14F-4D97-AF65-F5344CB8AC3E}">
        <p14:creationId xmlns:p14="http://schemas.microsoft.com/office/powerpoint/2010/main" val="788978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0" indent="0">
              <a:buFont typeface="Arial"/>
              <a:buNone/>
            </a:pPr>
            <a:r>
              <a:rPr lang="en-US" i="1"/>
              <a:t>Take some time to practice identifying habitats in the stream photo. Keep in mind that recognizing habitats will be easier at the stream site. </a:t>
            </a:r>
          </a:p>
          <a:p>
            <a:pPr marL="0" indent="0">
              <a:buFont typeface="Arial"/>
              <a:buNone/>
            </a:pPr>
            <a:endParaRPr lang="en-US"/>
          </a:p>
          <a:p>
            <a:pPr marL="182880" lvl="1" indent="-182880">
              <a:spcBef>
                <a:spcPts val="0"/>
              </a:spcBef>
              <a:buFont typeface="Arial"/>
              <a:buChar char="•"/>
            </a:pPr>
            <a:r>
              <a:rPr lang="en-US"/>
              <a:t>Vegetative margins – area along the edge of water body consisting of overhanging bank vegetation</a:t>
            </a:r>
            <a:endParaRPr lang="en-US">
              <a:cs typeface="Calibri"/>
            </a:endParaRPr>
          </a:p>
          <a:p>
            <a:pPr marL="182880" lvl="1" indent="-182880">
              <a:spcBef>
                <a:spcPts val="0"/>
              </a:spcBef>
              <a:buFont typeface="Arial"/>
              <a:buChar char="•"/>
            </a:pPr>
            <a:r>
              <a:rPr lang="en-US">
                <a:cs typeface="Calibri"/>
              </a:rPr>
              <a:t>Embedded in substrate </a:t>
            </a:r>
          </a:p>
          <a:p>
            <a:pPr marL="640080" lvl="1" indent="-182880">
              <a:buFont typeface="Arial"/>
              <a:buChar char="•"/>
            </a:pPr>
            <a:r>
              <a:rPr lang="en-US">
                <a:cs typeface="Calibri"/>
              </a:rPr>
              <a:t>Sand/rock/gravel streambed – area of stream with coarse substrate. </a:t>
            </a:r>
            <a:endParaRPr lang="en-US"/>
          </a:p>
          <a:p>
            <a:pPr marL="640080" lvl="1" indent="-182880">
              <a:buFont typeface="Arial"/>
              <a:buChar char="•"/>
            </a:pPr>
            <a:r>
              <a:rPr lang="en-US"/>
              <a:t>Riffles - shallow area of a stream in which water flows rapidly over a rocky or gravelly stream bed </a:t>
            </a:r>
          </a:p>
          <a:p>
            <a:pPr marL="1097280" marR="0" lvl="2" indent="-182880" algn="l" defTabSz="914400" rtl="0" eaLnBrk="0" fontAlgn="base" latinLnBrk="0" hangingPunct="0">
              <a:lnSpc>
                <a:spcPct val="100000"/>
              </a:lnSpc>
              <a:spcBef>
                <a:spcPct val="30000"/>
              </a:spcBef>
              <a:spcAft>
                <a:spcPct val="0"/>
              </a:spcAft>
              <a:buClrTx/>
              <a:buSzTx/>
              <a:buFont typeface="Arial"/>
              <a:buChar char="•"/>
              <a:tabLst/>
              <a:defRPr/>
            </a:pPr>
            <a:r>
              <a:rPr lang="en-US">
                <a:cs typeface="Calibri"/>
              </a:rPr>
              <a:t>This is where water can be </a:t>
            </a:r>
            <a:r>
              <a:rPr lang="en-US" i="1">
                <a:cs typeface="Calibri"/>
              </a:rPr>
              <a:t>heard </a:t>
            </a:r>
            <a:r>
              <a:rPr lang="en-US" i="0">
                <a:cs typeface="Calibri"/>
              </a:rPr>
              <a:t>flowing over substrate.</a:t>
            </a:r>
            <a:endParaRPr lang="en-US">
              <a:cs typeface="Calibri"/>
            </a:endParaRPr>
          </a:p>
          <a:p>
            <a:pPr indent="-172719">
              <a:buFont typeface="Arial"/>
              <a:buChar char="•"/>
            </a:pPr>
            <a:r>
              <a:rPr lang="en-US">
                <a:cs typeface="Calibri"/>
              </a:rPr>
              <a:t>Organic Matter </a:t>
            </a:r>
          </a:p>
          <a:p>
            <a:pPr marL="640080" lvl="1" indent="-172719">
              <a:buFont typeface="Arial"/>
              <a:buChar char="•"/>
            </a:pPr>
            <a:r>
              <a:rPr lang="en-US">
                <a:cs typeface="Calibri"/>
              </a:rPr>
              <a:t>Can gather above riffles of get caught on rocks, sticks, and other material that stick above the water surface</a:t>
            </a:r>
          </a:p>
          <a:p>
            <a:pPr marL="640080" lvl="1" indent="-172719">
              <a:buFont typeface="Arial"/>
              <a:buChar char="•"/>
            </a:pPr>
            <a:r>
              <a:rPr lang="en-US" b="0">
                <a:cs typeface="Calibri"/>
              </a:rPr>
              <a:t>Leaf</a:t>
            </a:r>
            <a:r>
              <a:rPr lang="en-US" b="0"/>
              <a:t> packs – clumps of decomposing vegetation, such as leaves, that are submerged in the water</a:t>
            </a:r>
          </a:p>
          <a:p>
            <a:pPr marL="640080" lvl="1" indent="-172719">
              <a:buFont typeface="Arial"/>
              <a:buChar char="•"/>
            </a:pPr>
            <a:r>
              <a:rPr lang="en-US" b="0"/>
              <a:t>Woody debris – decomposing trees, roots, or branches that are submerged in the water</a:t>
            </a:r>
            <a:endParaRPr lang="en-US" b="0">
              <a:cs typeface="Calibri"/>
            </a:endParaRPr>
          </a:p>
          <a:p>
            <a:br>
              <a:rPr lang="en-US"/>
            </a:b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17</a:t>
            </a:fld>
            <a:endParaRPr lang="en-US"/>
          </a:p>
        </p:txBody>
      </p:sp>
    </p:spTree>
    <p:extLst>
      <p:ext uri="{BB962C8B-B14F-4D97-AF65-F5344CB8AC3E}">
        <p14:creationId xmlns:p14="http://schemas.microsoft.com/office/powerpoint/2010/main" val="880888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r>
              <a:rPr lang="en-US">
                <a:cs typeface="Calibri"/>
              </a:rPr>
              <a:t>One of the stream types we typically encounter in GA is a rocky bottom stream</a:t>
            </a:r>
          </a:p>
          <a:p>
            <a:pPr marL="172719" indent="-172719">
              <a:buFont typeface="Arial" panose="020B0604020202020204" pitchFamily="34" charset="0"/>
              <a:buChar char="•"/>
            </a:pPr>
            <a:r>
              <a:rPr lang="en-US">
                <a:cs typeface="Calibri"/>
              </a:rPr>
              <a:t>Generally found in North GA and Piedmont Region</a:t>
            </a:r>
          </a:p>
          <a:p>
            <a:pPr marL="172719" indent="-172719">
              <a:buFont typeface="Arial" panose="020B0604020202020204" pitchFamily="34" charset="0"/>
              <a:buChar char="•"/>
            </a:pPr>
            <a:r>
              <a:rPr lang="en-US">
                <a:cs typeface="Calibri"/>
              </a:rPr>
              <a:t>Characterized by fast moving water flowing over large rocks and boulders</a:t>
            </a:r>
          </a:p>
          <a:p>
            <a:pPr marL="172719" indent="-172719">
              <a:buFont typeface="Arial" panose="020B0604020202020204" pitchFamily="34" charset="0"/>
              <a:buChar char="•"/>
            </a:pPr>
            <a:r>
              <a:rPr lang="en-US">
                <a:cs typeface="Calibri"/>
              </a:rPr>
              <a:t>Stream stretch consist of pool/riffle system</a:t>
            </a:r>
          </a:p>
          <a:p>
            <a:pPr marL="629919" lvl="1" indent="-172719">
              <a:spcBef>
                <a:spcPts val="0"/>
              </a:spcBef>
              <a:buFont typeface="Arial" panose="020B0604020202020204" pitchFamily="34" charset="0"/>
              <a:buChar char="•"/>
            </a:pPr>
            <a:r>
              <a:rPr lang="en-US">
                <a:cs typeface="Calibri"/>
              </a:rPr>
              <a:t>Pools are areas of slow flowing, deeper water; often on the outside of bends</a:t>
            </a:r>
          </a:p>
          <a:p>
            <a:pPr marL="629919" lvl="1" indent="-172719">
              <a:spcBef>
                <a:spcPts val="0"/>
              </a:spcBef>
              <a:buFont typeface="Arial" panose="020B0604020202020204" pitchFamily="34" charset="0"/>
              <a:buChar char="•"/>
            </a:pPr>
            <a:r>
              <a:rPr lang="en-US">
                <a:cs typeface="Calibri"/>
              </a:rPr>
              <a:t>Riffles are fast, shallow flow over rocks and cobble that break the water surface to produce bubbles or white water (this is a great place to gather substrate samples are these areas are higher in DO)</a:t>
            </a:r>
          </a:p>
          <a:p>
            <a:pPr marL="629919" lvl="1" indent="-172719">
              <a:spcBef>
                <a:spcPts val="0"/>
              </a:spcBef>
              <a:buFont typeface="Arial" panose="020B0604020202020204" pitchFamily="34" charset="0"/>
              <a:buChar char="•"/>
            </a:pPr>
            <a:r>
              <a:rPr lang="en-US">
                <a:cs typeface="Calibri"/>
              </a:rPr>
              <a:t>Runs connect riffles and pools with smooth, unbroken flow</a:t>
            </a:r>
          </a:p>
          <a:p>
            <a:pPr marL="172719" indent="-172719">
              <a:buFont typeface="Arial" panose="020B0604020202020204" pitchFamily="34" charset="0"/>
              <a:buChar char="•"/>
            </a:pPr>
            <a:endParaRPr lang="en-US">
              <a:cs typeface="Calibri"/>
            </a:endParaRPr>
          </a:p>
          <a:p>
            <a:pPr marL="172719" indent="-172719">
              <a:buFont typeface="Arial" panose="020B0604020202020204" pitchFamily="34" charset="0"/>
              <a:buChar char="•"/>
            </a:pPr>
            <a:r>
              <a:rPr lang="en-US">
                <a:cs typeface="Calibri"/>
              </a:rPr>
              <a:t>Photo source: https://www.researchgate.net/figure/Elements-of-a-river-reach-pool-riffle-and-run_fig13_322765638</a:t>
            </a:r>
          </a:p>
        </p:txBody>
      </p:sp>
      <p:sp>
        <p:nvSpPr>
          <p:cNvPr id="4" name="Slide Number Placeholder 3"/>
          <p:cNvSpPr>
            <a:spLocks noGrp="1"/>
          </p:cNvSpPr>
          <p:nvPr>
            <p:ph type="sldNum" sz="quarter" idx="5"/>
          </p:nvPr>
        </p:nvSpPr>
        <p:spPr/>
        <p:txBody>
          <a:bodyPr/>
          <a:lstStyle/>
          <a:p>
            <a:fld id="{2C67AC37-0BEF-46FA-8120-5E034FEBE742}" type="slidenum">
              <a:rPr lang="en-US"/>
              <a:t>18</a:t>
            </a:fld>
            <a:endParaRPr lang="en-US"/>
          </a:p>
        </p:txBody>
      </p:sp>
    </p:spTree>
    <p:extLst>
      <p:ext uri="{BB962C8B-B14F-4D97-AF65-F5344CB8AC3E}">
        <p14:creationId xmlns:p14="http://schemas.microsoft.com/office/powerpoint/2010/main" val="3301053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r>
              <a:rPr lang="en-US">
                <a:cs typeface="Calibri"/>
              </a:rPr>
              <a:t>For rocky bottom streams, you’ll be sampling </a:t>
            </a:r>
            <a:r>
              <a:rPr lang="en-US" u="sng">
                <a:cs typeface="Calibri"/>
              </a:rPr>
              <a:t>two of the habitat types </a:t>
            </a:r>
            <a:r>
              <a:rPr lang="en-US">
                <a:cs typeface="Calibri"/>
              </a:rPr>
              <a:t>previously discussed: </a:t>
            </a:r>
            <a:r>
              <a:rPr lang="en-US" b="1">
                <a:cs typeface="Calibri"/>
              </a:rPr>
              <a:t>substrate and organic matter</a:t>
            </a:r>
          </a:p>
          <a:p>
            <a:pPr marL="0" indent="0">
              <a:buFont typeface="Arial" panose="020B0604020202020204" pitchFamily="34" charset="0"/>
              <a:buNone/>
            </a:pPr>
            <a:endParaRPr lang="en-US" b="1">
              <a:cs typeface="Calibri"/>
            </a:endParaRPr>
          </a:p>
          <a:p>
            <a:pPr marL="172719" marR="0" lvl="0" indent="-172719"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cs typeface="Calibri"/>
              </a:rPr>
              <a:t>You will need to collect </a:t>
            </a:r>
            <a:r>
              <a:rPr lang="en-US" b="1">
                <a:cs typeface="Calibri"/>
              </a:rPr>
              <a:t>3 substrate samples using a kick seine </a:t>
            </a:r>
            <a:r>
              <a:rPr lang="en-US">
                <a:cs typeface="Calibri"/>
              </a:rPr>
              <a:t>to sample in a </a:t>
            </a:r>
            <a:r>
              <a:rPr lang="en-US" b="1">
                <a:cs typeface="Calibri"/>
              </a:rPr>
              <a:t>2x2 foot area</a:t>
            </a:r>
            <a:r>
              <a:rPr lang="en-US" b="1">
                <a:cs typeface="Calibri"/>
                <a:sym typeface="Wingdings" panose="05000000000000000000" pitchFamily="2" charset="2"/>
              </a:rPr>
              <a:t> substrate area sampled=12sqft</a:t>
            </a:r>
            <a:endParaRPr lang="en-US" b="1">
              <a:cs typeface="Calibri"/>
            </a:endParaRPr>
          </a:p>
          <a:p>
            <a:pPr marL="629919" lvl="1" indent="-172719">
              <a:buFont typeface="Arial" panose="020B0604020202020204" pitchFamily="34" charset="0"/>
              <a:buChar char="•"/>
            </a:pPr>
            <a:r>
              <a:rPr lang="en-US">
                <a:cs typeface="Calibri"/>
              </a:rPr>
              <a:t>Two people will collect this sample: one holding the net, ensuring it is anchored into the streambed while the other disturbs the substrate to dislodge any macros and collect them in the net</a:t>
            </a:r>
          </a:p>
          <a:p>
            <a:pPr marL="457200" lvl="1" indent="0">
              <a:buFont typeface="Arial" panose="020B0604020202020204" pitchFamily="34" charset="0"/>
              <a:buNone/>
            </a:pPr>
            <a:endParaRPr lang="en-US">
              <a:cs typeface="Calibri"/>
            </a:endParaRPr>
          </a:p>
          <a:p>
            <a:pPr marL="172719" lvl="0" indent="-172719">
              <a:buFont typeface="Arial" panose="020B0604020202020204" pitchFamily="34" charset="0"/>
              <a:buChar char="•"/>
            </a:pPr>
            <a:r>
              <a:rPr lang="en-US">
                <a:cs typeface="Calibri"/>
              </a:rPr>
              <a:t>You will also take </a:t>
            </a:r>
            <a:r>
              <a:rPr lang="en-US" b="1">
                <a:cs typeface="Calibri"/>
              </a:rPr>
              <a:t>4 (1x1 ft) samples of organic matter</a:t>
            </a:r>
            <a:r>
              <a:rPr lang="en-US">
                <a:cs typeface="Calibri"/>
              </a:rPr>
              <a:t> are needed</a:t>
            </a:r>
            <a:r>
              <a:rPr lang="en-US">
                <a:cs typeface="Calibri"/>
                <a:sym typeface="Wingdings" panose="05000000000000000000" pitchFamily="2" charset="2"/>
              </a:rPr>
              <a:t> </a:t>
            </a:r>
            <a:r>
              <a:rPr lang="en-US" b="1">
                <a:cs typeface="Calibri"/>
                <a:sym typeface="Wingdings" panose="05000000000000000000" pitchFamily="2" charset="2"/>
              </a:rPr>
              <a:t>organic matter area sampled=4sqft</a:t>
            </a:r>
            <a:endParaRPr lang="en-US" b="1">
              <a:cs typeface="Calibri"/>
            </a:endParaRPr>
          </a:p>
          <a:p>
            <a:pPr marL="629919" lvl="1" indent="-172719">
              <a:buFont typeface="Arial" panose="020B0604020202020204" pitchFamily="34" charset="0"/>
              <a:buChar char="•"/>
            </a:pPr>
            <a:r>
              <a:rPr lang="en-US">
                <a:cs typeface="Calibri"/>
              </a:rPr>
              <a:t>For this habitat, we will be looking for </a:t>
            </a:r>
            <a:r>
              <a:rPr lang="en-US" b="1">
                <a:cs typeface="Calibri"/>
              </a:rPr>
              <a:t>decayed and submerged </a:t>
            </a:r>
            <a:r>
              <a:rPr lang="en-US" b="0">
                <a:cs typeface="Calibri"/>
              </a:rPr>
              <a:t>(should be brown and slimy!)</a:t>
            </a:r>
            <a:r>
              <a:rPr lang="en-US" b="1">
                <a:cs typeface="Calibri"/>
              </a:rPr>
              <a:t> </a:t>
            </a:r>
            <a:r>
              <a:rPr lang="en-US">
                <a:cs typeface="Calibri"/>
              </a:rPr>
              <a:t>organic material (leaves, twigs, branches, etc.)</a:t>
            </a:r>
          </a:p>
          <a:p>
            <a:pPr marL="629919" lvl="1" indent="-172719">
              <a:buFont typeface="Arial" panose="020B0604020202020204" pitchFamily="34" charset="0"/>
              <a:buChar char="•"/>
            </a:pPr>
            <a:r>
              <a:rPr lang="en-US">
                <a:cs typeface="Calibri"/>
              </a:rPr>
              <a:t>Approximately 1 </a:t>
            </a:r>
            <a:r>
              <a:rPr lang="en-US" err="1">
                <a:cs typeface="Calibri"/>
              </a:rPr>
              <a:t>sqft</a:t>
            </a:r>
            <a:r>
              <a:rPr lang="en-US">
                <a:cs typeface="Calibri"/>
              </a:rPr>
              <a:t> handfuls will be collected and then carefully inspected for macros</a:t>
            </a:r>
          </a:p>
          <a:p>
            <a:pPr marL="1086485" lvl="2" indent="-172085">
              <a:buFont typeface="Arial" panose="020B0604020202020204" pitchFamily="34" charset="0"/>
              <a:buChar char="•"/>
            </a:pPr>
            <a:r>
              <a:rPr lang="en-US">
                <a:cs typeface="Calibri"/>
              </a:rPr>
              <a:t>There may be seasonal variability in the amount of organic matter available. Be sure to get as close as possible to the area sampled in each habitat type, but in some cases there will not be enough available to collect the full amount. Do not supplement with additional substrate samples.</a:t>
            </a:r>
          </a:p>
          <a:p>
            <a:pPr marL="1544319" lvl="3" indent="-172719">
              <a:buFont typeface="Arial" panose="020B0604020202020204" pitchFamily="34" charset="0"/>
              <a:buChar char="•"/>
            </a:pPr>
            <a:r>
              <a:rPr lang="en-US">
                <a:cs typeface="Calibri"/>
              </a:rPr>
              <a:t>Note any deviations from the set protocol on your datasheet.</a:t>
            </a:r>
          </a:p>
        </p:txBody>
      </p:sp>
      <p:sp>
        <p:nvSpPr>
          <p:cNvPr id="4" name="Slide Number Placeholder 3"/>
          <p:cNvSpPr>
            <a:spLocks noGrp="1"/>
          </p:cNvSpPr>
          <p:nvPr>
            <p:ph type="sldNum" sz="quarter" idx="5"/>
          </p:nvPr>
        </p:nvSpPr>
        <p:spPr/>
        <p:txBody>
          <a:bodyPr/>
          <a:lstStyle/>
          <a:p>
            <a:fld id="{2C67AC37-0BEF-46FA-8120-5E034FEBE742}" type="slidenum">
              <a:rPr lang="en-US"/>
              <a:t>19</a:t>
            </a:fld>
            <a:endParaRPr lang="en-US"/>
          </a:p>
        </p:txBody>
      </p:sp>
    </p:spTree>
    <p:extLst>
      <p:ext uri="{BB962C8B-B14F-4D97-AF65-F5344CB8AC3E}">
        <p14:creationId xmlns:p14="http://schemas.microsoft.com/office/powerpoint/2010/main" val="321716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b="1"/>
              <a:t>Awareness: </a:t>
            </a:r>
            <a:r>
              <a:rPr lang="en-US"/>
              <a:t>we are striving to increase public awareness of water quality issues throughout Georgia and its neighboring states by hosting outreach events (like cleanups, monitoring demos, etc.) in communities, consistent monitoring, understandable data, and an annual conference to celebrate and foster connectivity between volunteers</a:t>
            </a:r>
          </a:p>
          <a:p>
            <a:endParaRPr lang="en-US">
              <a:cs typeface="Calibri"/>
            </a:endParaRPr>
          </a:p>
          <a:p>
            <a:pPr marL="181240" indent="-181240">
              <a:buFont typeface="Arial" panose="020B0604020202020204" pitchFamily="34" charset="0"/>
              <a:buChar char="•"/>
            </a:pPr>
            <a:r>
              <a:rPr lang="en-US" b="1">
                <a:cs typeface="Calibri"/>
              </a:rPr>
              <a:t>Data</a:t>
            </a:r>
            <a:r>
              <a:rPr lang="en-US">
                <a:cs typeface="Calibri"/>
              </a:rPr>
              <a:t>: AAS has an online, open-access database that has thousands of data points that allow anyone to see the value and importance of baseline data. Over time, data collected consistently (in the same locations, using the same protocols) will show natural fluctuations and trends in the waterbody that can be monitored for any deviations that could indicate pollution or impairment. Think of this like the stream’s heartbeat; it needs to be monitored carefully to ensure that the stream is healthy and any issues can be found and resolved quickly.</a:t>
            </a:r>
          </a:p>
          <a:p>
            <a:endParaRPr lang="en-US">
              <a:cs typeface="Calibri"/>
            </a:endParaRPr>
          </a:p>
          <a:p>
            <a:pPr marL="181240" indent="-181240">
              <a:buFont typeface="Arial" panose="020B0604020202020204" pitchFamily="34" charset="0"/>
              <a:buChar char="•"/>
            </a:pPr>
            <a:r>
              <a:rPr lang="en-US" b="1">
                <a:cs typeface="Calibri"/>
              </a:rPr>
              <a:t>Observations: </a:t>
            </a:r>
            <a:r>
              <a:rPr lang="en-US">
                <a:cs typeface="Calibri"/>
              </a:rPr>
              <a:t>An incredibly important part of monitoring is being aware of the area around you and making careful observations. Just by noting what you see or smell, a sewage spill or other pollutant source could be found before you even start monitoring! It is also important to note any changes you see over time as these can also represent impacts on water quality. Once you take a look at the AAS data form, you'll quickly see the prominence observations have and how easy it is to gather these data!</a:t>
            </a:r>
          </a:p>
          <a:p>
            <a:pPr marL="181240" indent="-181240">
              <a:buFont typeface="Arial" panose="020B0604020202020204" pitchFamily="34" charset="0"/>
              <a:buChar char="•"/>
            </a:pPr>
            <a:endParaRPr lang="en-US">
              <a:cs typeface="Calibri"/>
            </a:endParaRPr>
          </a:p>
          <a:p>
            <a:pPr marL="181240" indent="-181240">
              <a:buFont typeface="Arial" panose="020B0604020202020204" pitchFamily="34" charset="0"/>
              <a:buChar char="•"/>
            </a:pPr>
            <a:r>
              <a:rPr lang="en-US" b="1">
                <a:cs typeface="Calibri"/>
              </a:rPr>
              <a:t>Partnerships: </a:t>
            </a:r>
            <a:r>
              <a:rPr lang="en-US">
                <a:cs typeface="Calibri"/>
              </a:rPr>
              <a:t>forming partnerships throughout your journey as an AAS volunteer is incredibly valuable! Not only can forming these relationships help you get equipment you need (like macro kits, </a:t>
            </a:r>
            <a:r>
              <a:rPr lang="en-US" err="1">
                <a:cs typeface="Calibri"/>
              </a:rPr>
              <a:t>Petrifilm</a:t>
            </a:r>
            <a:r>
              <a:rPr lang="en-US">
                <a:cs typeface="Calibri"/>
              </a:rPr>
              <a:t>, reagent refills, etc.), but you will also find that you will be supported if you find any pollutants or harmful impacts on your stream. We all have something we can offer when we work together to solve problems. </a:t>
            </a:r>
          </a:p>
          <a:p>
            <a:pPr marL="181240" indent="-181240">
              <a:buFont typeface="Arial" panose="020B0604020202020204" pitchFamily="34" charset="0"/>
              <a:buChar char="•"/>
            </a:pPr>
            <a:endParaRPr lang="en-US">
              <a:cs typeface="Calibri"/>
            </a:endParaRPr>
          </a:p>
          <a:p>
            <a:pPr marL="181240" indent="-181240">
              <a:buFont typeface="Arial" panose="020B0604020202020204" pitchFamily="34" charset="0"/>
              <a:buChar char="•"/>
            </a:pPr>
            <a:r>
              <a:rPr lang="en-US" b="1">
                <a:cs typeface="Calibri"/>
              </a:rPr>
              <a:t>Tools and training: </a:t>
            </a:r>
            <a:r>
              <a:rPr lang="en-US">
                <a:cs typeface="Calibri"/>
              </a:rPr>
              <a:t>You’re here today to fulfill part of this goal. AAS has many partners that work to provide equipment, support, and training opportunities for our volunteers.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2</a:t>
            </a:fld>
            <a:endParaRPr lang="en-US"/>
          </a:p>
        </p:txBody>
      </p:sp>
    </p:spTree>
    <p:extLst>
      <p:ext uri="{BB962C8B-B14F-4D97-AF65-F5344CB8AC3E}">
        <p14:creationId xmlns:p14="http://schemas.microsoft.com/office/powerpoint/2010/main" val="44358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a:cs typeface="Calibri"/>
              </a:rPr>
              <a:t>This slide contains animations</a:t>
            </a:r>
          </a:p>
          <a:p>
            <a:pPr marL="0" indent="0">
              <a:buFont typeface="Arial" panose="020B0604020202020204" pitchFamily="34" charset="0"/>
              <a:buNone/>
            </a:pPr>
            <a:endParaRPr lang="en-US" i="1">
              <a:cs typeface="Calibri"/>
            </a:endParaRPr>
          </a:p>
          <a:p>
            <a:pPr marL="172719" indent="-172719">
              <a:buFont typeface="Arial" panose="020B0604020202020204" pitchFamily="34" charset="0"/>
              <a:buChar char="•"/>
            </a:pPr>
            <a:r>
              <a:rPr lang="en-US">
                <a:cs typeface="Calibri"/>
              </a:rPr>
              <a:t>The other stream type we typically encounter in GA is a muddy bottom stream.</a:t>
            </a:r>
          </a:p>
          <a:p>
            <a:pPr marL="172719" indent="-172719">
              <a:buFont typeface="Arial" panose="020B0604020202020204" pitchFamily="34" charset="0"/>
              <a:buChar char="•"/>
            </a:pPr>
            <a:r>
              <a:rPr lang="en-US">
                <a:cs typeface="Calibri"/>
              </a:rPr>
              <a:t>Found mostly in South GA (geology changes here, so this is completely natural!) and urban environments due to erosion and sedimentation</a:t>
            </a:r>
          </a:p>
          <a:p>
            <a:pPr marL="172719" indent="-172719">
              <a:buFont typeface="Arial" panose="020B0604020202020204" pitchFamily="34" charset="0"/>
              <a:buChar char="•"/>
            </a:pPr>
            <a:r>
              <a:rPr lang="en-US">
                <a:cs typeface="Calibri"/>
              </a:rPr>
              <a:t>Slow moving water with little or no turbulence</a:t>
            </a:r>
          </a:p>
          <a:p>
            <a:pPr marL="172085" indent="-172085">
              <a:buFont typeface="Arial" panose="020B0604020202020204" pitchFamily="34" charset="0"/>
              <a:buChar char="•"/>
            </a:pPr>
            <a:r>
              <a:rPr lang="en-US">
                <a:cs typeface="Calibri"/>
              </a:rPr>
              <a:t>Substrate is generally composed of fine silt, sand, or coarse gravel</a:t>
            </a:r>
          </a:p>
          <a:p>
            <a:pPr marL="172719" indent="-172719">
              <a:buFont typeface="Arial" panose="020B0604020202020204" pitchFamily="34" charset="0"/>
              <a:buChar char="•"/>
            </a:pPr>
            <a:endParaRPr lang="en-US">
              <a:cs typeface="Calibri"/>
            </a:endParaRPr>
          </a:p>
          <a:p>
            <a:pPr marL="172719" indent="-172719">
              <a:buFont typeface="Arial" panose="020B0604020202020204" pitchFamily="34" charset="0"/>
              <a:buChar char="•"/>
            </a:pPr>
            <a:r>
              <a:rPr lang="en-US">
                <a:cs typeface="Calibri"/>
              </a:rPr>
              <a:t>If your stream shows both rocky bottom and muddy bottom traits, it is best to pick the one that is the best representation of your stream and stick with the corresponding protocol every time you sample. </a:t>
            </a:r>
          </a:p>
          <a:p>
            <a:pPr marL="172719" indent="-172719">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20</a:t>
            </a:fld>
            <a:endParaRPr lang="en-US"/>
          </a:p>
        </p:txBody>
      </p:sp>
    </p:spTree>
    <p:extLst>
      <p:ext uri="{BB962C8B-B14F-4D97-AF65-F5344CB8AC3E}">
        <p14:creationId xmlns:p14="http://schemas.microsoft.com/office/powerpoint/2010/main" val="3451730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r>
              <a:rPr lang="en-US">
                <a:cs typeface="Calibri"/>
              </a:rPr>
              <a:t>For muddy bottom streams, you’ll be sampling </a:t>
            </a:r>
            <a:r>
              <a:rPr lang="en-US" u="sng">
                <a:cs typeface="Calibri"/>
              </a:rPr>
              <a:t>all three of the habitat types previously discussed</a:t>
            </a:r>
            <a:r>
              <a:rPr lang="en-US">
                <a:cs typeface="Calibri"/>
              </a:rPr>
              <a:t>: </a:t>
            </a:r>
            <a:r>
              <a:rPr lang="en-US" b="1">
                <a:cs typeface="Calibri"/>
              </a:rPr>
              <a:t>vegetative margins, substrate, and organic matter</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cs typeface="Calibri"/>
            </a:endParaRPr>
          </a:p>
          <a:p>
            <a:pPr marL="172719" marR="0" lvl="0" indent="-172719"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cs typeface="Calibri"/>
              </a:rPr>
              <a:t>Substrate habitat</a:t>
            </a:r>
          </a:p>
          <a:p>
            <a:pPr marL="629919" marR="0" lvl="1" indent="-172719"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cs typeface="Calibri"/>
              </a:rPr>
              <a:t>Collect </a:t>
            </a:r>
            <a:r>
              <a:rPr lang="en-US" b="1">
                <a:cs typeface="Calibri"/>
              </a:rPr>
              <a:t>3 samples </a:t>
            </a:r>
            <a:r>
              <a:rPr lang="en-US" b="0">
                <a:cs typeface="Calibri"/>
              </a:rPr>
              <a:t>of the substrate </a:t>
            </a:r>
            <a:r>
              <a:rPr lang="en-US" b="1">
                <a:cs typeface="Calibri"/>
              </a:rPr>
              <a:t>using a D-Frame net </a:t>
            </a:r>
            <a:r>
              <a:rPr lang="en-US">
                <a:cs typeface="Calibri"/>
              </a:rPr>
              <a:t>to sample in a </a:t>
            </a:r>
            <a:r>
              <a:rPr lang="en-US" b="1">
                <a:cs typeface="Calibri"/>
              </a:rPr>
              <a:t>1x1 foot area</a:t>
            </a:r>
            <a:r>
              <a:rPr lang="en-US" b="1">
                <a:cs typeface="Calibri"/>
                <a:sym typeface="Wingdings" panose="05000000000000000000" pitchFamily="2" charset="2"/>
              </a:rPr>
              <a:t> substrate area sampled=3sqft</a:t>
            </a:r>
          </a:p>
          <a:p>
            <a:pPr marL="629919" marR="0" lvl="1" indent="-172719"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a:cs typeface="Calibri"/>
                <a:sym typeface="Wingdings" panose="05000000000000000000" pitchFamily="2" charset="2"/>
              </a:rPr>
              <a:t>Sample from the coarsest area of substrate, targeting areas of sand/rock/gravel</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0">
              <a:cs typeface="Calibri"/>
            </a:endParaRPr>
          </a:p>
          <a:p>
            <a:pPr marL="172719" lvl="0" indent="-172719">
              <a:buFont typeface="Arial" panose="020B0604020202020204" pitchFamily="34" charset="0"/>
              <a:buChar char="•"/>
            </a:pPr>
            <a:r>
              <a:rPr lang="en-US">
                <a:cs typeface="Calibri"/>
              </a:rPr>
              <a:t>Organic matter habitat</a:t>
            </a:r>
          </a:p>
          <a:p>
            <a:pPr marL="629919" lvl="1" indent="-172719">
              <a:buFont typeface="Arial" panose="020B0604020202020204" pitchFamily="34" charset="0"/>
              <a:buChar char="•"/>
            </a:pPr>
            <a:r>
              <a:rPr lang="en-US">
                <a:cs typeface="Calibri"/>
              </a:rPr>
              <a:t>Collect </a:t>
            </a:r>
            <a:r>
              <a:rPr lang="en-US" b="1">
                <a:cs typeface="Calibri"/>
              </a:rPr>
              <a:t>4 (1x1 ft) samples </a:t>
            </a:r>
            <a:r>
              <a:rPr lang="en-US" b="0">
                <a:cs typeface="Calibri"/>
              </a:rPr>
              <a:t>of organic matter </a:t>
            </a:r>
            <a:r>
              <a:rPr lang="en-US">
                <a:cs typeface="Calibri"/>
                <a:sym typeface="Wingdings" panose="05000000000000000000" pitchFamily="2" charset="2"/>
              </a:rPr>
              <a:t> </a:t>
            </a:r>
            <a:r>
              <a:rPr lang="en-US" b="1">
                <a:cs typeface="Calibri"/>
                <a:sym typeface="Wingdings" panose="05000000000000000000" pitchFamily="2" charset="2"/>
              </a:rPr>
              <a:t>organic matter area sampled=4sqft</a:t>
            </a:r>
            <a:endParaRPr lang="en-US" b="1">
              <a:cs typeface="Calibri"/>
            </a:endParaRPr>
          </a:p>
          <a:p>
            <a:pPr marL="629919" lvl="1" indent="-172719">
              <a:buFont typeface="Arial" panose="020B0604020202020204" pitchFamily="34" charset="0"/>
              <a:buChar char="•"/>
            </a:pPr>
            <a:r>
              <a:rPr lang="en-US">
                <a:cs typeface="Calibri"/>
              </a:rPr>
              <a:t>For this habitat, we will be looking for </a:t>
            </a:r>
            <a:r>
              <a:rPr lang="en-US" b="1">
                <a:cs typeface="Calibri"/>
              </a:rPr>
              <a:t>decayed and submerged </a:t>
            </a:r>
            <a:r>
              <a:rPr lang="en-US" b="0">
                <a:cs typeface="Calibri"/>
              </a:rPr>
              <a:t>(should be brown and slimy!)</a:t>
            </a:r>
            <a:r>
              <a:rPr lang="en-US" b="1">
                <a:cs typeface="Calibri"/>
              </a:rPr>
              <a:t> </a:t>
            </a:r>
            <a:r>
              <a:rPr lang="en-US">
                <a:cs typeface="Calibri"/>
              </a:rPr>
              <a:t>organic material</a:t>
            </a:r>
          </a:p>
          <a:p>
            <a:pPr marL="1087119" lvl="2" indent="-172719">
              <a:buFont typeface="Arial" panose="020B0604020202020204" pitchFamily="34" charset="0"/>
              <a:buChar char="•"/>
            </a:pPr>
            <a:r>
              <a:rPr lang="en-US">
                <a:cs typeface="Calibri"/>
              </a:rPr>
              <a:t>This is often displayed as woody debris in muddy bottom streams (see photo); scrape alongside the decaying roots/trees/branches to dislodge macros</a:t>
            </a:r>
          </a:p>
          <a:p>
            <a:pPr marL="1086485" lvl="2" indent="-172085">
              <a:buFont typeface="Arial" panose="020B0604020202020204" pitchFamily="34" charset="0"/>
              <a:buChar char="•"/>
            </a:pPr>
            <a:r>
              <a:rPr lang="en-US">
                <a:cs typeface="Calibri"/>
              </a:rPr>
              <a:t>There may be seasonal variability in the amount of organic matter available. </a:t>
            </a:r>
            <a:r>
              <a:rPr lang="en-US"/>
              <a:t>Be sure to get as close as possible to the area sampled in each habitat type, but in some cases there will not be enough available to collect the full amount. Do not supplement with additional substrate samples. </a:t>
            </a:r>
            <a:endParaRPr lang="en-US">
              <a:cs typeface="Calibri"/>
            </a:endParaRPr>
          </a:p>
          <a:p>
            <a:pPr marL="1544319" lvl="3" indent="-172719">
              <a:buFont typeface="Arial" panose="020B0604020202020204" pitchFamily="34" charset="0"/>
              <a:buChar char="•"/>
            </a:pPr>
            <a:r>
              <a:rPr lang="en-US">
                <a:cs typeface="Calibri"/>
              </a:rPr>
              <a:t>Note any deviations from the set protocol on your datasheet. </a:t>
            </a:r>
          </a:p>
          <a:p>
            <a:pPr marL="1371600" lvl="3" indent="0">
              <a:buFont typeface="Arial" panose="020B0604020202020204" pitchFamily="34" charset="0"/>
              <a:buNone/>
            </a:pPr>
            <a:endParaRPr lang="en-US">
              <a:cs typeface="Calibri"/>
            </a:endParaRPr>
          </a:p>
          <a:p>
            <a:pPr marL="172719" lvl="0" indent="-172719">
              <a:buFont typeface="Arial" panose="020B0604020202020204" pitchFamily="34" charset="0"/>
              <a:buChar char="•"/>
            </a:pPr>
            <a:r>
              <a:rPr lang="en-US">
                <a:cs typeface="Calibri"/>
              </a:rPr>
              <a:t>Vegetative margins habitat</a:t>
            </a:r>
          </a:p>
          <a:p>
            <a:pPr marL="629919" marR="0" lvl="1" indent="-172719"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cs typeface="Calibri"/>
              </a:rPr>
              <a:t>Collect </a:t>
            </a:r>
            <a:r>
              <a:rPr lang="en-US" b="1">
                <a:cs typeface="Calibri"/>
              </a:rPr>
              <a:t>7 (1x1 ft) samples </a:t>
            </a:r>
            <a:r>
              <a:rPr lang="en-US">
                <a:cs typeface="Calibri"/>
              </a:rPr>
              <a:t>from the vegetative margins habitat </a:t>
            </a:r>
            <a:r>
              <a:rPr lang="en-US">
                <a:cs typeface="Calibri"/>
                <a:sym typeface="Wingdings" panose="05000000000000000000" pitchFamily="2" charset="2"/>
              </a:rPr>
              <a:t> </a:t>
            </a:r>
            <a:r>
              <a:rPr lang="en-US" b="1">
                <a:cs typeface="Calibri"/>
                <a:sym typeface="Wingdings" panose="05000000000000000000" pitchFamily="2" charset="2"/>
              </a:rPr>
              <a:t>vegetative margin area sampled=7sqft</a:t>
            </a:r>
            <a:endParaRPr lang="en-US">
              <a:cs typeface="Calibri"/>
            </a:endParaRPr>
          </a:p>
          <a:p>
            <a:pPr marL="1087119" lvl="2" indent="-172719">
              <a:buFont typeface="Arial" panose="020B0604020202020204" pitchFamily="34" charset="0"/>
              <a:buChar char="•"/>
            </a:pPr>
            <a:r>
              <a:rPr lang="en-US">
                <a:cs typeface="Calibri"/>
              </a:rPr>
              <a:t>For this habitat, we will be looking for submerged roots and plant material near the streambanks. </a:t>
            </a:r>
          </a:p>
          <a:p>
            <a:pPr marL="1087119" lvl="2" indent="-172719">
              <a:buFont typeface="Arial" panose="020B0604020202020204" pitchFamily="34" charset="0"/>
              <a:buChar char="•"/>
            </a:pPr>
            <a:r>
              <a:rPr lang="en-US">
                <a:cs typeface="Calibri"/>
              </a:rPr>
              <a:t>Disturb </a:t>
            </a:r>
            <a:r>
              <a:rPr lang="en-US" b="1">
                <a:cs typeface="Calibri"/>
              </a:rPr>
              <a:t>using the D-Frame net</a:t>
            </a:r>
          </a:p>
          <a:p>
            <a:pPr marL="1087119" lvl="2" indent="-172719">
              <a:buFont typeface="Arial" panose="020B0604020202020204" pitchFamily="34" charset="0"/>
              <a:buChar char="•"/>
            </a:pPr>
            <a:endParaRPr lang="en-US" b="1">
              <a:cs typeface="Calibri"/>
            </a:endParaRPr>
          </a:p>
          <a:p>
            <a:pPr marL="285750" indent="-285750" algn="l" rtl="0" fontAlgn="base">
              <a:buFont typeface="Arial" panose="020B0604020202020204" pitchFamily="34" charset="0"/>
              <a:buChar char="•"/>
            </a:pPr>
            <a:r>
              <a:rPr lang="en-US" sz="1800" b="0" i="0">
                <a:solidFill>
                  <a:srgbClr val="000000"/>
                </a:solidFill>
                <a:effectLst/>
                <a:latin typeface="Calibri" panose="020F0502020204030204" pitchFamily="34" charset="0"/>
              </a:rPr>
              <a:t>If you have a sample with substantial sediment, there is a process called elutriation that can help separate the sediment from the macroinvertebrates and larger items in the sample.  T</a:t>
            </a:r>
          </a:p>
          <a:p>
            <a:pPr marL="742950" lvl="1" indent="-285750" algn="l" rtl="0" fontAlgn="base">
              <a:buFont typeface="Arial" panose="020B0604020202020204" pitchFamily="34" charset="0"/>
              <a:buChar char="•"/>
            </a:pPr>
            <a:r>
              <a:rPr lang="en-US" sz="1800" b="0" i="0">
                <a:solidFill>
                  <a:srgbClr val="000000"/>
                </a:solidFill>
                <a:effectLst/>
                <a:latin typeface="Calibri" panose="020F0502020204030204" pitchFamily="34" charset="0"/>
              </a:rPr>
              <a:t>This process is best accomplished by using a larger bucket (5-gallon). </a:t>
            </a:r>
          </a:p>
          <a:p>
            <a:pPr marL="742950" lvl="1" indent="-285750" algn="l" rtl="0" fontAlgn="base">
              <a:buFont typeface="Arial" panose="020B0604020202020204" pitchFamily="34" charset="0"/>
              <a:buChar char="•"/>
            </a:pPr>
            <a:r>
              <a:rPr lang="en-US" sz="1800" b="0" i="0">
                <a:solidFill>
                  <a:srgbClr val="000000"/>
                </a:solidFill>
                <a:effectLst/>
                <a:latin typeface="Calibri" panose="020F0502020204030204" pitchFamily="34" charset="0"/>
              </a:rPr>
              <a:t>After your bucket is full of the sample and rinse water, take the D-Frame net and place it handle-down into the bucket. </a:t>
            </a:r>
          </a:p>
          <a:p>
            <a:pPr marL="742950" lvl="1" indent="-285750" algn="l" rtl="0" fontAlgn="base">
              <a:buFont typeface="Arial" panose="020B0604020202020204" pitchFamily="34" charset="0"/>
              <a:buChar char="•"/>
            </a:pPr>
            <a:r>
              <a:rPr lang="en-US" sz="1800" b="0" i="0">
                <a:solidFill>
                  <a:srgbClr val="000000"/>
                </a:solidFill>
                <a:effectLst/>
                <a:latin typeface="Calibri" panose="020F0502020204030204" pitchFamily="34" charset="0"/>
              </a:rPr>
              <a:t>Begin the stir the sample until you create a whirlpool effect. </a:t>
            </a:r>
          </a:p>
          <a:p>
            <a:pPr marL="1200150" lvl="2" indent="-285750" algn="l" rtl="0" fontAlgn="base">
              <a:buFont typeface="Arial" panose="020B0604020202020204" pitchFamily="34" charset="0"/>
              <a:buChar char="•"/>
            </a:pPr>
            <a:r>
              <a:rPr lang="en-US" sz="1800" b="0" i="0">
                <a:solidFill>
                  <a:srgbClr val="000000"/>
                </a:solidFill>
                <a:effectLst/>
                <a:latin typeface="Calibri" panose="020F0502020204030204" pitchFamily="34" charset="0"/>
              </a:rPr>
              <a:t>The process will draw macros and larger items away from the finer sediment and into the water column that you’ve created. </a:t>
            </a:r>
          </a:p>
          <a:p>
            <a:pPr marL="742950" lvl="1" indent="-285750" algn="l" rtl="0" fontAlgn="base">
              <a:buFont typeface="Arial" panose="020B0604020202020204" pitchFamily="34" charset="0"/>
              <a:buChar char="•"/>
            </a:pPr>
            <a:r>
              <a:rPr lang="en-US" sz="1800" b="0" i="0">
                <a:solidFill>
                  <a:srgbClr val="000000"/>
                </a:solidFill>
                <a:effectLst/>
                <a:latin typeface="Calibri" panose="020F0502020204030204" pitchFamily="34" charset="0"/>
              </a:rPr>
              <a:t>You can then pour the water off into a separate container and leave behind most of the sediment. A sample can undergo elutriation several times to ensure that all macros are pulled from the sediment; all that’s needed is additional water in the bucket. </a:t>
            </a:r>
          </a:p>
          <a:p>
            <a:pPr marL="172719" lvl="0" indent="-172719">
              <a:buFont typeface="Arial" panose="020B0604020202020204" pitchFamily="34" charset="0"/>
              <a:buChar char="•"/>
            </a:pPr>
            <a:endParaRPr lang="en-US" b="1">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21</a:t>
            </a:fld>
            <a:endParaRPr lang="en-US"/>
          </a:p>
        </p:txBody>
      </p:sp>
    </p:spTree>
    <p:extLst>
      <p:ext uri="{BB962C8B-B14F-4D97-AF65-F5344CB8AC3E}">
        <p14:creationId xmlns:p14="http://schemas.microsoft.com/office/powerpoint/2010/main" val="3476966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2085" indent="-172085">
              <a:buFont typeface="Arial" panose="020B0604020202020204" pitchFamily="34" charset="0"/>
              <a:buChar char="•"/>
            </a:pPr>
            <a:r>
              <a:rPr lang="en-US">
                <a:cs typeface="Calibri"/>
              </a:rPr>
              <a:t>Once you pull your sample, you will need to transfer them from nets to buckets, trays, or tubs where they can be viewed more easily.  </a:t>
            </a:r>
          </a:p>
          <a:p>
            <a:pPr marL="629285" lvl="1" indent="-172085">
              <a:buFont typeface="Arial" panose="020B0604020202020204" pitchFamily="34" charset="0"/>
              <a:buChar char="•"/>
            </a:pPr>
            <a:r>
              <a:rPr lang="en-US">
                <a:cs typeface="Calibri"/>
              </a:rPr>
              <a:t>You can use pitchers of stream water to rinse nets. </a:t>
            </a:r>
          </a:p>
          <a:p>
            <a:pPr marL="172085" indent="-172085">
              <a:buFont typeface="Arial" panose="020B0604020202020204" pitchFamily="34" charset="0"/>
              <a:buChar char="•"/>
            </a:pPr>
            <a:r>
              <a:rPr lang="en-US">
                <a:cs typeface="Calibri"/>
              </a:rPr>
              <a:t>Then the fun begins! You will be able to start rifling through the leaves and debris looking for macros</a:t>
            </a:r>
          </a:p>
          <a:p>
            <a:pPr marL="640080" lvl="1" indent="-182880">
              <a:spcBef>
                <a:spcPts val="0"/>
              </a:spcBef>
              <a:buFont typeface="Arial" panose="020B0604020202020204" pitchFamily="34" charset="0"/>
              <a:buChar char="•"/>
            </a:pPr>
            <a:r>
              <a:rPr lang="en-US">
                <a:cs typeface="Calibri"/>
              </a:rPr>
              <a:t>Sort macros into ice cube trays or shallow tray, grouping by taxa if possible</a:t>
            </a:r>
          </a:p>
          <a:p>
            <a:pPr marL="640080" lvl="1" indent="-182880">
              <a:spcBef>
                <a:spcPts val="0"/>
              </a:spcBef>
              <a:buFont typeface="Arial" panose="020B0604020202020204" pitchFamily="34" charset="0"/>
              <a:buChar char="•"/>
            </a:pPr>
            <a:r>
              <a:rPr lang="en-US">
                <a:cs typeface="Calibri"/>
              </a:rPr>
              <a:t>Separate macroinvertebrates from leaves and detritus to count</a:t>
            </a:r>
          </a:p>
          <a:p>
            <a:pPr indent="-172085">
              <a:buFont typeface="Arial" panose="020B0604020202020204" pitchFamily="34" charset="0"/>
              <a:buChar char="•"/>
            </a:pPr>
            <a:r>
              <a:rPr lang="en-US">
                <a:cs typeface="Calibri"/>
              </a:rPr>
              <a:t>After you’ve sorted and counted (or at least </a:t>
            </a:r>
            <a:r>
              <a:rPr lang="en-US" u="sng">
                <a:cs typeface="Calibri"/>
              </a:rPr>
              <a:t>approximated</a:t>
            </a:r>
            <a:r>
              <a:rPr lang="en-US">
                <a:cs typeface="Calibri"/>
              </a:rPr>
              <a:t> using the AAS abundance codes), be sure to note everything on your AAS data sheet then carefully return all macros back to the stream. </a:t>
            </a:r>
          </a:p>
          <a:p>
            <a:pPr lvl="1" indent="-172085">
              <a:buFont typeface="Arial" panose="020B0604020202020204" pitchFamily="34" charset="0"/>
              <a:buChar char="•"/>
            </a:pPr>
            <a:r>
              <a:rPr lang="en-US">
                <a:cs typeface="Calibri"/>
              </a:rPr>
              <a:t>You do not need to count every single individual in a taxa group, simply approximate based on abundance codes </a:t>
            </a:r>
            <a:r>
              <a:rPr lang="en-US"/>
              <a:t>(1-9, 10-99, 100 or greater)</a:t>
            </a:r>
            <a:endParaRPr lang="en-US">
              <a:cs typeface="Calibri"/>
            </a:endParaRPr>
          </a:p>
          <a:p>
            <a:pPr indent="-172085">
              <a:buFont typeface="Arial" panose="020B0604020202020204" pitchFamily="34" charset="0"/>
              <a:buChar char="•"/>
            </a:pPr>
            <a:endParaRPr lang="en-US">
              <a:cs typeface="Calibri"/>
            </a:endParaRPr>
          </a:p>
          <a:p>
            <a:pPr indent="-172085">
              <a:buFont typeface="Arial" panose="020B0604020202020204" pitchFamily="34" charset="0"/>
              <a:buChar char="•"/>
            </a:pPr>
            <a:r>
              <a:rPr lang="en-US">
                <a:cs typeface="Calibri"/>
              </a:rPr>
              <a:t>The Macro Field Directions document has additional information as well as some tips and tricks for this portion of sampling. </a:t>
            </a:r>
          </a:p>
          <a:p>
            <a:pPr marL="0" marR="0" lvl="0" indent="-17208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cs typeface="Calibri"/>
              </a:rPr>
              <a:t>Please find a list of helpful field materials by clicking on Monitoring Materials Checklist at the top of this webpage: https://adoptastream.georgia.gov/data-forms-2/monitoring-resources</a:t>
            </a:r>
          </a:p>
          <a:p>
            <a:pPr marL="0" indent="0">
              <a:buFont typeface="Arial" panose="020B0604020202020204" pitchFamily="34" charset="0"/>
              <a:buNone/>
            </a:pP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22</a:t>
            </a:fld>
            <a:endParaRPr lang="en-US"/>
          </a:p>
        </p:txBody>
      </p:sp>
    </p:spTree>
    <p:extLst>
      <p:ext uri="{BB962C8B-B14F-4D97-AF65-F5344CB8AC3E}">
        <p14:creationId xmlns:p14="http://schemas.microsoft.com/office/powerpoint/2010/main" val="4091679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r>
              <a:rPr lang="en-US">
                <a:cs typeface="Calibri"/>
              </a:rPr>
              <a:t>AAS provides volunteers with laminated field guides to aid in identification of taxa for the AAS Water Quality Rating calculation</a:t>
            </a:r>
          </a:p>
          <a:p>
            <a:pPr marL="172719" indent="-172719">
              <a:buFont typeface="Arial" panose="020B0604020202020204" pitchFamily="34" charset="0"/>
              <a:buChar char="•"/>
            </a:pPr>
            <a:r>
              <a:rPr lang="en-US">
                <a:cs typeface="Calibri"/>
              </a:rPr>
              <a:t>Some important features to note:</a:t>
            </a:r>
          </a:p>
          <a:p>
            <a:pPr marL="629919" lvl="1" indent="-172719">
              <a:buFont typeface="Arial" panose="020B0604020202020204" pitchFamily="34" charset="0"/>
              <a:buChar char="•"/>
            </a:pPr>
            <a:r>
              <a:rPr lang="en-US" u="sng">
                <a:cs typeface="Calibri"/>
              </a:rPr>
              <a:t>Sizes</a:t>
            </a:r>
            <a:r>
              <a:rPr lang="en-US">
                <a:cs typeface="Calibri"/>
              </a:rPr>
              <a:t> are listed for each group of organisms along with the </a:t>
            </a:r>
            <a:r>
              <a:rPr lang="en-US" u="sng">
                <a:cs typeface="Calibri"/>
              </a:rPr>
              <a:t>length reference guide</a:t>
            </a:r>
            <a:r>
              <a:rPr lang="en-US">
                <a:cs typeface="Calibri"/>
              </a:rPr>
              <a:t>. </a:t>
            </a:r>
            <a:r>
              <a:rPr lang="en-US" u="sng">
                <a:cs typeface="Calibri"/>
              </a:rPr>
              <a:t>Size is an incredibly helpful identification tool </a:t>
            </a:r>
            <a:r>
              <a:rPr lang="en-US">
                <a:cs typeface="Calibri"/>
              </a:rPr>
              <a:t>when distinguishing which taxa group an organism is in. </a:t>
            </a:r>
          </a:p>
          <a:p>
            <a:pPr marL="1090502" lvl="2" indent="-172719">
              <a:buFont typeface="Arial" panose="020B0604020202020204" pitchFamily="34" charset="0"/>
              <a:buChar char="•"/>
            </a:pPr>
            <a:r>
              <a:rPr lang="en-US">
                <a:cs typeface="Calibri"/>
              </a:rPr>
              <a:t>For example, although the three fly larvae look similar in these artistic renditions, take note of the size difference between each!</a:t>
            </a:r>
          </a:p>
          <a:p>
            <a:pPr marL="629919" lvl="1" indent="-172719">
              <a:buFont typeface="Arial" panose="020B0604020202020204" pitchFamily="34" charset="0"/>
              <a:buChar char="•"/>
            </a:pPr>
            <a:r>
              <a:rPr lang="en-US" u="sng">
                <a:cs typeface="Calibri"/>
              </a:rPr>
              <a:t>Distinguishing characteristics</a:t>
            </a:r>
            <a:r>
              <a:rPr lang="en-US">
                <a:cs typeface="Calibri"/>
              </a:rPr>
              <a:t> are also listed under each taxa group. </a:t>
            </a:r>
            <a:r>
              <a:rPr lang="en-US" u="sng">
                <a:cs typeface="Calibri"/>
              </a:rPr>
              <a:t>Take note of what is consistent across the varying species within a taxa group</a:t>
            </a:r>
            <a:r>
              <a:rPr lang="en-US">
                <a:cs typeface="Calibri"/>
              </a:rPr>
              <a:t> and how those things are different from other groups in the chart</a:t>
            </a:r>
          </a:p>
          <a:p>
            <a:pPr marL="1090502" lvl="2" indent="-172719">
              <a:buFont typeface="Arial" panose="020B0604020202020204" pitchFamily="34" charset="0"/>
              <a:buChar char="•"/>
            </a:pPr>
            <a:r>
              <a:rPr lang="en-US">
                <a:cs typeface="Calibri"/>
              </a:rPr>
              <a:t>For example, knowing where the gills can be found on these organisms can be very helpful. </a:t>
            </a:r>
          </a:p>
          <a:p>
            <a:pPr marL="1551085" lvl="3" indent="-172719">
              <a:buFont typeface="Arial" panose="020B0604020202020204" pitchFamily="34" charset="0"/>
              <a:buChar char="•"/>
            </a:pPr>
            <a:r>
              <a:rPr lang="en-US">
                <a:cs typeface="Calibri"/>
              </a:rPr>
              <a:t>Tails can be an unreliable characteristic when distinguishing between stoneflies and mayflies since these can break off easily in their environment or in collection. Also, some species of mayfly only have two tails! However, the gills on mayflies are consistently found on their lower abdomen, while stonefly gills are consistently found on the upper abdomen or on their appendages. </a:t>
            </a:r>
          </a:p>
          <a:p>
            <a:pPr marL="1090502" lvl="2" indent="-172719">
              <a:buFont typeface="Arial" panose="020B0604020202020204" pitchFamily="34" charset="0"/>
              <a:buChar char="•"/>
            </a:pPr>
            <a:r>
              <a:rPr lang="en-US">
                <a:cs typeface="Calibri"/>
              </a:rPr>
              <a:t>Another example would be characteristic movement patterns. Midge flies have very spastic squirming movement that can be easily observed despite their small size. </a:t>
            </a:r>
          </a:p>
        </p:txBody>
      </p:sp>
      <p:sp>
        <p:nvSpPr>
          <p:cNvPr id="4" name="Slide Number Placeholder 3"/>
          <p:cNvSpPr>
            <a:spLocks noGrp="1"/>
          </p:cNvSpPr>
          <p:nvPr>
            <p:ph type="sldNum" sz="quarter" idx="5"/>
          </p:nvPr>
        </p:nvSpPr>
        <p:spPr/>
        <p:txBody>
          <a:bodyPr/>
          <a:lstStyle/>
          <a:p>
            <a:fld id="{2C67AC37-0BEF-46FA-8120-5E034FEBE742}" type="slidenum">
              <a:rPr lang="en-US" smtClean="0"/>
              <a:t>23</a:t>
            </a:fld>
            <a:endParaRPr lang="en-US"/>
          </a:p>
        </p:txBody>
      </p:sp>
    </p:spTree>
    <p:extLst>
      <p:ext uri="{BB962C8B-B14F-4D97-AF65-F5344CB8AC3E}">
        <p14:creationId xmlns:p14="http://schemas.microsoft.com/office/powerpoint/2010/main" val="3450582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b="0" i="1"/>
              <a:t>This slide has animations</a:t>
            </a:r>
          </a:p>
          <a:p>
            <a:endParaRPr lang="en-US" b="0" i="1"/>
          </a:p>
          <a:p>
            <a:pPr marL="171450" indent="-171450">
              <a:buFont typeface="Arial" panose="020B0604020202020204" pitchFamily="34" charset="0"/>
              <a:buChar char="•"/>
            </a:pPr>
            <a:r>
              <a:rPr lang="en-US" b="0" i="0"/>
              <a:t>This is a brief overview of how to complete your macroinvertebrate data form</a:t>
            </a:r>
          </a:p>
          <a:p>
            <a:pPr marL="171450" indent="-171450">
              <a:buFont typeface="Arial" panose="020B0604020202020204" pitchFamily="34" charset="0"/>
              <a:buChar char="•"/>
            </a:pPr>
            <a:endParaRPr lang="en-US" b="0" i="0"/>
          </a:p>
          <a:p>
            <a:pPr marL="171450" indent="-171450">
              <a:buFont typeface="Arial" panose="020B0604020202020204" pitchFamily="34" charset="0"/>
              <a:buChar char="•"/>
            </a:pPr>
            <a:r>
              <a:rPr lang="en-US" b="0" i="0"/>
              <a:t>Reminder- </a:t>
            </a:r>
            <a:r>
              <a:rPr lang="en-US" b="1" i="0"/>
              <a:t>abundance is more important than diversity!</a:t>
            </a:r>
          </a:p>
          <a:p>
            <a:pPr marL="628650" lvl="1" indent="-171450">
              <a:buFont typeface="Arial" panose="020B0604020202020204" pitchFamily="34" charset="0"/>
              <a:buChar char="•"/>
            </a:pPr>
            <a:r>
              <a:rPr lang="en-US" b="0" i="0"/>
              <a:t>This is why we use abundance </a:t>
            </a:r>
            <a:r>
              <a:rPr lang="en-US" b="0" i="0" u="sng"/>
              <a:t>codes</a:t>
            </a:r>
            <a:r>
              <a:rPr lang="en-US" b="0" i="0"/>
              <a:t> instead of counting every single macroinvertebrate we find</a:t>
            </a:r>
          </a:p>
          <a:p>
            <a:pPr marL="1085850" lvl="2" indent="-171450">
              <a:buFont typeface="Arial" panose="020B0604020202020204" pitchFamily="34" charset="0"/>
              <a:buChar char="•"/>
            </a:pPr>
            <a:r>
              <a:rPr lang="en-US" b="0" i="0"/>
              <a:t>Rare= 1-9 individuals found</a:t>
            </a:r>
          </a:p>
          <a:p>
            <a:pPr marL="1085850" lvl="2" indent="-171450">
              <a:buFont typeface="Arial" panose="020B0604020202020204" pitchFamily="34" charset="0"/>
              <a:buChar char="•"/>
            </a:pPr>
            <a:r>
              <a:rPr lang="en-US" b="0" i="0"/>
              <a:t>Common= 10-99 individuals found</a:t>
            </a:r>
          </a:p>
          <a:p>
            <a:pPr marL="1085850" lvl="2" indent="-171450">
              <a:buFont typeface="Arial" panose="020B0604020202020204" pitchFamily="34" charset="0"/>
              <a:buChar char="•"/>
            </a:pPr>
            <a:r>
              <a:rPr lang="en-US" b="0" i="0"/>
              <a:t>Dominant=</a:t>
            </a:r>
            <a:r>
              <a:rPr lang="en-US"/>
              <a:t> </a:t>
            </a:r>
            <a:r>
              <a:rPr lang="en-US" b="0" i="0"/>
              <a:t>100 </a:t>
            </a:r>
            <a:r>
              <a:rPr lang="en-US"/>
              <a:t>or greater individuals</a:t>
            </a:r>
            <a:r>
              <a:rPr lang="en-US" b="0" i="0"/>
              <a:t> found</a:t>
            </a:r>
            <a:endParaRPr lang="en-US" b="0" i="0">
              <a:cs typeface="Calibri"/>
            </a:endParaRPr>
          </a:p>
          <a:p>
            <a:pPr marL="628650" lvl="1" indent="-171450">
              <a:buFont typeface="Arial" panose="020B0604020202020204" pitchFamily="34" charset="0"/>
              <a:buChar char="•"/>
            </a:pPr>
            <a:r>
              <a:rPr lang="en-US" b="0" i="0"/>
              <a:t>Keeping track of the abundance is helpful, as it can tell you a bit about what taxa might be dominating your stream/what habitats are more present; however, it is more important to make a note of presence/absence (i.e. diversity)</a:t>
            </a:r>
          </a:p>
          <a:p>
            <a:pPr marL="628650" lvl="1" indent="-171450">
              <a:buFont typeface="Arial" panose="020B0604020202020204" pitchFamily="34" charset="0"/>
              <a:buChar char="•"/>
            </a:pPr>
            <a:endParaRPr lang="en-US" b="0" i="0"/>
          </a:p>
          <a:p>
            <a:pPr marL="171450" lvl="0" indent="-171450">
              <a:buFont typeface="Arial" panose="020B0604020202020204" pitchFamily="34" charset="0"/>
              <a:buChar char="•"/>
            </a:pPr>
            <a:r>
              <a:rPr lang="en-US" b="0" i="0"/>
              <a:t>To fill out your form:</a:t>
            </a:r>
          </a:p>
          <a:p>
            <a:pPr marL="628650" lvl="1" indent="-171450">
              <a:buFont typeface="Arial" panose="020B0604020202020204" pitchFamily="34" charset="0"/>
              <a:buChar char="•"/>
            </a:pPr>
            <a:r>
              <a:rPr lang="en-US" b="0" i="0"/>
              <a:t>Mark down the abundance code next to the corresponding box </a:t>
            </a:r>
            <a:r>
              <a:rPr lang="en-US" b="0" i="1"/>
              <a:t>(click animation)</a:t>
            </a:r>
            <a:endParaRPr lang="en-US" b="0" i="0"/>
          </a:p>
          <a:p>
            <a:pPr marL="1085850" lvl="2" indent="-171450">
              <a:buFont typeface="Arial" panose="020B0604020202020204" pitchFamily="34" charset="0"/>
              <a:buChar char="•"/>
            </a:pPr>
            <a:r>
              <a:rPr lang="en-US" b="0" i="0"/>
              <a:t>i.e., if you only found 2 stonefly nymphs, mark </a:t>
            </a:r>
            <a:r>
              <a:rPr lang="en-US" b="0" i="0" u="sng"/>
              <a:t>R</a:t>
            </a:r>
            <a:r>
              <a:rPr lang="en-US" b="0" i="0"/>
              <a:t>; if you found </a:t>
            </a:r>
            <a:r>
              <a:rPr lang="en-US"/>
              <a:t>around 20</a:t>
            </a:r>
            <a:r>
              <a:rPr lang="en-US" b="0" i="0"/>
              <a:t> mayfly nymphs, mark </a:t>
            </a:r>
            <a:r>
              <a:rPr lang="en-US" b="0" i="0" u="sng"/>
              <a:t>C</a:t>
            </a:r>
            <a:r>
              <a:rPr lang="en-US" b="0" i="0"/>
              <a:t>, etc.</a:t>
            </a:r>
          </a:p>
          <a:p>
            <a:pPr marL="628650" lvl="1" indent="-171450">
              <a:buFont typeface="Arial" panose="020B0604020202020204" pitchFamily="34" charset="0"/>
              <a:buChar char="•"/>
            </a:pPr>
            <a:r>
              <a:rPr lang="en-US" b="0" i="0"/>
              <a:t>Count the number of taxa groups </a:t>
            </a:r>
            <a:r>
              <a:rPr lang="en-US" b="0" i="0" u="none"/>
              <a:t>PRESENT, </a:t>
            </a:r>
            <a:r>
              <a:rPr lang="en-US" b="0" i="0" u="sng"/>
              <a:t>not the total number of individuals found,</a:t>
            </a:r>
            <a:r>
              <a:rPr lang="en-US" b="0" i="0" u="none"/>
              <a:t> and mark in the box below the line </a:t>
            </a:r>
            <a:r>
              <a:rPr lang="en-US" b="0" i="1" u="none"/>
              <a:t>(click animation)</a:t>
            </a:r>
          </a:p>
          <a:p>
            <a:pPr marL="628650" lvl="1" indent="-171450">
              <a:buFont typeface="Arial" panose="020B0604020202020204" pitchFamily="34" charset="0"/>
              <a:buChar char="•"/>
            </a:pPr>
            <a:r>
              <a:rPr lang="en-US" b="0" i="0" u="none"/>
              <a:t>Multiply this number by the value given to the taxa group </a:t>
            </a:r>
            <a:r>
              <a:rPr lang="en-US" b="0" i="1" u="none"/>
              <a:t>(click animation)</a:t>
            </a:r>
            <a:endParaRPr lang="en-US" b="0" i="0" u="none"/>
          </a:p>
          <a:p>
            <a:pPr marL="628650" lvl="1" indent="-171450">
              <a:buFont typeface="Arial" panose="020B0604020202020204" pitchFamily="34" charset="0"/>
              <a:buChar char="•"/>
            </a:pPr>
            <a:r>
              <a:rPr lang="en-US" b="0" i="0" u="none"/>
              <a:t>Add these numbers up to get your Water Quality Index Score, which is then used to determine your Water Quality Rating</a:t>
            </a:r>
          </a:p>
          <a:p>
            <a:pPr marL="628650" lvl="1" indent="-171450">
              <a:buFont typeface="Arial" panose="020B0604020202020204" pitchFamily="34" charset="0"/>
              <a:buChar char="•"/>
            </a:pPr>
            <a:endParaRPr lang="en-US" b="0" i="0" u="sng"/>
          </a:p>
        </p:txBody>
      </p:sp>
      <p:sp>
        <p:nvSpPr>
          <p:cNvPr id="4" name="Slide Number Placeholder 3"/>
          <p:cNvSpPr>
            <a:spLocks noGrp="1"/>
          </p:cNvSpPr>
          <p:nvPr>
            <p:ph type="sldNum" sz="quarter" idx="5"/>
          </p:nvPr>
        </p:nvSpPr>
        <p:spPr/>
        <p:txBody>
          <a:bodyPr/>
          <a:lstStyle/>
          <a:p>
            <a:fld id="{2C67AC37-0BEF-46FA-8120-5E034FEBE742}" type="slidenum">
              <a:rPr lang="en-US" smtClean="0"/>
              <a:t>24</a:t>
            </a:fld>
            <a:endParaRPr lang="en-US"/>
          </a:p>
        </p:txBody>
      </p:sp>
    </p:spTree>
    <p:extLst>
      <p:ext uri="{BB962C8B-B14F-4D97-AF65-F5344CB8AC3E}">
        <p14:creationId xmlns:p14="http://schemas.microsoft.com/office/powerpoint/2010/main" val="375923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cs typeface="Calibri"/>
              </a:rPr>
              <a:t>When sampling for macroinvertebrates, there are several things that can be done to minimize unnecessary stress and harm. </a:t>
            </a:r>
          </a:p>
          <a:p>
            <a:pPr marL="633302" lvl="1" indent="-172719">
              <a:buFont typeface="Arial" panose="020B0604020202020204" pitchFamily="34" charset="0"/>
              <a:buChar char="•"/>
            </a:pPr>
            <a:endParaRPr lang="en-US">
              <a:cs typeface="Calibri"/>
            </a:endParaRPr>
          </a:p>
          <a:p>
            <a:pPr marL="182880" lvl="1" indent="-182880">
              <a:spcBef>
                <a:spcPts val="0"/>
              </a:spcBef>
              <a:buFont typeface="Arial" panose="020B0604020202020204" pitchFamily="34" charset="0"/>
              <a:buChar char="•"/>
            </a:pPr>
            <a:r>
              <a:rPr lang="en-US">
                <a:cs typeface="Calibri"/>
              </a:rPr>
              <a:t>Avoid counting macros in the sun. The increase in temperatures and decrease in DO could be harmful to the macros.</a:t>
            </a:r>
          </a:p>
          <a:p>
            <a:pPr marL="640080" lvl="2" indent="-182880">
              <a:spcBef>
                <a:spcPts val="0"/>
              </a:spcBef>
              <a:buFont typeface="Arial" panose="020B0604020202020204" pitchFamily="34" charset="0"/>
              <a:buChar char="•"/>
            </a:pPr>
            <a:r>
              <a:rPr lang="en-US">
                <a:cs typeface="Calibri"/>
              </a:rPr>
              <a:t> Working in the shade is ideal for the macros (and you!) </a:t>
            </a:r>
          </a:p>
          <a:p>
            <a:pPr marL="182880" lvl="1" indent="-182880">
              <a:spcBef>
                <a:spcPts val="0"/>
              </a:spcBef>
              <a:buFont typeface="Arial" panose="020B0604020202020204" pitchFamily="34" charset="0"/>
              <a:buChar char="•"/>
            </a:pPr>
            <a:r>
              <a:rPr lang="en-US">
                <a:cs typeface="Calibri"/>
              </a:rPr>
              <a:t>Keep the macros in a container with water from the stream. </a:t>
            </a:r>
          </a:p>
          <a:p>
            <a:pPr marL="640080" lvl="2" indent="-182880">
              <a:spcBef>
                <a:spcPts val="0"/>
              </a:spcBef>
              <a:buFont typeface="Arial" panose="020B0604020202020204" pitchFamily="34" charset="0"/>
              <a:buChar char="•"/>
            </a:pPr>
            <a:r>
              <a:rPr lang="en-US">
                <a:cs typeface="Calibri"/>
              </a:rPr>
              <a:t>These animals live and breathe in the water, so let’s keep them there!</a:t>
            </a:r>
          </a:p>
          <a:p>
            <a:pPr marL="182880" lvl="1" indent="-182880">
              <a:spcBef>
                <a:spcPts val="0"/>
              </a:spcBef>
              <a:buFont typeface="Arial" panose="020B0604020202020204" pitchFamily="34" charset="0"/>
              <a:buChar char="•"/>
            </a:pPr>
            <a:r>
              <a:rPr lang="en-US">
                <a:cs typeface="Calibri"/>
              </a:rPr>
              <a:t>When transferring or handling macros, do so gently. </a:t>
            </a:r>
          </a:p>
          <a:p>
            <a:pPr marL="182880" lvl="1" indent="-182880">
              <a:spcBef>
                <a:spcPts val="0"/>
              </a:spcBef>
              <a:buFont typeface="Arial" panose="020B0604020202020204" pitchFamily="34" charset="0"/>
              <a:buChar char="•"/>
            </a:pPr>
            <a:r>
              <a:rPr lang="en-US">
                <a:cs typeface="Calibri"/>
              </a:rPr>
              <a:t>Be sure to rinse the nets and check to be sure that you have returned all the organisms to the stream. </a:t>
            </a:r>
          </a:p>
          <a:p>
            <a:pPr marL="182880" lvl="1" indent="-182880">
              <a:spcBef>
                <a:spcPts val="0"/>
              </a:spcBef>
              <a:buFont typeface="Arial" panose="020B0604020202020204" pitchFamily="34" charset="0"/>
              <a:buChar char="•"/>
            </a:pPr>
            <a:r>
              <a:rPr lang="en-US">
                <a:cs typeface="Calibri"/>
              </a:rPr>
              <a:t>If salamanders are found, avoid/minimize handling them if any insect repellant, sunscreen, moisturizer, etc. is on your skin</a:t>
            </a:r>
          </a:p>
          <a:p>
            <a:pPr marL="182880" lvl="1" indent="-182880">
              <a:spcBef>
                <a:spcPts val="0"/>
              </a:spcBef>
              <a:buFont typeface="Arial" panose="020B0604020202020204" pitchFamily="34" charset="0"/>
              <a:buChar char="•"/>
            </a:pPr>
            <a:r>
              <a:rPr lang="en-US">
                <a:cs typeface="Calibri"/>
              </a:rPr>
              <a:t>All organisms should be promptly and gently released back into the water once identified.</a:t>
            </a:r>
          </a:p>
          <a:p>
            <a:pPr marL="182880" lvl="1" indent="-182880">
              <a:spcBef>
                <a:spcPts val="0"/>
              </a:spcBef>
              <a:buFont typeface="Arial" panose="020B0604020202020204" pitchFamily="34" charset="0"/>
              <a:buChar char="•"/>
            </a:pPr>
            <a:r>
              <a:rPr lang="en-US">
                <a:cs typeface="Calibri"/>
              </a:rPr>
              <a:t>When sampling with others, supervise and educate them on safe and humane handling techniques. </a:t>
            </a:r>
          </a:p>
        </p:txBody>
      </p:sp>
      <p:sp>
        <p:nvSpPr>
          <p:cNvPr id="4" name="Slide Number Placeholder 3"/>
          <p:cNvSpPr>
            <a:spLocks noGrp="1"/>
          </p:cNvSpPr>
          <p:nvPr>
            <p:ph type="sldNum" sz="quarter" idx="5"/>
          </p:nvPr>
        </p:nvSpPr>
        <p:spPr/>
        <p:txBody>
          <a:bodyPr/>
          <a:lstStyle/>
          <a:p>
            <a:fld id="{2C67AC37-0BEF-46FA-8120-5E034FEBE742}" type="slidenum">
              <a:rPr lang="en-US"/>
              <a:t>25</a:t>
            </a:fld>
            <a:endParaRPr lang="en-US"/>
          </a:p>
        </p:txBody>
      </p:sp>
    </p:spTree>
    <p:extLst>
      <p:ext uri="{BB962C8B-B14F-4D97-AF65-F5344CB8AC3E}">
        <p14:creationId xmlns:p14="http://schemas.microsoft.com/office/powerpoint/2010/main" val="1781636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Safety is our primary concern when monitoring!</a:t>
            </a:r>
          </a:p>
          <a:p>
            <a:pPr marL="0" indent="0">
              <a:buFont typeface="Arial" panose="020B0604020202020204" pitchFamily="34" charset="0"/>
              <a:buNone/>
            </a:pPr>
            <a:endParaRPr lang="en-US"/>
          </a:p>
          <a:p>
            <a:pPr marL="181240" indent="-181240">
              <a:buFont typeface="Arial" panose="020B0604020202020204" pitchFamily="34" charset="0"/>
              <a:buChar char="•"/>
            </a:pPr>
            <a:r>
              <a:rPr lang="en-US"/>
              <a:t>Bring a buddy! However, if you must sample alone, </a:t>
            </a:r>
            <a:r>
              <a:rPr lang="en-US" b="0" i="0">
                <a:solidFill>
                  <a:srgbClr val="000000"/>
                </a:solidFill>
                <a:effectLst/>
                <a:latin typeface="WordVisi_MSFontService"/>
              </a:rPr>
              <a:t>be sure to tell someone what you are doing, where you will be, and when you should be back.</a:t>
            </a:r>
          </a:p>
          <a:p>
            <a:pPr marL="181240" indent="-181240">
              <a:buFont typeface="Arial" panose="020B0604020202020204" pitchFamily="34" charset="0"/>
              <a:buChar char="•"/>
            </a:pPr>
            <a:r>
              <a:rPr lang="en-US" b="0" i="0">
                <a:solidFill>
                  <a:srgbClr val="000000"/>
                </a:solidFill>
                <a:effectLst/>
                <a:latin typeface="WordVisi_MSFontService"/>
              </a:rPr>
              <a:t>Avoid sampling in during high flows or during extreme weather events</a:t>
            </a:r>
          </a:p>
          <a:p>
            <a:pPr marL="181240" indent="-181240">
              <a:buFont typeface="Arial" panose="020B0604020202020204" pitchFamily="34" charset="0"/>
              <a:buChar char="•"/>
            </a:pPr>
            <a:r>
              <a:rPr lang="en-US" b="0" i="0">
                <a:solidFill>
                  <a:srgbClr val="000000"/>
                </a:solidFill>
                <a:effectLst/>
                <a:latin typeface="WordVisi_MSFontService"/>
              </a:rPr>
              <a:t>Do not enter private property without permission</a:t>
            </a:r>
          </a:p>
          <a:p>
            <a:pPr marL="181240" indent="-181240">
              <a:buFont typeface="Arial" panose="020B0604020202020204" pitchFamily="34" charset="0"/>
              <a:buChar char="•"/>
            </a:pPr>
            <a:endParaRPr lang="en-US"/>
          </a:p>
          <a:p>
            <a:pPr marL="181240" indent="-181240">
              <a:buFont typeface="Arial" panose="020B0604020202020204" pitchFamily="34" charset="0"/>
              <a:buChar char="•"/>
            </a:pPr>
            <a:r>
              <a:rPr lang="en-US"/>
              <a:t>This is not a comprehensive list- be as safe as possible and don’t ever sample if you are uncomfortable!</a:t>
            </a:r>
          </a:p>
        </p:txBody>
      </p:sp>
      <p:sp>
        <p:nvSpPr>
          <p:cNvPr id="4" name="Slide Number Placeholder 3"/>
          <p:cNvSpPr>
            <a:spLocks noGrp="1"/>
          </p:cNvSpPr>
          <p:nvPr>
            <p:ph type="sldNum" sz="quarter" idx="5"/>
          </p:nvPr>
        </p:nvSpPr>
        <p:spPr/>
        <p:txBody>
          <a:bodyPr/>
          <a:lstStyle/>
          <a:p>
            <a:fld id="{2C67AC37-0BEF-46FA-8120-5E034FEBE742}" type="slidenum">
              <a:rPr lang="en-US" smtClean="0"/>
              <a:t>26</a:t>
            </a:fld>
            <a:endParaRPr lang="en-US"/>
          </a:p>
        </p:txBody>
      </p:sp>
    </p:spTree>
    <p:extLst>
      <p:ext uri="{BB962C8B-B14F-4D97-AF65-F5344CB8AC3E}">
        <p14:creationId xmlns:p14="http://schemas.microsoft.com/office/powerpoint/2010/main" val="3368991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r>
              <a:rPr lang="en-US"/>
              <a:t>After going through the macroinvertebrate workshop (presentation and field portions) and passing your certification test and ID portion, you will be a certified AAS volunteer!</a:t>
            </a:r>
          </a:p>
          <a:p>
            <a:pPr marL="172719" indent="-172719">
              <a:buFont typeface="Arial" panose="020B0604020202020204" pitchFamily="34" charset="0"/>
              <a:buChar char="•"/>
            </a:pPr>
            <a:r>
              <a:rPr lang="en-US"/>
              <a:t>Your trainer will enter your certification in the AAS database, and an account will be created for you. </a:t>
            </a:r>
          </a:p>
          <a:p>
            <a:pPr marL="633302" lvl="1" indent="-172719">
              <a:buFont typeface="Arial" panose="020B0604020202020204" pitchFamily="34" charset="0"/>
              <a:buChar char="•"/>
            </a:pPr>
            <a:r>
              <a:rPr lang="en-US"/>
              <a:t>Information to access your account will be sent to the email you registered with </a:t>
            </a:r>
            <a:r>
              <a:rPr lang="en-US" i="1"/>
              <a:t>(more on this later)</a:t>
            </a:r>
          </a:p>
          <a:p>
            <a:pPr marL="633302" lvl="1" indent="-172719">
              <a:buFont typeface="Arial" panose="020B0604020202020204" pitchFamily="34" charset="0"/>
              <a:buChar char="•"/>
            </a:pPr>
            <a:endParaRPr lang="en-US"/>
          </a:p>
          <a:p>
            <a:pPr marL="172719" indent="-172719">
              <a:buFont typeface="Arial" panose="020B0604020202020204" pitchFamily="34" charset="0"/>
              <a:buChar char="•"/>
            </a:pPr>
            <a:r>
              <a:rPr lang="en-US"/>
              <a:t>You must be certified to enter data: you can absolutely work with anyone that’s interested in monitoring, but only YOU can enter the data that is collected. </a:t>
            </a:r>
          </a:p>
          <a:p>
            <a:pPr marL="633302" lvl="1" indent="-172719">
              <a:buFont typeface="Arial" panose="020B0604020202020204" pitchFamily="34" charset="0"/>
              <a:buChar char="•"/>
            </a:pPr>
            <a:r>
              <a:rPr lang="en-US"/>
              <a:t>For example, some teachers will collect data with middle school/high school students and submit the data on their behalf</a:t>
            </a:r>
          </a:p>
          <a:p>
            <a:pPr marL="172719" indent="-172719">
              <a:buFont typeface="Arial" panose="020B0604020202020204" pitchFamily="34" charset="0"/>
              <a:buChar char="•"/>
            </a:pPr>
            <a:endParaRPr lang="en-US"/>
          </a:p>
          <a:p>
            <a:pPr marL="172719" indent="-172719">
              <a:buFont typeface="Arial" panose="020B0604020202020204" pitchFamily="34" charset="0"/>
              <a:buChar char="•"/>
            </a:pPr>
            <a:r>
              <a:rPr lang="en-US"/>
              <a:t>Your AAS certification is good for one year and then you’ll need to recertify. </a:t>
            </a:r>
          </a:p>
          <a:p>
            <a:pPr marL="633302" lvl="1" indent="-172719">
              <a:buFont typeface="Arial" panose="020B0604020202020204" pitchFamily="34" charset="0"/>
              <a:buChar char="•"/>
            </a:pPr>
            <a:r>
              <a:rPr lang="en-US"/>
              <a:t>Recertification workshops serve as a time to share updates and challenges</a:t>
            </a:r>
          </a:p>
          <a:p>
            <a:pPr marL="633302" lvl="1" indent="-172719">
              <a:buFont typeface="Arial" panose="020B0604020202020204" pitchFamily="34" charset="0"/>
              <a:buChar char="•"/>
            </a:pPr>
            <a:r>
              <a:rPr lang="en-US"/>
              <a:t>You will review the information (presentation and hands-on) and take another certification quiz</a:t>
            </a:r>
          </a:p>
        </p:txBody>
      </p:sp>
      <p:sp>
        <p:nvSpPr>
          <p:cNvPr id="4" name="Slide Number Placeholder 3"/>
          <p:cNvSpPr>
            <a:spLocks noGrp="1"/>
          </p:cNvSpPr>
          <p:nvPr>
            <p:ph type="sldNum" sz="quarter" idx="5"/>
          </p:nvPr>
        </p:nvSpPr>
        <p:spPr/>
        <p:txBody>
          <a:bodyPr/>
          <a:lstStyle/>
          <a:p>
            <a:fld id="{2C67AC37-0BEF-46FA-8120-5E034FEBE742}" type="slidenum">
              <a:rPr lang="en-US" smtClean="0"/>
              <a:t>27</a:t>
            </a:fld>
            <a:endParaRPr lang="en-US"/>
          </a:p>
        </p:txBody>
      </p:sp>
    </p:spTree>
    <p:extLst>
      <p:ext uri="{BB962C8B-B14F-4D97-AF65-F5344CB8AC3E}">
        <p14:creationId xmlns:p14="http://schemas.microsoft.com/office/powerpoint/2010/main" val="3259682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Sans-Serif" panose="020B0604020202020204" pitchFamily="34" charset="0"/>
              <a:buChar char="•"/>
            </a:pPr>
            <a:r>
              <a:rPr lang="en-US"/>
              <a:t>After you collect data at your stream, lake, wetland, estuary, etc., </a:t>
            </a:r>
            <a:r>
              <a:rPr lang="en-US" b="1"/>
              <a:t>we ask that your data be submitted ASAP </a:t>
            </a:r>
            <a:r>
              <a:rPr lang="en-US"/>
              <a:t>to the online AAS database because your data are being used! </a:t>
            </a:r>
          </a:p>
          <a:p>
            <a:pPr marL="640080" marR="0" lvl="1" indent="-18124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a:cs typeface="Calibri"/>
              </a:rPr>
              <a:t>Anyone across the state, nation, and world can access data from the AAS database (open access)</a:t>
            </a:r>
          </a:p>
          <a:p>
            <a:pPr marL="0" indent="0">
              <a:buFont typeface="Arial,Sans-Serif" panose="020B0604020202020204" pitchFamily="34" charset="0"/>
              <a:buNone/>
            </a:pPr>
            <a:endParaRPr lang="en-US"/>
          </a:p>
          <a:p>
            <a:pPr marL="181240" indent="-181240" defTabSz="966612">
              <a:buFont typeface="Arial,Sans-Serif" panose="020B0604020202020204" pitchFamily="34" charset="0"/>
              <a:buChar char="•"/>
              <a:defRPr/>
            </a:pPr>
            <a:r>
              <a:rPr lang="en-US" u="none">
                <a:cs typeface="Calibri"/>
              </a:rPr>
              <a:t>Regular monitoring helps </a:t>
            </a:r>
            <a:r>
              <a:rPr lang="en-US" u="sng">
                <a:cs typeface="Calibri"/>
              </a:rPr>
              <a:t>establish baseline conditions for your local waterways</a:t>
            </a:r>
          </a:p>
          <a:p>
            <a:pPr marL="640080" lvl="1" indent="-181240" defTabSz="966612">
              <a:buFont typeface="Arial,Sans-Serif" panose="020B0604020202020204" pitchFamily="34" charset="0"/>
              <a:buChar char="•"/>
              <a:defRPr/>
            </a:pPr>
            <a:r>
              <a:rPr lang="en-US">
                <a:cs typeface="Calibri"/>
              </a:rPr>
              <a:t>It is impossible to understand what is “normal” for a waterbody from just one sampling event, and there aren’t enough scientists/technicians to be able to consistently collect baseline conditions for all streams across the state- that’s why we need citizen scientist volunteers!</a:t>
            </a:r>
            <a:endParaRPr lang="en-US"/>
          </a:p>
          <a:p>
            <a:pPr marL="640080" lvl="1" indent="-181240">
              <a:buFont typeface="Arial,Sans-Serif" panose="020B0604020202020204" pitchFamily="34" charset="0"/>
              <a:buChar char="•"/>
              <a:defRPr/>
            </a:pPr>
            <a:r>
              <a:rPr lang="en-US"/>
              <a:t>Baseline data is incredibly valuable to communities in being able to track improvements and impairments over time and mitigate any detrimental alterations</a:t>
            </a:r>
            <a:endParaRPr lang="en-US">
              <a:cs typeface="Calibri"/>
            </a:endParaRPr>
          </a:p>
          <a:p>
            <a:pPr marL="181240" indent="-181240" defTabSz="966612">
              <a:buFont typeface="Arial,Sans-Serif" panose="020B0604020202020204" pitchFamily="34" charset="0"/>
              <a:buChar char="•"/>
              <a:defRPr/>
            </a:pPr>
            <a:r>
              <a:rPr lang="en-US" u="none">
                <a:cs typeface="Calibri"/>
              </a:rPr>
              <a:t>Consistent monitoring </a:t>
            </a:r>
            <a:r>
              <a:rPr lang="en-US" u="sng">
                <a:cs typeface="Calibri" panose="020F0502020204030204"/>
              </a:rPr>
              <a:t>allows problems, such as sewage spills, to be detected quickly </a:t>
            </a:r>
            <a:r>
              <a:rPr lang="en-US">
                <a:cs typeface="Calibri" panose="020F0502020204030204"/>
              </a:rPr>
              <a:t>and more frequently </a:t>
            </a:r>
            <a:r>
              <a:rPr lang="en-US" i="1">
                <a:cs typeface="Calibri" panose="020F0502020204030204"/>
              </a:rPr>
              <a:t>(bottom left photo= sewer spill notice; </a:t>
            </a:r>
            <a:r>
              <a:rPr lang="en-US" i="1"/>
              <a:t>graph- point represents deviation from baseline)</a:t>
            </a:r>
            <a:endParaRPr lang="en-US" i="1">
              <a:cs typeface="Calibri" panose="020F0502020204030204"/>
            </a:endParaRPr>
          </a:p>
          <a:p>
            <a:pPr marL="181240" indent="-181240" defTabSz="966612">
              <a:buFont typeface="Arial,Sans-Serif" panose="020B0604020202020204" pitchFamily="34" charset="0"/>
              <a:buChar char="•"/>
              <a:defRPr/>
            </a:pPr>
            <a:r>
              <a:rPr lang="en-US"/>
              <a:t>Use your data to </a:t>
            </a:r>
            <a:r>
              <a:rPr lang="en-US" u="sng"/>
              <a:t>educate your community </a:t>
            </a:r>
            <a:r>
              <a:rPr lang="en-US" u="none"/>
              <a:t>about their impacts on water quality</a:t>
            </a:r>
          </a:p>
          <a:p>
            <a:pPr marL="640080" lvl="1" indent="-181240" defTabSz="966612">
              <a:buFont typeface="Arial,Sans-Serif" panose="020B0604020202020204" pitchFamily="34" charset="0"/>
              <a:buChar char="•"/>
              <a:defRPr/>
            </a:pPr>
            <a:r>
              <a:rPr lang="en-US"/>
              <a:t>Describe what is “normal” for your stream and watershed, and what fluctuations you may have seen</a:t>
            </a:r>
          </a:p>
          <a:p>
            <a:pPr marL="640080" lvl="1" indent="-181240" defTabSz="966612">
              <a:buFont typeface="Arial,Sans-Serif" panose="020B0604020202020204" pitchFamily="34" charset="0"/>
              <a:buChar char="•"/>
              <a:defRPr/>
            </a:pPr>
            <a:r>
              <a:rPr lang="en-US"/>
              <a:t>Remember, </a:t>
            </a:r>
            <a:r>
              <a:rPr lang="en-US" u="sng"/>
              <a:t>Awareness is one of the AAS goals!</a:t>
            </a:r>
          </a:p>
          <a:p>
            <a:pPr marL="181240" indent="-181240" defTabSz="966612">
              <a:buFont typeface="Arial,Sans-Serif" panose="020B0604020202020204" pitchFamily="34" charset="0"/>
              <a:buChar char="•"/>
              <a:defRPr/>
            </a:pPr>
            <a:r>
              <a:rPr lang="en-US"/>
              <a:t>Finally, AAS data can also be used as a justification for drawing up a state approved QAPP that </a:t>
            </a:r>
            <a:r>
              <a:rPr lang="en-US" u="sng"/>
              <a:t>provides data needed to list/delist streams</a:t>
            </a:r>
          </a:p>
          <a:p>
            <a:pPr marL="640080" lvl="1" indent="-181240" defTabSz="966612">
              <a:buFont typeface="Arial,Sans-Serif" panose="020B0604020202020204" pitchFamily="34" charset="0"/>
              <a:buChar char="•"/>
              <a:defRPr/>
            </a:pPr>
            <a:r>
              <a:rPr lang="en-US" b="0" i="0">
                <a:solidFill>
                  <a:srgbClr val="000300"/>
                </a:solidFill>
                <a:effectLst/>
                <a:latin typeface="Source Serif Pro VF"/>
              </a:rPr>
              <a:t>Clean Water Act requires waterways that are not supporting their designated uses to be put on this list. </a:t>
            </a:r>
          </a:p>
          <a:p>
            <a:pPr marL="640080" lvl="1" indent="-181240" defTabSz="966612">
              <a:buFont typeface="Arial,Sans-Serif" panose="020B0604020202020204" pitchFamily="34" charset="0"/>
              <a:buChar char="•"/>
              <a:defRPr/>
            </a:pPr>
            <a:r>
              <a:rPr lang="en-US" b="0" i="0">
                <a:solidFill>
                  <a:srgbClr val="000300"/>
                </a:solidFill>
                <a:effectLst/>
                <a:latin typeface="Source Serif Pro VF"/>
              </a:rPr>
              <a:t>If waterbodies are not meeting their designated uses, this could limit recreation (fishing, swimming, boating, etc.) and more. (</a:t>
            </a:r>
            <a:r>
              <a:rPr lang="en-US" b="0" i="1">
                <a:solidFill>
                  <a:srgbClr val="000300"/>
                </a:solidFill>
                <a:effectLst/>
                <a:latin typeface="Source Serif Pro VF"/>
              </a:rPr>
              <a:t>resource below)</a:t>
            </a:r>
          </a:p>
          <a:p>
            <a:pPr marL="458840" lvl="1" indent="0" defTabSz="966612">
              <a:buFont typeface="Arial,Sans-Serif" panose="020B0604020202020204" pitchFamily="34" charset="0"/>
              <a:buNone/>
              <a:defRPr/>
            </a:pPr>
            <a:endParaRPr lang="en-US"/>
          </a:p>
          <a:p>
            <a:pPr marL="181240" indent="-181240" defTabSz="966612">
              <a:buFont typeface="Arial,Sans-Serif" panose="020B0604020202020204" pitchFamily="34" charset="0"/>
              <a:buChar char="•"/>
              <a:defRPr/>
            </a:pPr>
            <a:r>
              <a:rPr lang="en-US"/>
              <a:t>Your local trainers will also receive emails every time you submit data so that we all stay informed of happenings in our watershed. This can also help us work with you to rectify any problems or pollution sources you may find while out collecting data. </a:t>
            </a:r>
            <a:r>
              <a:rPr lang="en-US" i="1"/>
              <a:t>Can use actual example here. </a:t>
            </a:r>
          </a:p>
          <a:p>
            <a:pPr marL="181240" indent="-181240" defTabSz="966612">
              <a:buFont typeface="Arial,Sans-Serif" panose="020B0604020202020204" pitchFamily="34" charset="0"/>
              <a:buChar char="•"/>
              <a:defRPr/>
            </a:pPr>
            <a:endParaRPr lang="en-US" i="1">
              <a:cs typeface="Calibri"/>
            </a:endParaRPr>
          </a:p>
          <a:p>
            <a:pPr marL="0" indent="0" defTabSz="966612">
              <a:buFont typeface="Arial,Sans-Serif" panose="020B0604020202020204" pitchFamily="34" charset="0"/>
              <a:buNone/>
              <a:defRPr/>
            </a:pPr>
            <a:r>
              <a:rPr lang="en-US" i="1">
                <a:cs typeface="Calibri"/>
              </a:rPr>
              <a:t>Resource: https://epd.georgia.gov/watershed-protection-branch/watershed-planning-and-monitoring-program/water-quality-Georgia </a:t>
            </a:r>
          </a:p>
          <a:p>
            <a:pPr marL="181240" indent="-18124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28</a:t>
            </a:fld>
            <a:endParaRPr lang="en-US"/>
          </a:p>
        </p:txBody>
      </p:sp>
    </p:spTree>
    <p:extLst>
      <p:ext uri="{BB962C8B-B14F-4D97-AF65-F5344CB8AC3E}">
        <p14:creationId xmlns:p14="http://schemas.microsoft.com/office/powerpoint/2010/main" val="2026760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This is the sign in page on the website. You will need to log in before you are able to access the data submission form</a:t>
            </a:r>
          </a:p>
          <a:p>
            <a:pPr marL="181240" indent="-181240">
              <a:buFont typeface="Arial" panose="020B0604020202020204" pitchFamily="34" charset="0"/>
              <a:buChar char="•"/>
            </a:pPr>
            <a:r>
              <a:rPr lang="en-US"/>
              <a:t>Once you pass and receive your certification, you will receive an email from your trainer with information on how to log in.</a:t>
            </a:r>
          </a:p>
          <a:p>
            <a:pPr marL="640080" lvl="1" indent="-181240">
              <a:buFont typeface="Arial" panose="020B0604020202020204" pitchFamily="34" charset="0"/>
              <a:buChar char="•"/>
            </a:pPr>
            <a:r>
              <a:rPr lang="en-US"/>
              <a:t>Your username will be the email address that you wrote on the waiver/sign in sheet (unless otherwise noted by trainer) and then you can create a password by clicking the Email My Password button. </a:t>
            </a:r>
          </a:p>
          <a:p>
            <a:pPr marL="640080" lvl="1" indent="-181240">
              <a:buFont typeface="Arial" panose="020B0604020202020204" pitchFamily="34" charset="0"/>
              <a:buChar char="•"/>
            </a:pPr>
            <a:r>
              <a:rPr lang="en-US"/>
              <a:t>However, only trainers and state staff can create new profiles, so be sure to wait until you receive your confirmation email before trying to log in. </a:t>
            </a:r>
          </a:p>
          <a:p>
            <a:pPr marL="181240" indent="-181240">
              <a:buFont typeface="Arial" panose="020B0604020202020204" pitchFamily="34" charset="0"/>
              <a:buChar char="•"/>
            </a:pPr>
            <a:endParaRPr lang="en-US"/>
          </a:p>
          <a:p>
            <a:pPr marL="181240" indent="-181240">
              <a:buFont typeface="Arial" panose="020B0604020202020204" pitchFamily="34" charset="0"/>
              <a:buChar char="•"/>
            </a:pPr>
            <a:r>
              <a:rPr lang="en-US"/>
              <a:t>Additional info can be found on the Volunteer FAQs page on the AAS website: https://adoptastream.georgia.gov/how-do-i-get-started-adopt-stream/volunteer-faqs</a:t>
            </a:r>
          </a:p>
        </p:txBody>
      </p:sp>
      <p:sp>
        <p:nvSpPr>
          <p:cNvPr id="4" name="Slide Number Placeholder 3"/>
          <p:cNvSpPr>
            <a:spLocks noGrp="1"/>
          </p:cNvSpPr>
          <p:nvPr>
            <p:ph type="sldNum" sz="quarter" idx="5"/>
          </p:nvPr>
        </p:nvSpPr>
        <p:spPr/>
        <p:txBody>
          <a:bodyPr/>
          <a:lstStyle/>
          <a:p>
            <a:fld id="{2C67AC37-0BEF-46FA-8120-5E034FEBE742}" type="slidenum">
              <a:rPr lang="en-US" smtClean="0"/>
              <a:t>29</a:t>
            </a:fld>
            <a:endParaRPr lang="en-US"/>
          </a:p>
        </p:txBody>
      </p:sp>
    </p:spTree>
    <p:extLst>
      <p:ext uri="{BB962C8B-B14F-4D97-AF65-F5344CB8AC3E}">
        <p14:creationId xmlns:p14="http://schemas.microsoft.com/office/powerpoint/2010/main" val="1421464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5" indent="-180975">
              <a:buFont typeface="Arial" panose="020B0604020202020204" pitchFamily="34" charset="0"/>
              <a:buChar char="•"/>
            </a:pPr>
            <a:r>
              <a:rPr lang="en-US" sz="1200">
                <a:latin typeface="+mn-lt"/>
              </a:rPr>
              <a:t>Pollutants- </a:t>
            </a:r>
            <a:r>
              <a:rPr lang="en-US" u="none">
                <a:cs typeface="Calibri"/>
              </a:rPr>
              <a:t>substances that, when introduced, have adverse effects on the surrounding environment.</a:t>
            </a:r>
          </a:p>
          <a:p>
            <a:pPr marL="193322" indent="-193322">
              <a:buFont typeface="Arial"/>
              <a:buChar char="•"/>
            </a:pPr>
            <a:r>
              <a:rPr lang="en-US">
                <a:cs typeface="Calibri"/>
              </a:rPr>
              <a:t>There are two main types of pollution: point source and nonpoint source. </a:t>
            </a:r>
          </a:p>
          <a:p>
            <a:pPr marL="193322" indent="-193322">
              <a:buFont typeface="Arial"/>
              <a:buChar char="•"/>
            </a:pPr>
            <a:r>
              <a:rPr lang="en-US">
                <a:cs typeface="Calibri"/>
              </a:rPr>
              <a:t>Point source pollution: </a:t>
            </a:r>
            <a:endParaRPr lang="en-US"/>
          </a:p>
          <a:p>
            <a:pPr marL="705627" lvl="1" indent="-193322">
              <a:buFont typeface="Arial"/>
              <a:buChar char="•"/>
            </a:pPr>
            <a:r>
              <a:rPr lang="en-US"/>
              <a:t>Discharged from an </a:t>
            </a:r>
            <a:r>
              <a:rPr lang="en-US" u="sng"/>
              <a:t>easily identifiable source </a:t>
            </a:r>
            <a:r>
              <a:rPr lang="en-US"/>
              <a:t>such as factories, construction sites, or wastewater treatment plants. </a:t>
            </a:r>
            <a:endParaRPr lang="en-US">
              <a:cs typeface="Calibri"/>
            </a:endParaRPr>
          </a:p>
          <a:p>
            <a:pPr marL="705627" lvl="1" indent="-193322">
              <a:buFont typeface="Arial"/>
              <a:buChar char="•"/>
            </a:pPr>
            <a:r>
              <a:rPr lang="en-US"/>
              <a:t>Georgia's Environmental Protection Division (EPD) regulates point source discharges through a permitting process called the National Pollutant Discharge Elimination System (NPDES). These permits set limits for the amount of pollutants discharged into a system. </a:t>
            </a:r>
            <a:endParaRPr lang="en-US">
              <a:cs typeface="Calibri"/>
            </a:endParaRPr>
          </a:p>
          <a:p>
            <a:pPr marL="193322" indent="-193322">
              <a:buFont typeface="Arial"/>
              <a:buChar char="•"/>
            </a:pPr>
            <a:r>
              <a:rPr lang="en-US" sz="1200">
                <a:latin typeface="+mn-lt"/>
                <a:cs typeface="Calibri"/>
              </a:rPr>
              <a:t>Nonpoint source pollution (NPS):</a:t>
            </a:r>
          </a:p>
          <a:p>
            <a:pPr marL="705627" lvl="1" indent="-193322">
              <a:buFont typeface="Arial"/>
              <a:buChar char="•"/>
            </a:pPr>
            <a:r>
              <a:rPr lang="en-US" sz="1200">
                <a:latin typeface="+mn-lt"/>
                <a:cs typeface="Calibri"/>
              </a:rPr>
              <a:t>Discharge source is </a:t>
            </a:r>
            <a:r>
              <a:rPr lang="en-US" sz="1200" u="sng">
                <a:latin typeface="+mn-lt"/>
                <a:cs typeface="Calibri"/>
              </a:rPr>
              <a:t>not easily identifiable and/or pollutants come from an array of different sources </a:t>
            </a:r>
            <a:r>
              <a:rPr lang="en-US" sz="1200">
                <a:latin typeface="+mn-lt"/>
                <a:cs typeface="Calibri"/>
              </a:rPr>
              <a:t>(compare to point source)</a:t>
            </a:r>
          </a:p>
          <a:p>
            <a:pPr marL="705627" lvl="1" indent="-193322">
              <a:buFont typeface="Arial"/>
              <a:buChar char="•"/>
            </a:pPr>
            <a:r>
              <a:rPr lang="en-US" sz="1200">
                <a:latin typeface="+mn-lt"/>
                <a:cs typeface="Calibri"/>
              </a:rPr>
              <a:t>More difficult to control, and therefore is the </a:t>
            </a:r>
            <a:r>
              <a:rPr lang="en-US" sz="1200" u="sng">
                <a:latin typeface="+mn-lt"/>
                <a:cs typeface="Calibri"/>
              </a:rPr>
              <a:t>main cause of water quality issues</a:t>
            </a:r>
            <a:r>
              <a:rPr lang="en-US" sz="1200">
                <a:latin typeface="+mn-lt"/>
                <a:cs typeface="Calibri"/>
              </a:rPr>
              <a:t> throughout Georgia. </a:t>
            </a:r>
          </a:p>
          <a:p>
            <a:pPr marL="705627" indent="-193322">
              <a:buFont typeface="Arial"/>
              <a:buChar char="•"/>
            </a:pPr>
            <a:r>
              <a:rPr lang="en-US" sz="1200">
                <a:latin typeface="+mn-lt"/>
              </a:rPr>
              <a:t>Enters waterways as runoff, a result of precipitation traveling over the ground and picking up substances before eventually entering a waterbody. </a:t>
            </a:r>
            <a:endParaRPr lang="en-US" sz="1200">
              <a:latin typeface="+mn-lt"/>
              <a:cs typeface="Calibri"/>
            </a:endParaRPr>
          </a:p>
          <a:p>
            <a:pPr marL="1217931" lvl="2" indent="-181240">
              <a:buFont typeface="Arial"/>
              <a:buChar char="•"/>
            </a:pPr>
            <a:r>
              <a:rPr lang="en-US" sz="1200">
                <a:latin typeface="+mn-lt"/>
                <a:cs typeface="Calibri"/>
              </a:rPr>
              <a:t>Examples: fertilizer from agricultural fields, oil from impervious surfaces, soaps and chemicals from car washes or pressure washing, </a:t>
            </a:r>
            <a:r>
              <a:rPr lang="en-US" sz="1200" i="1">
                <a:latin typeface="+mn-lt"/>
                <a:cs typeface="Calibri"/>
              </a:rPr>
              <a:t>E. coli </a:t>
            </a:r>
            <a:r>
              <a:rPr lang="en-US" sz="1200">
                <a:latin typeface="+mn-lt"/>
                <a:cs typeface="Calibri"/>
              </a:rPr>
              <a:t>from dog poop, etc.</a:t>
            </a:r>
          </a:p>
          <a:p>
            <a:pPr marL="1217931" lvl="2" indent="-181240">
              <a:buFont typeface="Arial"/>
              <a:buChar char="•"/>
            </a:pPr>
            <a:r>
              <a:rPr lang="en-US" sz="1200">
                <a:latin typeface="+mn-lt"/>
                <a:ea typeface="Times New Roman" panose="02020603050405020304" pitchFamily="18" charset="0"/>
              </a:rPr>
              <a:t>NPS pollution moves through the stormwater system to get to the waterways. </a:t>
            </a:r>
          </a:p>
          <a:p>
            <a:pPr marL="1675131" lvl="3" indent="-181240">
              <a:buFont typeface="Arial"/>
              <a:buChar char="•"/>
            </a:pPr>
            <a:r>
              <a:rPr lang="en-US" sz="1200">
                <a:latin typeface="+mn-lt"/>
                <a:ea typeface="Times New Roman" panose="02020603050405020304" pitchFamily="18" charset="0"/>
              </a:rPr>
              <a:t>For example, the vast majority of the ATL metro area is on a stormwater system that is separate from the sewer. Many people don’t understand this and think that the storm drains lead to treatment plants, and so dumping pollutants in these drains is harmless. However, this is not true! </a:t>
            </a:r>
            <a:endParaRPr lang="en-US" sz="1200">
              <a:latin typeface="+mn-lt"/>
              <a:cs typeface="Calibri"/>
            </a:endParaRPr>
          </a:p>
          <a:p>
            <a:pPr marL="705627" lvl="1" indent="-181240">
              <a:buFont typeface="Arial"/>
              <a:buChar char="•"/>
            </a:pPr>
            <a:r>
              <a:rPr lang="en-US" sz="1200">
                <a:latin typeface="+mn-lt"/>
                <a:cs typeface="Calibri"/>
              </a:rPr>
              <a:t>NPS is the main type of pollution that AAS is focused on- you can help identify sources of nonpoint source pollution and raise </a:t>
            </a:r>
            <a:r>
              <a:rPr lang="en-US" sz="1200" u="sng">
                <a:latin typeface="+mn-lt"/>
                <a:cs typeface="Calibri"/>
              </a:rPr>
              <a:t>A</a:t>
            </a:r>
            <a:r>
              <a:rPr lang="en-US" sz="1200">
                <a:latin typeface="+mn-lt"/>
                <a:cs typeface="Calibri"/>
              </a:rPr>
              <a:t>wareness of the sources and impacts of NPS on waterways</a:t>
            </a:r>
            <a:endParaRPr lang="en-US" sz="1200" u="none">
              <a:latin typeface="+mn-lt"/>
              <a:cs typeface="Calibri"/>
            </a:endParaRPr>
          </a:p>
          <a:p>
            <a:pPr marL="483306" lvl="1"/>
            <a:endParaRPr lang="en-US" sz="120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67AC37-0BEF-46FA-8120-5E034FEBE7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88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This screenshot shows the data submission form on the AAS website. You must be logged in with an up-to-date certification to access this page.</a:t>
            </a:r>
          </a:p>
          <a:p>
            <a:pPr marL="181240" indent="-181240">
              <a:buFont typeface="Arial" panose="020B0604020202020204" pitchFamily="34" charset="0"/>
              <a:buChar char="•"/>
            </a:pPr>
            <a:r>
              <a:rPr lang="en-US"/>
              <a:t>This is where you will enter all types of data that you collect</a:t>
            </a:r>
          </a:p>
          <a:p>
            <a:pPr marL="181240" indent="-181240">
              <a:buFont typeface="Arial" panose="020B0604020202020204" pitchFamily="34" charset="0"/>
              <a:buChar char="•"/>
            </a:pPr>
            <a:r>
              <a:rPr lang="en-US"/>
              <a:t>We will go over how to click through this online form after we review the paper data form </a:t>
            </a:r>
          </a:p>
        </p:txBody>
      </p:sp>
      <p:sp>
        <p:nvSpPr>
          <p:cNvPr id="4" name="Slide Number Placeholder 3"/>
          <p:cNvSpPr>
            <a:spLocks noGrp="1"/>
          </p:cNvSpPr>
          <p:nvPr>
            <p:ph type="sldNum" sz="quarter" idx="5"/>
          </p:nvPr>
        </p:nvSpPr>
        <p:spPr/>
        <p:txBody>
          <a:bodyPr/>
          <a:lstStyle/>
          <a:p>
            <a:fld id="{2C67AC37-0BEF-46FA-8120-5E034FEBE742}" type="slidenum">
              <a:rPr lang="en-US" smtClean="0"/>
              <a:t>30</a:t>
            </a:fld>
            <a:endParaRPr lang="en-US"/>
          </a:p>
        </p:txBody>
      </p:sp>
    </p:spTree>
    <p:extLst>
      <p:ext uri="{BB962C8B-B14F-4D97-AF65-F5344CB8AC3E}">
        <p14:creationId xmlns:p14="http://schemas.microsoft.com/office/powerpoint/2010/main" val="1321426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Paper forms will be very similar to online forms</a:t>
            </a:r>
          </a:p>
          <a:p>
            <a:pPr marL="181240" indent="-181240">
              <a:buFont typeface="Arial" panose="020B0604020202020204" pitchFamily="34" charset="0"/>
              <a:buChar char="•"/>
            </a:pPr>
            <a:r>
              <a:rPr lang="en-US"/>
              <a:t>All forms have a site, weather, and observations section</a:t>
            </a:r>
          </a:p>
          <a:p>
            <a:pPr marL="640080" lvl="1" indent="-181240">
              <a:buFont typeface="Arial" panose="020B0604020202020204" pitchFamily="34" charset="0"/>
              <a:buChar char="•"/>
            </a:pPr>
            <a:r>
              <a:rPr lang="en-US"/>
              <a:t>Remember, Observations is one of the main goals of AAS!</a:t>
            </a:r>
          </a:p>
          <a:p>
            <a:pPr marL="640080" lvl="1" indent="-181240">
              <a:buFont typeface="Arial" panose="020B0604020202020204" pitchFamily="34" charset="0"/>
              <a:buChar char="•"/>
            </a:pPr>
            <a:r>
              <a:rPr lang="en-US" i="1"/>
              <a:t>Go through datasheet and discuss some of the parameters and their importance</a:t>
            </a:r>
          </a:p>
        </p:txBody>
      </p:sp>
      <p:sp>
        <p:nvSpPr>
          <p:cNvPr id="4" name="Slide Number Placeholder 3"/>
          <p:cNvSpPr>
            <a:spLocks noGrp="1"/>
          </p:cNvSpPr>
          <p:nvPr>
            <p:ph type="sldNum" sz="quarter" idx="5"/>
          </p:nvPr>
        </p:nvSpPr>
        <p:spPr/>
        <p:txBody>
          <a:bodyPr/>
          <a:lstStyle/>
          <a:p>
            <a:fld id="{2C67AC37-0BEF-46FA-8120-5E034FEBE742}" type="slidenum">
              <a:rPr lang="en-US" smtClean="0"/>
              <a:t>31</a:t>
            </a:fld>
            <a:endParaRPr lang="en-US"/>
          </a:p>
        </p:txBody>
      </p:sp>
    </p:spTree>
    <p:extLst>
      <p:ext uri="{BB962C8B-B14F-4D97-AF65-F5344CB8AC3E}">
        <p14:creationId xmlns:p14="http://schemas.microsoft.com/office/powerpoint/2010/main" val="2753596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2719" indent="-172719" defTabSz="921167" eaLnBrk="1" fontAlgn="auto" hangingPunct="1">
              <a:spcBef>
                <a:spcPts val="0"/>
              </a:spcBef>
              <a:spcAft>
                <a:spcPts val="0"/>
              </a:spcAft>
              <a:buFont typeface="Arial" panose="020B0604020202020204" pitchFamily="34" charset="0"/>
              <a:buChar char="•"/>
              <a:defRPr/>
            </a:pPr>
            <a:r>
              <a:rPr lang="en-US"/>
              <a:t>Here is the full macroinvertebrate data form, including information about the stream type, methods, habitat, etc.</a:t>
            </a:r>
          </a:p>
          <a:p>
            <a:pPr marL="629919" lvl="1" indent="-172719" defTabSz="921167" eaLnBrk="1" fontAlgn="auto" hangingPunct="1">
              <a:spcBef>
                <a:spcPts val="0"/>
              </a:spcBef>
              <a:spcAft>
                <a:spcPts val="0"/>
              </a:spcAft>
              <a:buFont typeface="Arial" panose="020B0604020202020204" pitchFamily="34" charset="0"/>
              <a:buChar char="•"/>
              <a:defRPr/>
            </a:pPr>
            <a:r>
              <a:rPr lang="en-US"/>
              <a:t>Also have the option to include information about fish, invasive species, salamanders, and more (not that these data will not affect your score)</a:t>
            </a:r>
          </a:p>
          <a:p>
            <a:pPr marL="172719" lvl="0" indent="-172719" defTabSz="921167" eaLnBrk="1" fontAlgn="auto" hangingPunct="1">
              <a:spcBef>
                <a:spcPts val="0"/>
              </a:spcBef>
              <a:spcAft>
                <a:spcPts val="0"/>
              </a:spcAft>
              <a:buFont typeface="Arial" panose="020B0604020202020204" pitchFamily="34" charset="0"/>
              <a:buChar char="•"/>
              <a:defRPr/>
            </a:pPr>
            <a:r>
              <a:rPr lang="en-US"/>
              <a:t>Online form will look very similar!</a:t>
            </a:r>
          </a:p>
          <a:p>
            <a:pPr marL="172719" indent="-172719" defTabSz="921167" eaLnBrk="1" fontAlgn="auto" hangingPunct="1">
              <a:spcBef>
                <a:spcPts val="0"/>
              </a:spcBef>
              <a:spcAft>
                <a:spcPts val="0"/>
              </a:spcAft>
              <a:buFont typeface="Arial" panose="020B0604020202020204" pitchFamily="34" charset="0"/>
              <a:buChar char="•"/>
              <a:defRPr/>
            </a:pPr>
            <a:r>
              <a:rPr lang="en-US" b="1"/>
              <a:t>Make sure to submit ASAP to the online database!!</a:t>
            </a:r>
          </a:p>
          <a:p>
            <a:endParaRPr lang="en-US" b="1"/>
          </a:p>
        </p:txBody>
      </p:sp>
      <p:sp>
        <p:nvSpPr>
          <p:cNvPr id="4" name="Slide Number Placeholder 3"/>
          <p:cNvSpPr>
            <a:spLocks noGrp="1"/>
          </p:cNvSpPr>
          <p:nvPr>
            <p:ph type="sldNum" sz="quarter" idx="5"/>
          </p:nvPr>
        </p:nvSpPr>
        <p:spPr/>
        <p:txBody>
          <a:bodyPr/>
          <a:lstStyle/>
          <a:p>
            <a:fld id="{2C67AC37-0BEF-46FA-8120-5E034FEBE742}" type="slidenum">
              <a:rPr lang="en-US" smtClean="0"/>
              <a:t>32</a:t>
            </a:fld>
            <a:endParaRPr lang="en-US"/>
          </a:p>
        </p:txBody>
      </p:sp>
    </p:spTree>
    <p:extLst>
      <p:ext uri="{BB962C8B-B14F-4D97-AF65-F5344CB8AC3E}">
        <p14:creationId xmlns:p14="http://schemas.microsoft.com/office/powerpoint/2010/main" val="1509331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This slide has animations</a:t>
            </a:r>
            <a:endParaRPr lang="en-US"/>
          </a:p>
          <a:p>
            <a:pPr marL="180975" indent="-180975">
              <a:buFont typeface="Arial" panose="020B0604020202020204" pitchFamily="34" charset="0"/>
              <a:buChar char="•"/>
            </a:pPr>
            <a:endParaRPr lang="en-US"/>
          </a:p>
          <a:p>
            <a:pPr marL="180975" indent="-180975">
              <a:buFont typeface="Arial" panose="020B0604020202020204" pitchFamily="34" charset="0"/>
              <a:buChar char="•"/>
            </a:pPr>
            <a:r>
              <a:rPr lang="en-US"/>
              <a:t>Here is how to submit data on the online database</a:t>
            </a:r>
            <a:endParaRPr lang="en-US">
              <a:cs typeface="Calibri" panose="020F0502020204030204"/>
            </a:endParaRPr>
          </a:p>
          <a:p>
            <a:pPr marL="180975" indent="-180975">
              <a:buFont typeface="Arial" panose="020B0604020202020204" pitchFamily="34" charset="0"/>
              <a:buChar char="•"/>
            </a:pPr>
            <a:r>
              <a:rPr lang="en-US" i="1"/>
              <a:t>Make sure your directions are very clear in toggling between forms and clicking submit</a:t>
            </a:r>
            <a:endParaRPr lang="en-US" i="1">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33</a:t>
            </a:fld>
            <a:endParaRPr lang="en-US"/>
          </a:p>
        </p:txBody>
      </p:sp>
    </p:spTree>
    <p:extLst>
      <p:ext uri="{BB962C8B-B14F-4D97-AF65-F5344CB8AC3E}">
        <p14:creationId xmlns:p14="http://schemas.microsoft.com/office/powerpoint/2010/main" val="4013341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Replace info and photos with your own if you’d like!</a:t>
            </a:r>
          </a:p>
          <a:p>
            <a:endParaRPr lang="en-US" b="0" i="1"/>
          </a:p>
          <a:p>
            <a:pPr marL="182880" indent="-182880">
              <a:buFont typeface="Arial"/>
              <a:buChar char="•"/>
            </a:pPr>
            <a:r>
              <a:rPr lang="en-US" sz="1200"/>
              <a:t>Connect with us!</a:t>
            </a:r>
            <a:endParaRPr lang="en-US"/>
          </a:p>
          <a:p>
            <a:pPr marL="182880" indent="-182880">
              <a:buFont typeface="Arial"/>
              <a:buChar char="•"/>
            </a:pPr>
            <a:r>
              <a:rPr lang="en-US" sz="1200"/>
              <a:t>Email, website, </a:t>
            </a:r>
            <a:r>
              <a:rPr lang="en-US"/>
              <a:t>Facebook</a:t>
            </a:r>
            <a:r>
              <a:rPr lang="en-US" sz="1200"/>
              <a:t>, Instagram, address, and phone</a:t>
            </a:r>
            <a:endParaRPr lang="en-US" sz="1200">
              <a:cs typeface="Calibri"/>
            </a:endParaRPr>
          </a:p>
          <a:p>
            <a:pPr marL="182880" indent="-182880">
              <a:buFont typeface="Arial"/>
              <a:buChar char="•"/>
            </a:pPr>
            <a:r>
              <a:rPr lang="en-US" sz="1200"/>
              <a:t>Here is the AAS staff!</a:t>
            </a:r>
            <a:endParaRPr lang="en-US" sz="1200">
              <a:cs typeface="Calibri"/>
            </a:endParaRPr>
          </a:p>
          <a:p>
            <a:endParaRPr lang="en-US" b="0" i="1"/>
          </a:p>
        </p:txBody>
      </p:sp>
      <p:sp>
        <p:nvSpPr>
          <p:cNvPr id="4" name="Slide Number Placeholder 3"/>
          <p:cNvSpPr>
            <a:spLocks noGrp="1"/>
          </p:cNvSpPr>
          <p:nvPr>
            <p:ph type="sldNum" sz="quarter" idx="5"/>
          </p:nvPr>
        </p:nvSpPr>
        <p:spPr/>
        <p:txBody>
          <a:bodyPr/>
          <a:lstStyle/>
          <a:p>
            <a:fld id="{2C67AC37-0BEF-46FA-8120-5E034FEBE742}" type="slidenum">
              <a:rPr lang="en-US" smtClean="0"/>
              <a:t>34</a:t>
            </a:fld>
            <a:endParaRPr lang="en-US"/>
          </a:p>
        </p:txBody>
      </p:sp>
    </p:spTree>
    <p:extLst>
      <p:ext uri="{BB962C8B-B14F-4D97-AF65-F5344CB8AC3E}">
        <p14:creationId xmlns:p14="http://schemas.microsoft.com/office/powerpoint/2010/main" val="836988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r>
              <a:rPr lang="en-US">
                <a:cs typeface="Calibri"/>
              </a:rPr>
              <a:t>Make sure to review all text in bold! Go through test questions verbally with attendees </a:t>
            </a:r>
          </a:p>
          <a:p>
            <a:pPr marL="172719" indent="-172719">
              <a:buFont typeface="Arial" panose="020B0604020202020204" pitchFamily="34" charset="0"/>
              <a:buChar char="•"/>
            </a:pPr>
            <a:r>
              <a:rPr lang="en-US">
                <a:cs typeface="Calibri"/>
              </a:rPr>
              <a:t>Practice sampling methods</a:t>
            </a:r>
          </a:p>
          <a:p>
            <a:pPr marL="172719" indent="-172719">
              <a:buFont typeface="Arial" panose="020B0604020202020204" pitchFamily="34" charset="0"/>
              <a:buChar char="•"/>
            </a:pPr>
            <a:r>
              <a:rPr lang="en-US">
                <a:cs typeface="Calibri"/>
              </a:rPr>
              <a:t>Practice counting and calculating </a:t>
            </a:r>
          </a:p>
          <a:p>
            <a:pPr marL="172719" indent="-172719">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35</a:t>
            </a:fld>
            <a:endParaRPr lang="en-US"/>
          </a:p>
        </p:txBody>
      </p:sp>
    </p:spTree>
    <p:extLst>
      <p:ext uri="{BB962C8B-B14F-4D97-AF65-F5344CB8AC3E}">
        <p14:creationId xmlns:p14="http://schemas.microsoft.com/office/powerpoint/2010/main" val="3411779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a:cs typeface="Calibri"/>
              </a:rPr>
              <a:t>Note: There is a lot of variation in species. Not all will specimens will look the same or exactly resemble the photos shown in the next slides. The bold text are distinguishing characteristics to help with identification.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6EB1980F-BEBB-474D-B4FE-7D59B73290E5}" type="slidenum">
              <a:rPr lang="en-US"/>
              <a:pPr>
                <a:defRPr/>
              </a:pPr>
              <a:t>36</a:t>
            </a:fld>
            <a:endParaRPr lang="en-US"/>
          </a:p>
        </p:txBody>
      </p:sp>
    </p:spTree>
    <p:extLst>
      <p:ext uri="{BB962C8B-B14F-4D97-AF65-F5344CB8AC3E}">
        <p14:creationId xmlns:p14="http://schemas.microsoft.com/office/powerpoint/2010/main" val="2816318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37</a:t>
            </a:fld>
            <a:endParaRPr lang="en-US"/>
          </a:p>
        </p:txBody>
      </p:sp>
    </p:spTree>
    <p:extLst>
      <p:ext uri="{BB962C8B-B14F-4D97-AF65-F5344CB8AC3E}">
        <p14:creationId xmlns:p14="http://schemas.microsoft.com/office/powerpoint/2010/main" val="4038525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1450" indent="-171450" defTabSz="921167">
              <a:buFont typeface="Arial" panose="020B0604020202020204" pitchFamily="34" charset="0"/>
              <a:buChar char="•"/>
              <a:defRPr/>
            </a:pPr>
            <a:r>
              <a:rPr lang="en-US">
                <a:ln>
                  <a:prstDash val="solid"/>
                </a:ln>
                <a:solidFill>
                  <a:srgbClr val="000000"/>
                </a:solidFill>
                <a:cs typeface="Calibri"/>
              </a:rPr>
              <a:t>Similar to some mayfly species- can be distinguished by branched gills under legs (mayflies will always have gills on abdomen)</a:t>
            </a:r>
          </a:p>
          <a:p>
            <a:pPr marL="171450" indent="-171450" defTabSz="921167">
              <a:buFont typeface="Arial" panose="020B0604020202020204" pitchFamily="34" charset="0"/>
              <a:buChar char="•"/>
              <a:defRPr/>
            </a:pPr>
            <a:r>
              <a:rPr lang="en-US">
                <a:ln>
                  <a:prstDash val="solid"/>
                </a:ln>
                <a:solidFill>
                  <a:srgbClr val="000000"/>
                </a:solidFill>
                <a:cs typeface="Calibri"/>
              </a:rPr>
              <a:t>The streamlined, flattened bodies of stonefly nymphs enable them to move about the rocky streambed in rapid currents</a:t>
            </a:r>
          </a:p>
          <a:p>
            <a:pPr marL="171450" marR="0" lvl="0" indent="-171450" algn="l" defTabSz="92116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n>
                  <a:prstDash val="solid"/>
                </a:ln>
                <a:solidFill>
                  <a:srgbClr val="000000"/>
                </a:solidFill>
                <a:cs typeface="Calibri"/>
              </a:rPr>
              <a:t>Do not tolerate low levels of dissolved oxygen and therefore prefer cold, swift-moving streams</a:t>
            </a:r>
            <a:endParaRPr lang="en-US">
              <a:ea typeface="+mn-lt"/>
              <a:cs typeface="Calibri"/>
            </a:endParaRPr>
          </a:p>
          <a:p>
            <a:endParaRPr lang="en-US"/>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38</a:t>
            </a:fld>
            <a:endParaRPr lang="en-US"/>
          </a:p>
        </p:txBody>
      </p:sp>
    </p:spTree>
    <p:extLst>
      <p:ext uri="{BB962C8B-B14F-4D97-AF65-F5344CB8AC3E}">
        <p14:creationId xmlns:p14="http://schemas.microsoft.com/office/powerpoint/2010/main" val="3067444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39</a:t>
            </a:fld>
            <a:endParaRPr lang="en-US"/>
          </a:p>
        </p:txBody>
      </p:sp>
    </p:spTree>
    <p:extLst>
      <p:ext uri="{BB962C8B-B14F-4D97-AF65-F5344CB8AC3E}">
        <p14:creationId xmlns:p14="http://schemas.microsoft.com/office/powerpoint/2010/main" val="3044067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80975" indent="-180975">
              <a:buFont typeface="Arial" panose="020B0604020202020204" pitchFamily="34" charset="0"/>
              <a:buChar char="•"/>
            </a:pPr>
            <a:r>
              <a:rPr lang="en-US" sz="1200">
                <a:latin typeface="+mn-lt"/>
              </a:rPr>
              <a:t>A watershed is a </a:t>
            </a:r>
            <a:r>
              <a:rPr lang="en-US" sz="1200" u="sng">
                <a:latin typeface="+mn-lt"/>
              </a:rPr>
              <a:t>land area</a:t>
            </a:r>
            <a:r>
              <a:rPr lang="en-US" sz="1200">
                <a:latin typeface="+mn-lt"/>
              </a:rPr>
              <a:t>! A watershed is not just the waterbody, rather </a:t>
            </a:r>
            <a:r>
              <a:rPr lang="en-US" sz="1200" b="1">
                <a:latin typeface="+mn-lt"/>
              </a:rPr>
              <a:t>the entire area of land over which all the water, sediment, and dissolved materials flow and drain to a common point </a:t>
            </a:r>
            <a:r>
              <a:rPr lang="en-US" sz="1200">
                <a:latin typeface="+mn-lt"/>
              </a:rPr>
              <a:t>(i.e. the waterbody)</a:t>
            </a:r>
          </a:p>
          <a:p>
            <a:pPr marL="640080" lvl="1" indent="-180975">
              <a:buFont typeface="Arial" panose="020B0604020202020204" pitchFamily="34" charset="0"/>
              <a:buChar char="•"/>
            </a:pPr>
            <a:r>
              <a:rPr lang="en-US" sz="1200" u="none">
                <a:latin typeface="+mn-lt"/>
                <a:cs typeface="Calibri"/>
              </a:rPr>
              <a:t>Boundaries are defined by the highest points of land around the waterbody</a:t>
            </a:r>
          </a:p>
          <a:p>
            <a:pPr marL="180975" indent="-180975">
              <a:buFont typeface="Arial" panose="020B0604020202020204" pitchFamily="34" charset="0"/>
              <a:buChar char="•"/>
            </a:pPr>
            <a:r>
              <a:rPr lang="en-US" sz="1200" u="sng">
                <a:latin typeface="+mn-lt"/>
              </a:rPr>
              <a:t>Everything that touches the land (flora, fauna, pollution, man-made disturbances) impacts waterways. </a:t>
            </a:r>
            <a:endParaRPr lang="en-US" sz="1200">
              <a:latin typeface="+mn-lt"/>
            </a:endParaRPr>
          </a:p>
          <a:p>
            <a:pPr marL="640080" lvl="1" indent="-180975">
              <a:buFont typeface="Arial,Sans-Serif" panose="020B0604020202020204" pitchFamily="34" charset="0"/>
              <a:buChar char="•"/>
            </a:pPr>
            <a:r>
              <a:rPr lang="en-US" sz="1200">
                <a:latin typeface="+mn-lt"/>
              </a:rPr>
              <a:t>This is where we see the effects of nonpoint source pollution accumulate and potentially </a:t>
            </a:r>
            <a:r>
              <a:rPr lang="en-US" sz="1200" u="sng">
                <a:latin typeface="+mn-lt"/>
              </a:rPr>
              <a:t>harm ecosystems and impact human health</a:t>
            </a:r>
            <a:endParaRPr lang="en-US" sz="1200" u="sng">
              <a:latin typeface="+mn-lt"/>
              <a:cs typeface="Calibri"/>
            </a:endParaRPr>
          </a:p>
          <a:p>
            <a:pPr marL="640080" lvl="1" indent="-180975">
              <a:buFont typeface="Arial,Sans-Serif" panose="020B0604020202020204" pitchFamily="34" charset="0"/>
              <a:buChar char="•"/>
            </a:pPr>
            <a:r>
              <a:rPr lang="en-US" sz="1200">
                <a:latin typeface="+mn-lt"/>
              </a:rPr>
              <a:t>Essentially, each waterbody has its own watershed, and the size of the watershed depends on the size of the waterbody; therefore, watersheds can be as small as a neighborhood or go across an entire state </a:t>
            </a:r>
            <a:r>
              <a:rPr lang="en-US" sz="1200" i="1">
                <a:latin typeface="+mn-lt"/>
              </a:rPr>
              <a:t>(will see state watersheds on next slide)</a:t>
            </a:r>
            <a:endParaRPr lang="en-US" sz="1200">
              <a:latin typeface="+mn-lt"/>
            </a:endParaRPr>
          </a:p>
          <a:p>
            <a:pPr marL="640080" lvl="1" indent="-180975">
              <a:buFont typeface="Arial,Sans-Serif" panose="020B0604020202020204" pitchFamily="34" charset="0"/>
              <a:buChar char="•"/>
            </a:pPr>
            <a:r>
              <a:rPr lang="en-US" sz="1200">
                <a:latin typeface="+mn-lt"/>
              </a:rPr>
              <a:t>Ultimately everything will drain to the oceans</a:t>
            </a:r>
            <a:endParaRPr lang="en-US" sz="1200">
              <a:latin typeface="+mn-lt"/>
              <a:cs typeface="Calibri"/>
            </a:endParaRPr>
          </a:p>
          <a:p>
            <a:pPr marL="483235" lvl="1"/>
            <a:endParaRPr lang="en-US" sz="1200">
              <a:latin typeface="+mn-lt"/>
              <a:cs typeface="Calibri"/>
            </a:endParaRPr>
          </a:p>
          <a:p>
            <a:pPr marL="180975" indent="-180975">
              <a:buFont typeface="Arial,Sans-Serif" panose="020B0604020202020204" pitchFamily="34" charset="0"/>
              <a:buChar char="•"/>
            </a:pPr>
            <a:r>
              <a:rPr lang="en-US" sz="1200">
                <a:latin typeface="+mn-lt"/>
              </a:rPr>
              <a:t>Example: you can cup your hands to show that high points (thumb and pointer fingers) define the land area/watershed. When precipitation falls over the watershed, everything that’s on the land (fertilizers, car fluids, litter, pet waste, etc.) will wash down into the common/low point (crease where pinky fingers meet). This common point is usually a stream, river, wetland, or lake. </a:t>
            </a:r>
            <a:endParaRPr lang="en-US" sz="1200">
              <a:latin typeface="+mn-lt"/>
              <a:cs typeface="Calibri"/>
            </a:endParaRPr>
          </a:p>
          <a:p>
            <a:pPr marL="233045" indent="-180975">
              <a:buFont typeface="Arial" panose="020B0604020202020204" pitchFamily="34" charset="0"/>
              <a:buChar char="•"/>
            </a:pPr>
            <a:endParaRPr lang="en-US" sz="1200">
              <a:latin typeface="+mn-lt"/>
              <a:cs typeface="Calibri"/>
            </a:endParaRPr>
          </a:p>
          <a:p>
            <a:pPr marL="1147852" lvl="2" indent="-181240">
              <a:buFont typeface="Arial" panose="020B0604020202020204" pitchFamily="34" charset="0"/>
              <a:buChar char="•"/>
            </a:pPr>
            <a:endParaRPr lang="en-US" sz="1200">
              <a:latin typeface="+mn-lt"/>
            </a:endParaRPr>
          </a:p>
          <a:p>
            <a:pPr>
              <a:buFont typeface="Arial" panose="020B0604020202020204" pitchFamily="34" charset="0"/>
            </a:pPr>
            <a:r>
              <a:rPr lang="en-US" sz="1200">
                <a:latin typeface="+mn-lt"/>
              </a:rPr>
              <a:t>Photo source: </a:t>
            </a:r>
            <a:r>
              <a:rPr lang="en-US" sz="1200">
                <a:latin typeface="+mn-lt"/>
                <a:hlinkClick r:id="rId3"/>
              </a:rPr>
              <a:t>https://www.fs.fed.us/rm/boise/research/techtrans/projects/scienceforkids/watersheds.shtml</a:t>
            </a:r>
            <a:r>
              <a:rPr lang="en-US" sz="1200">
                <a:latin typeface="+mn-lt"/>
              </a:rPr>
              <a:t>; </a:t>
            </a:r>
            <a:r>
              <a:rPr lang="en-US" sz="1200" b="1" i="1">
                <a:latin typeface="+mn-lt"/>
              </a:rPr>
              <a:t>A. Vicente, U.S. Forest Service.</a:t>
            </a:r>
            <a:endParaRPr lang="en-US" sz="1200">
              <a:latin typeface="+mn-lt"/>
              <a:cs typeface="Calibri"/>
            </a:endParaRPr>
          </a:p>
          <a:p>
            <a:pPr marL="483306" lvl="1"/>
            <a:endParaRPr lang="en-US" sz="1200">
              <a:latin typeface="+mn-lt"/>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4</a:t>
            </a:fld>
            <a:endParaRPr lang="en-US"/>
          </a:p>
        </p:txBody>
      </p:sp>
    </p:spTree>
    <p:extLst>
      <p:ext uri="{BB962C8B-B14F-4D97-AF65-F5344CB8AC3E}">
        <p14:creationId xmlns:p14="http://schemas.microsoft.com/office/powerpoint/2010/main" val="1011175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atin typeface="+mn-lt"/>
                <a:cs typeface="Arial"/>
              </a:rPr>
              <a:t>Hairs on legs used for filtering food particles from the water</a:t>
            </a:r>
          </a:p>
          <a:p>
            <a:pPr marL="171450" indent="-171450">
              <a:buFont typeface="Arial" panose="020B0604020202020204" pitchFamily="34" charset="0"/>
              <a:buChar char="•"/>
            </a:pPr>
            <a:r>
              <a:rPr lang="en-US">
                <a:cs typeface="Calibri"/>
              </a:rPr>
              <a:t>Are generally frail and will often have missing tails in samples</a:t>
            </a:r>
          </a:p>
          <a:p>
            <a:endParaRPr lang="en-US">
              <a:cs typeface="Calibri"/>
            </a:endParaRPr>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40</a:t>
            </a:fld>
            <a:endParaRPr lang="en-US"/>
          </a:p>
        </p:txBody>
      </p:sp>
    </p:spTree>
    <p:extLst>
      <p:ext uri="{BB962C8B-B14F-4D97-AF65-F5344CB8AC3E}">
        <p14:creationId xmlns:p14="http://schemas.microsoft.com/office/powerpoint/2010/main" val="2835703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41</a:t>
            </a:fld>
            <a:endParaRPr lang="en-US"/>
          </a:p>
        </p:txBody>
      </p:sp>
    </p:spTree>
    <p:extLst>
      <p:ext uri="{BB962C8B-B14F-4D97-AF65-F5344CB8AC3E}">
        <p14:creationId xmlns:p14="http://schemas.microsoft.com/office/powerpoint/2010/main" val="3427556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source: macro 101 </a:t>
            </a:r>
            <a:r>
              <a:rPr lang="en-US" sz="1800" err="1">
                <a:effectLst/>
                <a:latin typeface="Segoe UI" panose="020B0502040204020203" pitchFamily="34" charset="0"/>
              </a:rPr>
              <a:t>pwpt</a:t>
            </a:r>
            <a:r>
              <a:rPr lang="en-US" sz="1800">
                <a:effectLst/>
                <a:latin typeface="Segoe UI" panose="020B0502040204020203" pitchFamily="34" charset="0"/>
              </a:rPr>
              <a:t> https://seetolearn.weebly.com/resources.html</a:t>
            </a:r>
            <a:endParaRPr lang="en-US" sz="1800">
              <a:effectLst/>
              <a:latin typeface="Arial" panose="020B0604020202020204" pitchFamily="34" charset="0"/>
            </a:endParaRPr>
          </a:p>
          <a:p>
            <a:r>
              <a:rPr lang="en-US" sz="1800">
                <a:effectLst/>
                <a:latin typeface="Segoe UI" panose="020B0502040204020203" pitchFamily="34" charset="0"/>
              </a:rPr>
              <a:t>credit Macroinvertebrates.org and NSF</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43</a:t>
            </a:fld>
            <a:endParaRPr lang="en-US"/>
          </a:p>
        </p:txBody>
      </p:sp>
    </p:spTree>
    <p:extLst>
      <p:ext uri="{BB962C8B-B14F-4D97-AF65-F5344CB8AC3E}">
        <p14:creationId xmlns:p14="http://schemas.microsoft.com/office/powerpoint/2010/main" val="3134099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Snipes are very rare</a:t>
            </a:r>
          </a:p>
        </p:txBody>
      </p:sp>
      <p:sp>
        <p:nvSpPr>
          <p:cNvPr id="4" name="Slide Number Placeholder 3"/>
          <p:cNvSpPr>
            <a:spLocks noGrp="1"/>
          </p:cNvSpPr>
          <p:nvPr>
            <p:ph type="sldNum" sz="quarter" idx="5"/>
          </p:nvPr>
        </p:nvSpPr>
        <p:spPr/>
        <p:txBody>
          <a:bodyPr/>
          <a:lstStyle/>
          <a:p>
            <a:pPr>
              <a:defRPr/>
            </a:pPr>
            <a:fld id="{6EB1980F-BEBB-474D-B4FE-7D59B73290E5}" type="slidenum">
              <a:rPr lang="en-US"/>
              <a:pPr>
                <a:defRPr/>
              </a:pPr>
              <a:t>46</a:t>
            </a:fld>
            <a:endParaRPr lang="en-US"/>
          </a:p>
        </p:txBody>
      </p:sp>
    </p:spTree>
    <p:extLst>
      <p:ext uri="{BB962C8B-B14F-4D97-AF65-F5344CB8AC3E}">
        <p14:creationId xmlns:p14="http://schemas.microsoft.com/office/powerpoint/2010/main" val="3761143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a:ln>
                  <a:prstDash val="solid"/>
                </a:ln>
                <a:latin typeface="+mn-lt"/>
                <a:cs typeface="Calibri"/>
              </a:rPr>
              <a:t>Their</a:t>
            </a:r>
            <a:r>
              <a:rPr lang="en-US" altLang="en-US" sz="1200">
                <a:ln>
                  <a:prstDash val="solid"/>
                </a:ln>
                <a:latin typeface="+mn-lt"/>
                <a:cs typeface="Calibri"/>
              </a:rPr>
              <a:t> smooth, flattened bodies enable them to resist the pull of the </a:t>
            </a:r>
            <a:r>
              <a:rPr lang="en-US" altLang="en-US">
                <a:ln>
                  <a:prstDash val="solid"/>
                </a:ln>
                <a:latin typeface="+mn-lt"/>
                <a:cs typeface="Calibri"/>
              </a:rPr>
              <a:t>stream </a:t>
            </a:r>
            <a:r>
              <a:rPr lang="en-US" altLang="en-US" sz="1200">
                <a:ln>
                  <a:prstDash val="solid"/>
                </a:ln>
                <a:latin typeface="+mn-lt"/>
                <a:cs typeface="Calibri"/>
              </a:rPr>
              <a:t>current</a:t>
            </a:r>
          </a:p>
          <a:p>
            <a:pPr marL="182880" indent="-182880" algn="l" eaLnBrk="1" hangingPunct="1">
              <a:spcBef>
                <a:spcPts val="2000"/>
              </a:spcBef>
              <a:buClr>
                <a:schemeClr val="accent2"/>
              </a:buClr>
              <a:buFont typeface="Arial" panose="020B0604020202020204" pitchFamily="34" charset="0"/>
              <a:buChar char="•"/>
            </a:pPr>
            <a:r>
              <a:rPr lang="en-US" altLang="en-US" sz="1200">
                <a:ln>
                  <a:prstDash val="solid"/>
                </a:ln>
                <a:latin typeface="+mn-lt"/>
                <a:cs typeface="Calibri"/>
              </a:rPr>
              <a:t>Prefers cold</a:t>
            </a:r>
            <a:r>
              <a:rPr lang="en-US" altLang="en-US">
                <a:ln>
                  <a:prstDash val="solid"/>
                </a:ln>
                <a:latin typeface="+mn-lt"/>
                <a:cs typeface="Calibri"/>
              </a:rPr>
              <a:t>, fast-moving streams </a:t>
            </a:r>
            <a:endParaRPr lang="en-US" altLang="en-US" sz="1200">
              <a:ln>
                <a:prstDash val="solid"/>
              </a:ln>
              <a:latin typeface="+mn-lt"/>
              <a:cs typeface="Calibri" panose="020F0502020204030204" pitchFamily="34" charset="0"/>
            </a:endParaRPr>
          </a:p>
          <a:p>
            <a:pPr marL="182880" indent="-182880">
              <a:spcBef>
                <a:spcPts val="2000"/>
              </a:spcBef>
              <a:buClr>
                <a:srgbClr val="C0504D"/>
              </a:buClr>
              <a:buFont typeface="Arial" panose="020B0604020202020204" pitchFamily="34" charset="0"/>
              <a:buChar char="•"/>
            </a:pPr>
            <a:r>
              <a:rPr lang="en-US" altLang="en-US">
                <a:ln>
                  <a:prstDash val="solid"/>
                </a:ln>
                <a:cs typeface="Calibri"/>
              </a:rPr>
              <a:t>Are almost translucent when lying flat on a boulder</a:t>
            </a:r>
          </a:p>
          <a:p>
            <a:endParaRPr lang="en-US">
              <a:cs typeface="Calibri"/>
            </a:endParaRPr>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48</a:t>
            </a:fld>
            <a:endParaRPr lang="en-US"/>
          </a:p>
        </p:txBody>
      </p:sp>
    </p:spTree>
    <p:extLst>
      <p:ext uri="{BB962C8B-B14F-4D97-AF65-F5344CB8AC3E}">
        <p14:creationId xmlns:p14="http://schemas.microsoft.com/office/powerpoint/2010/main" val="3637185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Looks like a tiny beetle except it's in the water</a:t>
            </a:r>
          </a:p>
          <a:p>
            <a:pPr marL="285750" indent="-285750">
              <a:buFont typeface="Arial"/>
              <a:buChar char="•"/>
            </a:pPr>
            <a:r>
              <a:rPr lang="en-US">
                <a:cs typeface="Calibri"/>
              </a:rPr>
              <a:t>Slow moving</a:t>
            </a:r>
          </a:p>
        </p:txBody>
      </p:sp>
      <p:sp>
        <p:nvSpPr>
          <p:cNvPr id="4" name="Slide Number Placeholder 3"/>
          <p:cNvSpPr>
            <a:spLocks noGrp="1"/>
          </p:cNvSpPr>
          <p:nvPr>
            <p:ph type="sldNum" sz="quarter" idx="5"/>
          </p:nvPr>
        </p:nvSpPr>
        <p:spPr/>
        <p:txBody>
          <a:bodyPr/>
          <a:lstStyle/>
          <a:p>
            <a:pPr>
              <a:defRPr/>
            </a:pPr>
            <a:fld id="{6EB1980F-BEBB-474D-B4FE-7D59B73290E5}" type="slidenum">
              <a:rPr lang="en-US"/>
              <a:pPr>
                <a:defRPr/>
              </a:pPr>
              <a:t>50</a:t>
            </a:fld>
            <a:endParaRPr lang="en-US"/>
          </a:p>
        </p:txBody>
      </p:sp>
    </p:spTree>
    <p:extLst>
      <p:ext uri="{BB962C8B-B14F-4D97-AF65-F5344CB8AC3E}">
        <p14:creationId xmlns:p14="http://schemas.microsoft.com/office/powerpoint/2010/main" val="940993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a:effectLst/>
                <a:latin typeface="Segoe UI" panose="020B0502040204020203" pitchFamily="34" charset="0"/>
              </a:rPr>
              <a:t>credit: macroinvertebrate.org Marco 101 PWPT</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53</a:t>
            </a:fld>
            <a:endParaRPr lang="en-US"/>
          </a:p>
        </p:txBody>
      </p:sp>
    </p:spTree>
    <p:extLst>
      <p:ext uri="{BB962C8B-B14F-4D97-AF65-F5344CB8AC3E}">
        <p14:creationId xmlns:p14="http://schemas.microsoft.com/office/powerpoint/2010/main" val="3851389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54</a:t>
            </a:fld>
            <a:endParaRPr lang="en-US"/>
          </a:p>
        </p:txBody>
      </p:sp>
    </p:spTree>
    <p:extLst>
      <p:ext uri="{BB962C8B-B14F-4D97-AF65-F5344CB8AC3E}">
        <p14:creationId xmlns:p14="http://schemas.microsoft.com/office/powerpoint/2010/main" val="3462636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Most are green in color</a:t>
            </a:r>
          </a:p>
          <a:p>
            <a:pPr marL="285750" indent="-285750">
              <a:buFont typeface="Arial"/>
              <a:buChar char="•"/>
            </a:pPr>
            <a:r>
              <a:rPr lang="en-US">
                <a:cs typeface="Calibri"/>
              </a:rPr>
              <a:t>When present, you should be able to easily find their nets on rocks and cobbles</a:t>
            </a:r>
          </a:p>
        </p:txBody>
      </p:sp>
      <p:sp>
        <p:nvSpPr>
          <p:cNvPr id="4" name="Slide Number Placeholder 3"/>
          <p:cNvSpPr>
            <a:spLocks noGrp="1"/>
          </p:cNvSpPr>
          <p:nvPr>
            <p:ph type="sldNum" sz="quarter" idx="5"/>
          </p:nvPr>
        </p:nvSpPr>
        <p:spPr/>
        <p:txBody>
          <a:bodyPr/>
          <a:lstStyle/>
          <a:p>
            <a:pPr>
              <a:defRPr/>
            </a:pPr>
            <a:fld id="{6EB1980F-BEBB-474D-B4FE-7D59B73290E5}" type="slidenum">
              <a:rPr lang="en-US"/>
              <a:pPr>
                <a:defRPr/>
              </a:pPr>
              <a:t>55</a:t>
            </a:fld>
            <a:endParaRPr lang="en-US"/>
          </a:p>
        </p:txBody>
      </p:sp>
    </p:spTree>
    <p:extLst>
      <p:ext uri="{BB962C8B-B14F-4D97-AF65-F5344CB8AC3E}">
        <p14:creationId xmlns:p14="http://schemas.microsoft.com/office/powerpoint/2010/main" val="2260657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n>
                  <a:prstDash val="solid"/>
                </a:ln>
                <a:latin typeface="+mn-lt"/>
                <a:cs typeface="Calibri"/>
              </a:rPr>
              <a:t>Feeds on other aquatic insects </a:t>
            </a:r>
            <a:endParaRPr lang="en-US" sz="1200">
              <a:ln>
                <a:prstDash val="solid"/>
              </a:ln>
              <a:latin typeface="Times New Roman"/>
              <a:cs typeface="Calibri"/>
            </a:endParaRPr>
          </a:p>
          <a:p>
            <a:pPr marL="171450" indent="-171450">
              <a:buFont typeface="Arial" panose="020B0604020202020204" pitchFamily="34" charset="0"/>
              <a:buChar char="•"/>
            </a:pPr>
            <a:r>
              <a:rPr lang="en-US">
                <a:ln>
                  <a:prstDash val="solid"/>
                </a:ln>
                <a:cs typeface="Calibri"/>
              </a:rPr>
              <a:t>Are very active, move fast</a:t>
            </a:r>
          </a:p>
          <a:p>
            <a:endParaRPr lang="en-US">
              <a:cs typeface="Calibri"/>
            </a:endParaRPr>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57</a:t>
            </a:fld>
            <a:endParaRPr lang="en-US"/>
          </a:p>
        </p:txBody>
      </p:sp>
    </p:spTree>
    <p:extLst>
      <p:ext uri="{BB962C8B-B14F-4D97-AF65-F5344CB8AC3E}">
        <p14:creationId xmlns:p14="http://schemas.microsoft.com/office/powerpoint/2010/main" val="1789672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i="1"/>
              <a:t>This slide has animations</a:t>
            </a:r>
            <a:endParaRPr lang="en-US"/>
          </a:p>
          <a:p>
            <a:pPr defTabSz="966612">
              <a:defRPr/>
            </a:pPr>
            <a:endParaRPr lang="en-US" i="1"/>
          </a:p>
          <a:p>
            <a:pPr defTabSz="966612">
              <a:defRPr/>
            </a:pPr>
            <a:r>
              <a:rPr lang="en-US" sz="1200" i="1">
                <a:latin typeface="+mn-lt"/>
              </a:rPr>
              <a:t>Feel free to give an example of an issue specific to your watershed that can help demonstrate the watershed concept. Or add a local watershed map if you have one available.</a:t>
            </a:r>
            <a:endParaRPr lang="en-US">
              <a:cs typeface="Calibri"/>
            </a:endParaRPr>
          </a:p>
          <a:p>
            <a:endParaRPr lang="en-US">
              <a:cs typeface="Calibri"/>
            </a:endParaRPr>
          </a:p>
          <a:p>
            <a:pPr marL="180975" indent="-180975">
              <a:buFont typeface="Arial" panose="020B0604020202020204" pitchFamily="34" charset="0"/>
              <a:buChar char="•"/>
            </a:pPr>
            <a:r>
              <a:rPr lang="en-US" sz="1200">
                <a:latin typeface="+mn-lt"/>
              </a:rPr>
              <a:t>Now that we know what a watershed is- where can they be found in our state?</a:t>
            </a:r>
            <a:r>
              <a:rPr lang="en-US"/>
              <a:t> </a:t>
            </a:r>
            <a:endParaRPr lang="en-US" sz="1200" u="none">
              <a:latin typeface="+mn-lt"/>
              <a:cs typeface="Calibri"/>
            </a:endParaRPr>
          </a:p>
          <a:p>
            <a:pPr marL="640080"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answer is literally everywhere! Everything is located on a watershed</a:t>
            </a:r>
            <a:endParaRPr lang="en-US" sz="1200" u="none">
              <a:latin typeface="+mn-lt"/>
              <a:cs typeface="Calibri"/>
            </a:endParaRPr>
          </a:p>
          <a:p>
            <a:pPr marL="182880"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a:latin typeface="+mn-lt"/>
              </a:rPr>
              <a:t>Georgia has 14 major watersheds (1</a:t>
            </a:r>
            <a:r>
              <a:rPr lang="en-US" sz="1200" u="none" baseline="30000">
                <a:latin typeface="+mn-lt"/>
              </a:rPr>
              <a:t>st</a:t>
            </a:r>
            <a:r>
              <a:rPr lang="en-US" sz="1200" u="none">
                <a:latin typeface="+mn-lt"/>
              </a:rPr>
              <a:t> photo), </a:t>
            </a:r>
            <a:r>
              <a:rPr lang="en-US" sz="1200" b="1" u="none">
                <a:latin typeface="+mn-lt"/>
              </a:rPr>
              <a:t>what major watershed are we in today</a:t>
            </a:r>
            <a:r>
              <a:rPr lang="en-US" sz="1200" u="none">
                <a:latin typeface="+mn-lt"/>
              </a:rPr>
              <a:t>?</a:t>
            </a:r>
            <a:endParaRPr lang="en-US" sz="1200" u="none">
              <a:latin typeface="+mn-lt"/>
              <a:cs typeface="Calibri"/>
            </a:endParaRPr>
          </a:p>
          <a:p>
            <a:pPr marL="180975" indent="-180975">
              <a:buFont typeface="Arial" panose="020B0604020202020204" pitchFamily="34" charset="0"/>
              <a:buChar char="•"/>
            </a:pPr>
            <a:r>
              <a:rPr lang="en-US"/>
              <a:t>The</a:t>
            </a:r>
            <a:r>
              <a:rPr lang="en-US" sz="1200">
                <a:latin typeface="+mn-lt"/>
              </a:rPr>
              <a:t> second photo shows us the 52 sub-watersheds in the state. </a:t>
            </a:r>
            <a:r>
              <a:rPr lang="en-US" sz="1200" u="sng">
                <a:latin typeface="+mn-lt"/>
              </a:rPr>
              <a:t>What watershed are we in according to the second photo? </a:t>
            </a:r>
            <a:r>
              <a:rPr lang="en-US" sz="1200">
                <a:latin typeface="+mn-lt"/>
                <a:cs typeface="Calibri"/>
              </a:rPr>
              <a:t>	</a:t>
            </a:r>
          </a:p>
          <a:p>
            <a:pPr marL="640080" lvl="1" indent="-180975">
              <a:buFont typeface="Arial" panose="020B0604020202020204" pitchFamily="34" charset="0"/>
              <a:buChar char="•"/>
            </a:pPr>
            <a:r>
              <a:rPr lang="en-US" sz="1200">
                <a:solidFill>
                  <a:srgbClr val="000000"/>
                </a:solidFill>
                <a:latin typeface="+mn-lt"/>
              </a:rPr>
              <a:t>Notice how the larger watersheds can be broken down into smaller watersheds</a:t>
            </a:r>
            <a:r>
              <a:rPr lang="en-US" sz="1200">
                <a:solidFill>
                  <a:srgbClr val="444444"/>
                </a:solidFill>
                <a:latin typeface="+mn-lt"/>
              </a:rPr>
              <a:t>​</a:t>
            </a:r>
            <a:endParaRPr lang="en-US" sz="1200">
              <a:solidFill>
                <a:srgbClr val="444444"/>
              </a:solidFill>
              <a:latin typeface="+mn-lt"/>
              <a:cs typeface="Calibri"/>
            </a:endParaRPr>
          </a:p>
          <a:p>
            <a:pPr marL="640080" lvl="1" indent="-180975">
              <a:buFont typeface="Arial" panose="020B0604020202020204" pitchFamily="34" charset="0"/>
              <a:buChar char="•"/>
            </a:pPr>
            <a:r>
              <a:rPr lang="en-US" sz="1200">
                <a:solidFill>
                  <a:srgbClr val="000000"/>
                </a:solidFill>
                <a:latin typeface="+mn-lt"/>
              </a:rPr>
              <a:t>Even though these land areas are separated by high points of land and other demarcating factors,  remember that “we all live downstream” </a:t>
            </a:r>
            <a:r>
              <a:rPr lang="en-US" sz="1200">
                <a:solidFill>
                  <a:srgbClr val="444444"/>
                </a:solidFill>
                <a:latin typeface="+mn-lt"/>
              </a:rPr>
              <a:t>​</a:t>
            </a:r>
            <a:endParaRPr lang="en-US" sz="1200">
              <a:solidFill>
                <a:srgbClr val="444444"/>
              </a:solidFill>
              <a:latin typeface="+mn-lt"/>
              <a:cs typeface="Calibri"/>
            </a:endParaRPr>
          </a:p>
          <a:p>
            <a:pPr marL="640080" lvl="1" indent="-180975">
              <a:buFont typeface="Arial" panose="020B0604020202020204" pitchFamily="34" charset="0"/>
              <a:buChar char="•"/>
            </a:pPr>
            <a:r>
              <a:rPr lang="en-US" sz="1200">
                <a:solidFill>
                  <a:srgbClr val="000000"/>
                </a:solidFill>
                <a:latin typeface="+mn-lt"/>
              </a:rPr>
              <a:t>Look at the metro Atlanta area; there are 4 watersheds just within the perimeter of 285. Imagine the impact on water quality! ​</a:t>
            </a:r>
            <a:r>
              <a:rPr lang="en-US" sz="1200">
                <a:solidFill>
                  <a:srgbClr val="444444"/>
                </a:solidFill>
                <a:latin typeface="+mn-lt"/>
              </a:rPr>
              <a:t>​</a:t>
            </a:r>
            <a:endParaRPr lang="en-US" sz="1200">
              <a:solidFill>
                <a:srgbClr val="444444"/>
              </a:solidFill>
              <a:latin typeface="+mn-lt"/>
              <a:cs typeface="Calibri"/>
            </a:endParaRPr>
          </a:p>
          <a:p>
            <a:pPr marL="483306" lvl="1"/>
            <a:endParaRPr lang="en-US" sz="1200">
              <a:solidFill>
                <a:srgbClr val="444444"/>
              </a:solidFill>
              <a:latin typeface="+mn-lt"/>
            </a:endParaRPr>
          </a:p>
          <a:p>
            <a:pPr marL="180975" indent="-180975">
              <a:buFont typeface="Arial" panose="020B0604020202020204" pitchFamily="34" charset="0"/>
              <a:buChar char="•"/>
            </a:pPr>
            <a:r>
              <a:rPr lang="en-US" sz="1200" i="1">
                <a:latin typeface="+mn-lt"/>
              </a:rPr>
              <a:t>helpful resource for GA watersheds: https://garivers.org/georgia-rivers/</a:t>
            </a:r>
            <a:endParaRPr lang="en-US" sz="1200" i="1">
              <a:latin typeface="+mn-lt"/>
              <a:cs typeface="Calibri"/>
            </a:endParaRPr>
          </a:p>
          <a:p>
            <a:endParaRPr lang="en-US"/>
          </a:p>
        </p:txBody>
      </p:sp>
      <p:sp>
        <p:nvSpPr>
          <p:cNvPr id="4" name="Slide Number Placeholder 3"/>
          <p:cNvSpPr>
            <a:spLocks noGrp="1"/>
          </p:cNvSpPr>
          <p:nvPr>
            <p:ph type="sldNum" sz="quarter" idx="5"/>
          </p:nvPr>
        </p:nvSpPr>
        <p:spPr/>
        <p:txBody>
          <a:bodyPr/>
          <a:lstStyle/>
          <a:p>
            <a:fld id="{2C67AC37-0BEF-46FA-8120-5E034FEBE742}" type="slidenum">
              <a:rPr lang="en-US" smtClean="0"/>
              <a:t>5</a:t>
            </a:fld>
            <a:endParaRPr lang="en-US"/>
          </a:p>
        </p:txBody>
      </p:sp>
    </p:spTree>
    <p:extLst>
      <p:ext uri="{BB962C8B-B14F-4D97-AF65-F5344CB8AC3E}">
        <p14:creationId xmlns:p14="http://schemas.microsoft.com/office/powerpoint/2010/main" val="1759220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2000"/>
              </a:spcBef>
              <a:buClr>
                <a:schemeClr val="accent2"/>
              </a:buClr>
              <a:buFont typeface="Arial" panose="020B0604020202020204" pitchFamily="34" charset="0"/>
              <a:buChar char="•"/>
              <a:defRPr/>
            </a:pPr>
            <a:r>
              <a:rPr lang="en-US" sz="1200">
                <a:ln>
                  <a:prstDash val="solid"/>
                </a:ln>
                <a:latin typeface="+mn-lt"/>
                <a:cs typeface="Calibri"/>
              </a:rPr>
              <a:t>Prefers cool, still water</a:t>
            </a:r>
            <a:endParaRPr lang="en-US" sz="1200">
              <a:ln>
                <a:prstDash val="solid"/>
              </a:ln>
              <a:latin typeface="+mn-lt"/>
              <a:cs typeface="Calibri" panose="020F0502020204030204" pitchFamily="34" charset="0"/>
            </a:endParaRPr>
          </a:p>
          <a:p>
            <a:pPr marL="228600" indent="-228600">
              <a:spcBef>
                <a:spcPts val="2000"/>
              </a:spcBef>
              <a:buClr>
                <a:schemeClr val="accent2"/>
              </a:buClr>
              <a:buFont typeface="Arial" panose="020B0604020202020204" pitchFamily="34" charset="0"/>
              <a:buChar char="•"/>
              <a:defRPr/>
            </a:pPr>
            <a:r>
              <a:rPr lang="en-US">
                <a:ln>
                  <a:prstDash val="solid"/>
                </a:ln>
                <a:cs typeface="Calibri"/>
              </a:rPr>
              <a:t>Often found in root mats and vegetation</a:t>
            </a:r>
          </a:p>
          <a:p>
            <a:pPr marL="228600" indent="-228600">
              <a:spcBef>
                <a:spcPts val="2000"/>
              </a:spcBef>
              <a:buClr>
                <a:schemeClr val="accent2"/>
              </a:buClr>
              <a:buFont typeface="Arial" panose="020B0604020202020204" pitchFamily="34" charset="0"/>
              <a:buChar char="•"/>
              <a:defRPr/>
            </a:pPr>
            <a:r>
              <a:rPr lang="en-US">
                <a:ln>
                  <a:prstDash val="solid"/>
                </a:ln>
                <a:cs typeface="Calibri"/>
              </a:rPr>
              <a:t>Will scoot through the water by ejecting water out its abdomen </a:t>
            </a:r>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59</a:t>
            </a:fld>
            <a:endParaRPr lang="en-US"/>
          </a:p>
        </p:txBody>
      </p:sp>
    </p:spTree>
    <p:extLst>
      <p:ext uri="{BB962C8B-B14F-4D97-AF65-F5344CB8AC3E}">
        <p14:creationId xmlns:p14="http://schemas.microsoft.com/office/powerpoint/2010/main" val="17551845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Tails will often break off</a:t>
            </a:r>
          </a:p>
        </p:txBody>
      </p:sp>
      <p:sp>
        <p:nvSpPr>
          <p:cNvPr id="4" name="Slide Number Placeholder 3"/>
          <p:cNvSpPr>
            <a:spLocks noGrp="1"/>
          </p:cNvSpPr>
          <p:nvPr>
            <p:ph type="sldNum" sz="quarter" idx="5"/>
          </p:nvPr>
        </p:nvSpPr>
        <p:spPr/>
        <p:txBody>
          <a:bodyPr/>
          <a:lstStyle/>
          <a:p>
            <a:pPr>
              <a:defRPr/>
            </a:pPr>
            <a:fld id="{6EB1980F-BEBB-474D-B4FE-7D59B73290E5}" type="slidenum">
              <a:rPr lang="en-US"/>
              <a:pPr>
                <a:defRPr/>
              </a:pPr>
              <a:t>61</a:t>
            </a:fld>
            <a:endParaRPr lang="en-US"/>
          </a:p>
        </p:txBody>
      </p:sp>
    </p:spTree>
    <p:extLst>
      <p:ext uri="{BB962C8B-B14F-4D97-AF65-F5344CB8AC3E}">
        <p14:creationId xmlns:p14="http://schemas.microsoft.com/office/powerpoint/2010/main" val="15986080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n>
                  <a:prstDash val="solid"/>
                </a:ln>
                <a:latin typeface="+mn-lt"/>
                <a:cs typeface="Calibri"/>
              </a:rPr>
              <a:t>Crayfish are omnivorous, eating both plants and animals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n>
                  <a:prstDash val="solid"/>
                </a:ln>
                <a:latin typeface="+mn-lt"/>
                <a:cs typeface="Calibri"/>
              </a:rPr>
              <a:t>Crayfish are usually active only at night. During the day they hide in burrows or under rocks.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a:ln>
                <a:prstDash val="solid"/>
              </a:ln>
              <a:latin typeface="+mn-lt"/>
              <a:cs typeface="Calibri"/>
            </a:endParaRPr>
          </a:p>
          <a:p>
            <a:endParaRPr lang="en-US"/>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65</a:t>
            </a:fld>
            <a:endParaRPr lang="en-US"/>
          </a:p>
        </p:txBody>
      </p:sp>
    </p:spTree>
    <p:extLst>
      <p:ext uri="{BB962C8B-B14F-4D97-AF65-F5344CB8AC3E}">
        <p14:creationId xmlns:p14="http://schemas.microsoft.com/office/powerpoint/2010/main" val="26996892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sz="1200">
                <a:ln>
                  <a:prstDash val="solid"/>
                </a:ln>
                <a:latin typeface="+mn-lt"/>
                <a:cs typeface="Calibri"/>
              </a:rPr>
              <a:t>Found in shallow freshwater on rocks or detritus</a:t>
            </a:r>
            <a:r>
              <a:rPr lang="en-US">
                <a:ln>
                  <a:prstDash val="solid"/>
                </a:ln>
                <a:cs typeface="Calibri"/>
              </a:rPr>
              <a:t> in slow moving water</a:t>
            </a:r>
            <a:endParaRPr lang="en-US" sz="1200">
              <a:ln>
                <a:prstDash val="solid"/>
              </a:ln>
              <a:latin typeface="+mn-lt"/>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67</a:t>
            </a:fld>
            <a:endParaRPr lang="en-US"/>
          </a:p>
        </p:txBody>
      </p:sp>
    </p:spTree>
    <p:extLst>
      <p:ext uri="{BB962C8B-B14F-4D97-AF65-F5344CB8AC3E}">
        <p14:creationId xmlns:p14="http://schemas.microsoft.com/office/powerpoint/2010/main" val="2407239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n>
                  <a:prstDash val="solid"/>
                </a:ln>
                <a:latin typeface="+mn-lt"/>
                <a:cs typeface="Calibri"/>
              </a:rPr>
              <a:t>Scuds are an important food source for many fishes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n>
                  <a:prstDash val="solid"/>
                </a:ln>
                <a:latin typeface="+mn-lt"/>
                <a:cs typeface="Calibri"/>
              </a:rPr>
              <a:t>Found in shallow freshwater springs, streams, lakes and ponds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n>
                  <a:prstDash val="solid"/>
                </a:ln>
                <a:latin typeface="+mn-lt"/>
                <a:cs typeface="Calibri"/>
              </a:rPr>
              <a:t>Most species feed on detritus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a:ln>
                <a:prstDash val="solid"/>
              </a:ln>
              <a:latin typeface="+mn-lt"/>
              <a:cs typeface="Calibri"/>
            </a:endParaRPr>
          </a:p>
          <a:p>
            <a:endParaRPr lang="en-US"/>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69</a:t>
            </a:fld>
            <a:endParaRPr lang="en-US"/>
          </a:p>
        </p:txBody>
      </p:sp>
    </p:spTree>
    <p:extLst>
      <p:ext uri="{BB962C8B-B14F-4D97-AF65-F5344CB8AC3E}">
        <p14:creationId xmlns:p14="http://schemas.microsoft.com/office/powerpoint/2010/main" val="18479624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73</a:t>
            </a:fld>
            <a:endParaRPr lang="en-US"/>
          </a:p>
        </p:txBody>
      </p:sp>
    </p:spTree>
    <p:extLst>
      <p:ext uri="{BB962C8B-B14F-4D97-AF65-F5344CB8AC3E}">
        <p14:creationId xmlns:p14="http://schemas.microsoft.com/office/powerpoint/2010/main" val="1611586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n>
                  <a:prstDash val="solid"/>
                </a:ln>
                <a:latin typeface="+mn-lt"/>
                <a:cs typeface="Calibri"/>
              </a:rPr>
              <a:t>Frequently found in bottom sediments of lakes, streams, and ponds where they feed on deposited organic material</a:t>
            </a:r>
            <a:r>
              <a:rPr lang="en-US">
                <a:ln>
                  <a:prstDash val="solid"/>
                </a:ln>
                <a:latin typeface="+mn-lt"/>
                <a:cs typeface="Calibri"/>
              </a:rPr>
              <a:t> </a:t>
            </a:r>
            <a:endParaRPr lang="en-US" sz="1200">
              <a:ln>
                <a:prstDash val="solid"/>
              </a:ln>
              <a:latin typeface="+mn-lt"/>
              <a:cs typeface="Calibri" panose="020F0502020204030204" pitchFamily="34" charset="0"/>
            </a:endParaRPr>
          </a:p>
          <a:p>
            <a:endParaRPr lang="en-US">
              <a:ln>
                <a:prstDash val="solid"/>
              </a:ln>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74</a:t>
            </a:fld>
            <a:endParaRPr lang="en-US"/>
          </a:p>
        </p:txBody>
      </p:sp>
    </p:spTree>
    <p:extLst>
      <p:ext uri="{BB962C8B-B14F-4D97-AF65-F5344CB8AC3E}">
        <p14:creationId xmlns:p14="http://schemas.microsoft.com/office/powerpoint/2010/main" val="38560057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n>
                  <a:prstDash val="solid"/>
                </a:ln>
                <a:latin typeface="+mn-lt"/>
                <a:cs typeface="Calibri" panose="020F0502020204030204" pitchFamily="34" charset="0"/>
              </a:rPr>
              <a:t>Blackfly larva prefer cold running water and are usually found attached by the end of their abdomens to rocks, woody debris, or vegetation in the currents of rivers and streams</a:t>
            </a:r>
          </a:p>
          <a:p>
            <a:endParaRPr lang="en-US"/>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76</a:t>
            </a:fld>
            <a:endParaRPr lang="en-US"/>
          </a:p>
        </p:txBody>
      </p:sp>
    </p:spTree>
    <p:extLst>
      <p:ext uri="{BB962C8B-B14F-4D97-AF65-F5344CB8AC3E}">
        <p14:creationId xmlns:p14="http://schemas.microsoft.com/office/powerpoint/2010/main" val="19109915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lnSpc>
                <a:spcPct val="90000"/>
              </a:lnSpc>
              <a:spcBef>
                <a:spcPts val="2000"/>
              </a:spcBef>
              <a:buClr>
                <a:schemeClr val="accent2"/>
              </a:buClr>
              <a:buFont typeface="Arial" panose="020B0604020202020204" pitchFamily="34" charset="0"/>
              <a:buChar char="•"/>
              <a:defRPr/>
            </a:pPr>
            <a:r>
              <a:rPr lang="en-US" sz="1200">
                <a:ln>
                  <a:prstDash val="solid"/>
                </a:ln>
                <a:latin typeface="+mn-lt"/>
                <a:cs typeface="Calibri"/>
              </a:rPr>
              <a:t>Leeches are common in warm protected waters of lakes, ponds, streams, and marshes</a:t>
            </a:r>
            <a:r>
              <a:rPr lang="en-US">
                <a:ln>
                  <a:prstDash val="solid"/>
                </a:ln>
                <a:latin typeface="+mn-lt"/>
                <a:cs typeface="Calibri"/>
              </a:rPr>
              <a:t> </a:t>
            </a:r>
            <a:endParaRPr lang="en-US" sz="1200">
              <a:ln>
                <a:prstDash val="solid"/>
              </a:ln>
              <a:latin typeface="+mn-lt"/>
              <a:cs typeface="Calibri" panose="020F0502020204030204" pitchFamily="34" charset="0"/>
            </a:endParaRPr>
          </a:p>
          <a:p>
            <a:pPr marL="228600" indent="-228600" algn="l">
              <a:lnSpc>
                <a:spcPct val="90000"/>
              </a:lnSpc>
              <a:spcBef>
                <a:spcPts val="2000"/>
              </a:spcBef>
              <a:buClr>
                <a:schemeClr val="accent2"/>
              </a:buClr>
              <a:buFont typeface="Arial" panose="020B0604020202020204" pitchFamily="34" charset="0"/>
              <a:buChar char="•"/>
              <a:defRPr/>
            </a:pPr>
            <a:r>
              <a:rPr lang="en-US" sz="1200">
                <a:ln>
                  <a:prstDash val="solid"/>
                </a:ln>
                <a:latin typeface="+mn-lt"/>
                <a:cs typeface="Calibri"/>
              </a:rPr>
              <a:t>Leeches usually avoid light by hiding under rocks or among aquatic vegetation or detritus</a:t>
            </a:r>
            <a:endParaRPr lang="en-US" sz="1200">
              <a:ln>
                <a:prstDash val="solid"/>
              </a:ln>
              <a:latin typeface="+mn-lt"/>
              <a:cs typeface="Calibri" panose="020F0502020204030204" pitchFamily="34" charset="0"/>
            </a:endParaRPr>
          </a:p>
          <a:p>
            <a:pPr marL="228600" indent="-228600" algn="l">
              <a:lnSpc>
                <a:spcPct val="90000"/>
              </a:lnSpc>
              <a:spcBef>
                <a:spcPts val="2000"/>
              </a:spcBef>
              <a:buClr>
                <a:schemeClr val="accent2"/>
              </a:buClr>
              <a:buFont typeface="Arial" panose="020B0604020202020204" pitchFamily="34" charset="0"/>
              <a:buChar char="•"/>
              <a:defRPr/>
            </a:pPr>
            <a:r>
              <a:rPr lang="en-US" sz="1200">
                <a:ln>
                  <a:prstDash val="solid"/>
                </a:ln>
                <a:latin typeface="+mn-lt"/>
                <a:cs typeface="Calibri"/>
              </a:rPr>
              <a:t>Silty substrates are unsuitable for leeches because they cannot attach properly</a:t>
            </a:r>
            <a:endParaRPr lang="en-US" sz="1200">
              <a:ln>
                <a:prstDash val="solid"/>
              </a:ln>
              <a:latin typeface="+mn-lt"/>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78</a:t>
            </a:fld>
            <a:endParaRPr lang="en-US"/>
          </a:p>
        </p:txBody>
      </p:sp>
    </p:spTree>
    <p:extLst>
      <p:ext uri="{BB962C8B-B14F-4D97-AF65-F5344CB8AC3E}">
        <p14:creationId xmlns:p14="http://schemas.microsoft.com/office/powerpoint/2010/main" val="21358647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lgn="l">
              <a:lnSpc>
                <a:spcPct val="80000"/>
              </a:lnSpc>
              <a:spcBef>
                <a:spcPts val="1800"/>
              </a:spcBef>
              <a:buFont typeface="Arial" panose="020B0604020202020204" pitchFamily="34" charset="0"/>
              <a:buChar char="•"/>
              <a:defRPr/>
            </a:pPr>
            <a:r>
              <a:rPr lang="en-US" sz="1200">
                <a:ln>
                  <a:prstDash val="solid"/>
                </a:ln>
                <a:latin typeface="+mn-lt"/>
                <a:cs typeface="Calibri"/>
              </a:rPr>
              <a:t>Tolerant of low dissolved oxygen concentrations</a:t>
            </a:r>
            <a:endParaRPr lang="en-US" sz="1200">
              <a:ln>
                <a:prstDash val="solid"/>
              </a:ln>
              <a:latin typeface="+mn-lt"/>
              <a:cs typeface="Calibri" panose="020F0502020204030204" pitchFamily="34" charset="0"/>
            </a:endParaRPr>
          </a:p>
          <a:p>
            <a:pPr marL="182880" indent="-182880" algn="l">
              <a:lnSpc>
                <a:spcPct val="80000"/>
              </a:lnSpc>
              <a:spcBef>
                <a:spcPts val="1800"/>
              </a:spcBef>
              <a:buFont typeface="Arial" panose="020B0604020202020204" pitchFamily="34" charset="0"/>
              <a:buChar char="•"/>
              <a:defRPr/>
            </a:pPr>
            <a:r>
              <a:rPr lang="en-US" sz="1200">
                <a:ln>
                  <a:prstDash val="solid"/>
                </a:ln>
                <a:latin typeface="+mn-lt"/>
                <a:cs typeface="Calibri"/>
              </a:rPr>
              <a:t>Found in silty substrates and among debris or detritus in ponds, lakes, streams and rivers</a:t>
            </a:r>
            <a:endParaRPr lang="en-US" sz="1200">
              <a:ln>
                <a:prstDash val="solid"/>
              </a:ln>
              <a:latin typeface="+mn-lt"/>
              <a:cs typeface="Calibri" panose="020F0502020204030204" pitchFamily="34" charset="0"/>
            </a:endParaRPr>
          </a:p>
          <a:p>
            <a:pPr marL="182880" indent="-182880" algn="l">
              <a:lnSpc>
                <a:spcPct val="80000"/>
              </a:lnSpc>
              <a:spcBef>
                <a:spcPts val="1800"/>
              </a:spcBef>
              <a:buFont typeface="Arial" panose="020B0604020202020204" pitchFamily="34" charset="0"/>
              <a:buChar char="•"/>
              <a:defRPr/>
            </a:pPr>
            <a:r>
              <a:rPr lang="en-US" sz="1200">
                <a:ln>
                  <a:prstDash val="solid"/>
                </a:ln>
                <a:latin typeface="+mn-lt"/>
                <a:cs typeface="Calibri"/>
              </a:rPr>
              <a:t>Dense populations of Tubificids can often be found in organically polluted rivers</a:t>
            </a:r>
            <a:endParaRPr lang="en-US" sz="1200">
              <a:ln>
                <a:prstDash val="solid"/>
              </a:ln>
              <a:latin typeface="+mn-lt"/>
              <a:cs typeface="Calibri" panose="020F0502020204030204" pitchFamily="34" charset="0"/>
            </a:endParaRPr>
          </a:p>
          <a:p>
            <a:pPr marL="182880" indent="-182880" algn="l">
              <a:lnSpc>
                <a:spcPct val="80000"/>
              </a:lnSpc>
              <a:spcBef>
                <a:spcPts val="1800"/>
              </a:spcBef>
              <a:buFont typeface="Arial" panose="020B0604020202020204" pitchFamily="34" charset="0"/>
              <a:buChar char="•"/>
              <a:defRPr/>
            </a:pPr>
            <a:r>
              <a:rPr lang="en-US" sz="1200">
                <a:ln>
                  <a:prstDash val="solid"/>
                </a:ln>
                <a:latin typeface="+mn-lt"/>
                <a:cs typeface="Calibri"/>
              </a:rPr>
              <a:t>Approximately 200 species in North America</a:t>
            </a:r>
          </a:p>
          <a:p>
            <a:endParaRPr lang="en-US"/>
          </a:p>
        </p:txBody>
      </p:sp>
      <p:sp>
        <p:nvSpPr>
          <p:cNvPr id="4" name="Slide Number Placeholder 3"/>
          <p:cNvSpPr>
            <a:spLocks noGrp="1"/>
          </p:cNvSpPr>
          <p:nvPr>
            <p:ph type="sldNum" sz="quarter" idx="5"/>
          </p:nvPr>
        </p:nvSpPr>
        <p:spPr/>
        <p:txBody>
          <a:bodyPr/>
          <a:lstStyle/>
          <a:p>
            <a:pPr>
              <a:defRPr/>
            </a:pPr>
            <a:fld id="{6EB1980F-BEBB-474D-B4FE-7D59B73290E5}" type="slidenum">
              <a:rPr lang="en-US" smtClean="0"/>
              <a:pPr>
                <a:defRPr/>
              </a:pPr>
              <a:t>80</a:t>
            </a:fld>
            <a:endParaRPr lang="en-US"/>
          </a:p>
        </p:txBody>
      </p:sp>
    </p:spTree>
    <p:extLst>
      <p:ext uri="{BB962C8B-B14F-4D97-AF65-F5344CB8AC3E}">
        <p14:creationId xmlns:p14="http://schemas.microsoft.com/office/powerpoint/2010/main" val="774073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This slide has animations</a:t>
            </a:r>
            <a:endParaRPr lang="en-US"/>
          </a:p>
          <a:p>
            <a:pPr marL="181240" indent="-181240">
              <a:buFont typeface="Arial" panose="020B0604020202020204" pitchFamily="34" charset="0"/>
              <a:buChar char="•"/>
            </a:pPr>
            <a:endParaRPr lang="en-US" i="1"/>
          </a:p>
          <a:p>
            <a:pPr marL="180975" indent="-180975">
              <a:buFont typeface="Arial" panose="020B0604020202020204" pitchFamily="34" charset="0"/>
              <a:buChar char="•"/>
            </a:pPr>
            <a:r>
              <a:rPr lang="en-US" i="1"/>
              <a:t>(Map photo)</a:t>
            </a:r>
            <a:r>
              <a:rPr lang="en-US"/>
              <a:t> This map shows all the active AAS sites across the state. Working off the knowledge from the previous slide, are there vols working in your watershed already? </a:t>
            </a:r>
            <a:endParaRPr lang="en-US">
              <a:cs typeface="Calibri"/>
            </a:endParaRPr>
          </a:p>
          <a:p>
            <a:pPr marL="640080" lvl="1" indent="-180975">
              <a:buFont typeface="Arial" panose="020B0604020202020204" pitchFamily="34" charset="0"/>
              <a:buChar char="•"/>
            </a:pPr>
            <a:r>
              <a:rPr lang="en-US"/>
              <a:t>Hopefully, this map shows that you have AAS sites in your watershed already. If it does not, we are so excited that you are leading the way in your area!</a:t>
            </a:r>
            <a:endParaRPr lang="en-US">
              <a:cs typeface="Calibri"/>
            </a:endParaRPr>
          </a:p>
          <a:p>
            <a:pPr marL="664546" lvl="1" indent="-181240">
              <a:buFont typeface="Arial" panose="020B0604020202020204" pitchFamily="34" charset="0"/>
              <a:buChar char="•"/>
            </a:pPr>
            <a:endParaRPr lang="en-US">
              <a:cs typeface="Calibri"/>
            </a:endParaRPr>
          </a:p>
          <a:p>
            <a:pPr marL="180975" indent="-180975">
              <a:buFont typeface="Arial" panose="020B0604020202020204" pitchFamily="34" charset="0"/>
              <a:buChar char="•"/>
            </a:pPr>
            <a:r>
              <a:rPr lang="en-US" i="1"/>
              <a:t>(map with photos) </a:t>
            </a:r>
            <a:r>
              <a:rPr lang="en-US"/>
              <a:t>You are joining a network of volunteers across the state (and beyond!) that are collecting and submitting data. These may be professors or their students using the data for research, a retiree acting on their interest in water chemistry, a neighborhood association member concerned about the lake they live on, a young family making sure their backyard stream is safe for their children and pets to play in, a scout troop, a riverkeeper volunteer, you name it!</a:t>
            </a:r>
            <a:endParaRPr lang="en-US">
              <a:cs typeface="Calibri"/>
            </a:endParaRPr>
          </a:p>
          <a:p>
            <a:pPr marL="181240" indent="-181240">
              <a:buFont typeface="Arial" panose="020B0604020202020204" pitchFamily="34" charset="0"/>
              <a:buChar char="•"/>
            </a:pPr>
            <a:endParaRPr lang="en-US">
              <a:cs typeface="Calibri"/>
            </a:endParaRPr>
          </a:p>
          <a:p>
            <a:pPr marL="180975" indent="-180975">
              <a:buFont typeface="Arial" panose="020B0604020202020204" pitchFamily="34" charset="0"/>
              <a:buChar char="•"/>
            </a:pPr>
            <a:r>
              <a:rPr lang="en-US" i="1">
                <a:cs typeface="Calibri"/>
              </a:rPr>
              <a:t>(triangle graphic) </a:t>
            </a:r>
          </a:p>
          <a:p>
            <a:pPr marL="640080" lvl="1" indent="-180975">
              <a:buFont typeface="Arial" panose="020B0604020202020204" pitchFamily="34" charset="0"/>
              <a:buChar char="•"/>
            </a:pPr>
            <a:r>
              <a:rPr lang="en-US" i="0">
                <a:cs typeface="Calibri"/>
              </a:rPr>
              <a:t>Volunteers- </a:t>
            </a:r>
            <a:r>
              <a:rPr lang="en-US">
                <a:cs typeface="Calibri"/>
              </a:rPr>
              <a:t>As you can see, volunteers are the reason this program exists. Without such a large number of interested and active community members, AAS would not be able to monitor anywhere close to the number of sites shown on the previous map. But thanks to you and all other AAS volunteers, our database is ever growing, and we are here to support your efforts. </a:t>
            </a:r>
          </a:p>
          <a:p>
            <a:pPr marL="640080" lvl="1" indent="-180975">
              <a:buFont typeface="Arial" panose="020B0604020202020204" pitchFamily="34" charset="0"/>
              <a:buChar char="•"/>
            </a:pPr>
            <a:r>
              <a:rPr lang="en-US">
                <a:cs typeface="Calibri"/>
              </a:rPr>
              <a:t>Local coordinators- Local coordinators/trainers are an integral part to the AAS program as well. They are responsible for providing training and support to regions of the state and staying up to date with information that the state and local governments put out. These coordinators are trained by the state office and provide many of the workshop opportunities that are offered across the state. </a:t>
            </a:r>
          </a:p>
          <a:p>
            <a:pPr marL="640080" lvl="1" indent="-180975">
              <a:buFont typeface="Arial" panose="020B0604020202020204" pitchFamily="34" charset="0"/>
              <a:buChar char="•"/>
            </a:pPr>
            <a:r>
              <a:rPr lang="en-US">
                <a:cs typeface="Calibri"/>
              </a:rPr>
              <a:t>Board members- AAS also has an advisory board that guides the program to be the most effective and meaningful for the citizen scientists that are engaged. </a:t>
            </a:r>
          </a:p>
          <a:p>
            <a:pPr marL="640080" lvl="1" indent="-180975">
              <a:buFont typeface="Arial" panose="020B0604020202020204" pitchFamily="34" charset="0"/>
              <a:buChar char="•"/>
            </a:pPr>
            <a:r>
              <a:rPr lang="en-US">
                <a:cs typeface="Calibri"/>
              </a:rPr>
              <a:t>State staff- The smallest number you can see at the top of the triangle is state staff. These few employees support this volunteer program for the state of Georgia and provide support and guidance when possible. They also organize the annual conference and travel to participate in other outreach and data collection events. </a:t>
            </a:r>
          </a:p>
        </p:txBody>
      </p:sp>
      <p:sp>
        <p:nvSpPr>
          <p:cNvPr id="4" name="Slide Number Placeholder 3"/>
          <p:cNvSpPr>
            <a:spLocks noGrp="1"/>
          </p:cNvSpPr>
          <p:nvPr>
            <p:ph type="sldNum" sz="quarter" idx="5"/>
          </p:nvPr>
        </p:nvSpPr>
        <p:spPr/>
        <p:txBody>
          <a:bodyPr/>
          <a:lstStyle/>
          <a:p>
            <a:fld id="{2C67AC37-0BEF-46FA-8120-5E034FEBE742}" type="slidenum">
              <a:rPr lang="en-US" smtClean="0"/>
              <a:t>6</a:t>
            </a:fld>
            <a:endParaRPr lang="en-US"/>
          </a:p>
        </p:txBody>
      </p:sp>
    </p:spTree>
    <p:extLst>
      <p:ext uri="{BB962C8B-B14F-4D97-AF65-F5344CB8AC3E}">
        <p14:creationId xmlns:p14="http://schemas.microsoft.com/office/powerpoint/2010/main" val="2529486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pPr>
            <a:r>
              <a:rPr lang="en-US" b="0"/>
              <a:t>With so many volunteers and local coordinators, we all need to be on the same page so that the data being collected is replicable and be trusted.</a:t>
            </a:r>
            <a:r>
              <a:rPr lang="en-US"/>
              <a:t> </a:t>
            </a:r>
            <a:endParaRPr lang="en-US" b="0"/>
          </a:p>
          <a:p>
            <a:pPr marL="640080" lvl="1" indent="-182880">
              <a:buFont typeface="Arial" panose="020B0604020202020204" pitchFamily="34" charset="0"/>
              <a:buChar char="•"/>
            </a:pPr>
            <a:r>
              <a:rPr lang="en-US" b="0"/>
              <a:t>Therefore, AAS has an EPA approved QAPP (quality assurance project plan)</a:t>
            </a:r>
            <a:endParaRPr lang="en-US" b="0">
              <a:cs typeface="Calibri"/>
            </a:endParaRPr>
          </a:p>
          <a:p>
            <a:pPr marL="640080" lvl="1" indent="-182880">
              <a:buFont typeface="Arial" panose="020B0604020202020204" pitchFamily="34" charset="0"/>
              <a:buChar char="•"/>
            </a:pPr>
            <a:r>
              <a:rPr lang="en-US" b="0"/>
              <a:t>The QAPP lays out all the details in the QA/QC protocols</a:t>
            </a:r>
            <a:endParaRPr lang="en-US" b="0">
              <a:cs typeface="Calibri"/>
            </a:endParaRPr>
          </a:p>
          <a:p>
            <a:pPr marL="1097280" lvl="2" indent="-182880">
              <a:buFont typeface="Arial" panose="020B0604020202020204" pitchFamily="34" charset="0"/>
              <a:buChar char="•"/>
            </a:pPr>
            <a:r>
              <a:rPr lang="en-US" b="0"/>
              <a:t>QA/QC protocols simply give every monitor a standard to abide by. Once we start talking about </a:t>
            </a:r>
            <a:r>
              <a:rPr lang="en-US"/>
              <a:t>chemical</a:t>
            </a:r>
            <a:r>
              <a:rPr lang="en-US" b="0"/>
              <a:t> monitoring specifically today, you’ll see that there are steps and processes to follow and that is the same for everyone the submits data to the AAS database</a:t>
            </a:r>
            <a:endParaRPr lang="en-US" b="0">
              <a:cs typeface="Calibri"/>
            </a:endParaRPr>
          </a:p>
          <a:p>
            <a:pPr marL="182880" indent="-182880">
              <a:buFont typeface="Arial" panose="020B0604020202020204" pitchFamily="34" charset="0"/>
              <a:buChar char="•"/>
            </a:pPr>
            <a:r>
              <a:rPr lang="en-US" b="0"/>
              <a:t>Besides specific protocols, QA/QC provides a framework for volunteers to get certified, submit data, and continue working with AAS</a:t>
            </a:r>
            <a:r>
              <a:rPr lang="en-US"/>
              <a:t> </a:t>
            </a:r>
            <a:endParaRPr lang="en-US" b="0">
              <a:cs typeface="Calibri"/>
            </a:endParaRPr>
          </a:p>
          <a:p>
            <a:pPr marL="640080" lvl="1" indent="-182880">
              <a:buFont typeface="Arial" panose="020B0604020202020204" pitchFamily="34" charset="0"/>
              <a:buChar char="•"/>
            </a:pPr>
            <a:r>
              <a:rPr lang="en-US" b="0"/>
              <a:t>Therefore, before you are a certified volunteer, you must attend a workshop and pass the applicable certification test</a:t>
            </a:r>
            <a:endParaRPr lang="en-US" b="0">
              <a:cs typeface="Calibri"/>
            </a:endParaRPr>
          </a:p>
          <a:p>
            <a:pPr marL="640080" lvl="1" indent="-182880">
              <a:buFont typeface="Arial" panose="020B0604020202020204" pitchFamily="34" charset="0"/>
              <a:buChar char="•"/>
            </a:pPr>
            <a:r>
              <a:rPr lang="en-US" b="0"/>
              <a:t>Only individuals are certified (for ex., if a teacher gets certified, their whole class is not certified- just the person that attend and passed the workshop</a:t>
            </a:r>
            <a:endParaRPr lang="en-US" b="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7</a:t>
            </a:fld>
            <a:endParaRPr lang="en-US"/>
          </a:p>
        </p:txBody>
      </p:sp>
    </p:spTree>
    <p:extLst>
      <p:ext uri="{BB962C8B-B14F-4D97-AF65-F5344CB8AC3E}">
        <p14:creationId xmlns:p14="http://schemas.microsoft.com/office/powerpoint/2010/main" val="409328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82880" indent="-182880">
              <a:buFont typeface="Arial"/>
              <a:buChar char="•"/>
            </a:pPr>
            <a:r>
              <a:rPr lang="en-US" sz="1800">
                <a:solidFill>
                  <a:srgbClr val="444444"/>
                </a:solidFill>
                <a:cs typeface="Calibri"/>
              </a:rPr>
              <a:t>To gain your certification, we will work our way through this PowerPoint of background information.</a:t>
            </a:r>
          </a:p>
          <a:p>
            <a:pPr marL="182880" indent="-182880">
              <a:buFont typeface="Arial"/>
              <a:buChar char="•"/>
            </a:pPr>
            <a:r>
              <a:rPr lang="en-US" sz="1800">
                <a:solidFill>
                  <a:srgbClr val="444444"/>
                </a:solidFill>
                <a:cs typeface="Calibri"/>
              </a:rPr>
              <a:t>You will then use this information in the field to demonstrate proper macro collection procedure</a:t>
            </a:r>
          </a:p>
          <a:p>
            <a:pPr marL="182880" indent="-182880">
              <a:buFont typeface="Arial"/>
              <a:buChar char="•"/>
            </a:pPr>
            <a:r>
              <a:rPr lang="en-US" sz="1800">
                <a:solidFill>
                  <a:srgbClr val="444444"/>
                </a:solidFill>
                <a:cs typeface="Calibri"/>
              </a:rPr>
              <a:t>Following this hands-on practice, you will be given a test which you must pass with 80% and a macroinvertebrate ID with 90% accuracy</a:t>
            </a:r>
          </a:p>
        </p:txBody>
      </p:sp>
      <p:sp>
        <p:nvSpPr>
          <p:cNvPr id="4" name="Slide Number Placeholder 3"/>
          <p:cNvSpPr>
            <a:spLocks noGrp="1"/>
          </p:cNvSpPr>
          <p:nvPr>
            <p:ph type="sldNum" sz="quarter" idx="5"/>
          </p:nvPr>
        </p:nvSpPr>
        <p:spPr/>
        <p:txBody>
          <a:bodyPr/>
          <a:lstStyle/>
          <a:p>
            <a:fld id="{2C67AC37-0BEF-46FA-8120-5E034FEBE742}" type="slidenum">
              <a:rPr lang="en-US" smtClean="0"/>
              <a:t>8</a:t>
            </a:fld>
            <a:endParaRPr lang="en-US"/>
          </a:p>
        </p:txBody>
      </p:sp>
    </p:spTree>
    <p:extLst>
      <p:ext uri="{BB962C8B-B14F-4D97-AF65-F5344CB8AC3E}">
        <p14:creationId xmlns:p14="http://schemas.microsoft.com/office/powerpoint/2010/main" val="13981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82880" indent="-182880">
              <a:spcBef>
                <a:spcPts val="0"/>
              </a:spcBef>
              <a:buFont typeface="Arial"/>
              <a:buChar char="•"/>
            </a:pPr>
            <a:r>
              <a:rPr lang="en-US">
                <a:cs typeface="Calibri"/>
              </a:rPr>
              <a:t>What are macroinvertebrates? </a:t>
            </a:r>
            <a:endParaRPr lang="en-US">
              <a:latin typeface="Gill Sans MT"/>
            </a:endParaRPr>
          </a:p>
          <a:p>
            <a:pPr marL="640080" marR="0" lvl="1" indent="-182880" algn="l" defTabSz="914400" rtl="0" eaLnBrk="0" fontAlgn="base" latinLnBrk="0" hangingPunct="0">
              <a:lnSpc>
                <a:spcPct val="100000"/>
              </a:lnSpc>
              <a:spcBef>
                <a:spcPts val="0"/>
              </a:spcBef>
              <a:spcAft>
                <a:spcPct val="0"/>
              </a:spcAft>
              <a:buClrTx/>
              <a:buSzTx/>
              <a:buFont typeface="Arial"/>
              <a:buChar char="•"/>
              <a:tabLst/>
              <a:defRPr/>
            </a:pPr>
            <a:r>
              <a:rPr lang="en-US"/>
              <a:t>Let’s break down the word:</a:t>
            </a:r>
          </a:p>
          <a:p>
            <a:pPr marL="1097280" marR="0" lvl="2" indent="-182880" algn="l" defTabSz="914400" rtl="0" eaLnBrk="0" fontAlgn="base" latinLnBrk="0" hangingPunct="0">
              <a:lnSpc>
                <a:spcPct val="100000"/>
              </a:lnSpc>
              <a:spcBef>
                <a:spcPts val="0"/>
              </a:spcBef>
              <a:spcAft>
                <a:spcPct val="0"/>
              </a:spcAft>
              <a:buClrTx/>
              <a:buSzTx/>
              <a:buFont typeface="Arial"/>
              <a:buChar char="•"/>
              <a:tabLst/>
              <a:defRPr/>
            </a:pPr>
            <a:r>
              <a:rPr lang="en-US"/>
              <a:t>Macro- large enough to be seen without the aid of a microscope. Sometimes a magnifying glass can come in handy though! </a:t>
            </a:r>
          </a:p>
          <a:p>
            <a:pPr marL="1097280" marR="0" lvl="2" indent="-182880" algn="l" defTabSz="914400" rtl="0" eaLnBrk="0" fontAlgn="base" latinLnBrk="0" hangingPunct="0">
              <a:lnSpc>
                <a:spcPct val="100000"/>
              </a:lnSpc>
              <a:spcBef>
                <a:spcPts val="0"/>
              </a:spcBef>
              <a:spcAft>
                <a:spcPct val="0"/>
              </a:spcAft>
              <a:buClrTx/>
              <a:buSzTx/>
              <a:buFont typeface="Arial"/>
              <a:buChar char="•"/>
              <a:tabLst/>
              <a:defRPr/>
            </a:pPr>
            <a:r>
              <a:rPr lang="en-US"/>
              <a:t>Invertebrate- these are animals that lack a backbone. Therefore, we will be searching for </a:t>
            </a:r>
            <a:r>
              <a:rPr lang="en-US">
                <a:latin typeface="Gill Sans MT"/>
                <a:cs typeface="Calibri"/>
              </a:rPr>
              <a:t>aquatic insects, mollusks, and crustaceans when sampling for macroinvertebrates.</a:t>
            </a:r>
            <a:endParaRPr lang="en-US">
              <a:cs typeface="Calibri"/>
            </a:endParaRPr>
          </a:p>
          <a:p>
            <a:pPr marL="1554480" lvl="3" indent="-182880">
              <a:spcBef>
                <a:spcPts val="0"/>
              </a:spcBef>
              <a:buFont typeface="Arial"/>
              <a:buChar char="•"/>
            </a:pPr>
            <a:r>
              <a:rPr lang="en-US">
                <a:cs typeface="Calibri"/>
              </a:rPr>
              <a:t>Many insects found during sampling are in the nymph or larval stage of their life cycle that will end with a terrestrial insect. (Life cycle diagrams can be seen on the next slide)</a:t>
            </a:r>
            <a:endParaRPr lang="en-US"/>
          </a:p>
          <a:p>
            <a:pPr marL="748448" lvl="1" indent="-287865">
              <a:spcBef>
                <a:spcPts val="0"/>
              </a:spcBef>
              <a:buFont typeface="Arial"/>
              <a:buChar char="•"/>
            </a:pPr>
            <a:endParaRPr lang="en-US"/>
          </a:p>
          <a:p>
            <a:pPr marL="182880" lvl="1" indent="-182880">
              <a:spcBef>
                <a:spcPts val="0"/>
              </a:spcBef>
              <a:buFont typeface="Arial"/>
              <a:buChar char="•"/>
            </a:pPr>
            <a:r>
              <a:rPr lang="en-US"/>
              <a:t>We are looking for benthic macroinvertebrates, meaning that they live in the substrate/sediment of a waterbody. </a:t>
            </a:r>
          </a:p>
          <a:p>
            <a:pPr marL="640080" lvl="2" indent="-182880">
              <a:spcBef>
                <a:spcPts val="0"/>
              </a:spcBef>
              <a:buFont typeface="Arial"/>
              <a:buChar char="•"/>
            </a:pPr>
            <a:r>
              <a:rPr lang="en-US"/>
              <a:t>These macros spend most of their lives embedded in the substrate or organic matter, until many emerge to metamorphosize into their terrestrial form. </a:t>
            </a:r>
            <a:endParaRPr lang="en-US">
              <a:latin typeface="Gill Sans MT"/>
            </a:endParaRPr>
          </a:p>
          <a:p>
            <a:pPr marL="457200" lvl="2" indent="0">
              <a:spcBef>
                <a:spcPts val="0"/>
              </a:spcBef>
              <a:buFont typeface="Arial"/>
              <a:buNone/>
            </a:pPr>
            <a:endParaRPr lang="en-US"/>
          </a:p>
          <a:p>
            <a:pPr marL="182880" lvl="1" indent="-182880">
              <a:spcBef>
                <a:spcPts val="0"/>
              </a:spcBef>
              <a:buFont typeface="Arial"/>
              <a:buChar char="•"/>
            </a:pPr>
            <a:r>
              <a:rPr lang="en-US"/>
              <a:t>Macros derive their oxygen from the water because, just like us and millions of other organisms, they need oxygen to respire!</a:t>
            </a:r>
          </a:p>
          <a:p>
            <a:pPr marL="640080" lvl="2" indent="-182880">
              <a:spcBef>
                <a:spcPts val="0"/>
              </a:spcBef>
              <a:buFont typeface="Arial"/>
              <a:buChar char="•"/>
            </a:pPr>
            <a:r>
              <a:rPr lang="en-US"/>
              <a:t>If you’re familiar with our chemical monitoring protocol, you’ll remember we measure for dissolved oxygen in waterways; dissolved oxygen gives us a good idea of how much oxygen is available in the water to be used. This is significant when it comes to AAS macroinvertebrate sampling since our weighted categories are correlated to dissolved oxygen dependence. This is will be discussed in more detail throughout the presentation. </a:t>
            </a:r>
          </a:p>
          <a:p>
            <a:pPr marL="182880" lvl="1" indent="-182880">
              <a:spcBef>
                <a:spcPts val="0"/>
              </a:spcBef>
              <a:buFont typeface="Arial"/>
              <a:buChar char="•"/>
            </a:pPr>
            <a:endParaRPr lang="en-US"/>
          </a:p>
          <a:p>
            <a:pPr marL="182880" lvl="1" indent="-182880">
              <a:spcBef>
                <a:spcPts val="0"/>
              </a:spcBef>
              <a:buFont typeface="Arial"/>
              <a:buChar char="•"/>
            </a:pPr>
            <a:r>
              <a:rPr lang="en-US"/>
              <a:t>Along the same lines, macros can be found in various instream habitats (each will be discussed in detail in the coming slides). </a:t>
            </a:r>
          </a:p>
          <a:p>
            <a:pPr marL="640080" lvl="2" indent="-182880">
              <a:spcBef>
                <a:spcPts val="0"/>
              </a:spcBef>
              <a:buFont typeface="Arial"/>
              <a:buChar char="•"/>
            </a:pPr>
            <a:r>
              <a:rPr lang="en-US"/>
              <a:t>Some of these insects prefer to crawl around in the riffle areas due to the higher DO level, while others prefer to stay hidden in vegetation closer to the streambanks.</a:t>
            </a:r>
          </a:p>
        </p:txBody>
      </p:sp>
      <p:sp>
        <p:nvSpPr>
          <p:cNvPr id="4" name="Slide Number Placeholder 3"/>
          <p:cNvSpPr>
            <a:spLocks noGrp="1"/>
          </p:cNvSpPr>
          <p:nvPr>
            <p:ph type="sldNum" sz="quarter" idx="5"/>
          </p:nvPr>
        </p:nvSpPr>
        <p:spPr/>
        <p:txBody>
          <a:bodyPr/>
          <a:lstStyle/>
          <a:p>
            <a:fld id="{2C67AC37-0BEF-46FA-8120-5E034FEBE742}" type="slidenum">
              <a:rPr lang="en-US"/>
              <a:t>9</a:t>
            </a:fld>
            <a:endParaRPr lang="en-US"/>
          </a:p>
        </p:txBody>
      </p:sp>
    </p:spTree>
    <p:extLst>
      <p:ext uri="{BB962C8B-B14F-4D97-AF65-F5344CB8AC3E}">
        <p14:creationId xmlns:p14="http://schemas.microsoft.com/office/powerpoint/2010/main" val="368573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B44C94B3-D92A-41E3-9005-87C0CB567636}" type="datetimeFigureOut">
              <a:rPr lang="en-US" smtClean="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22383958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C94B3-D92A-41E3-9005-87C0CB567636}"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092108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C94B3-D92A-41E3-9005-87C0CB567636}"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488699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B44C94B3-D92A-41E3-9005-87C0CB567636}" type="datetimeFigureOut">
              <a:rPr lang="en-US" smtClean="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303680954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4C94B3-D92A-41E3-9005-87C0CB567636}" type="datetimeFigureOut">
              <a:rPr lang="en-US" smtClean="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1892952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44C94B3-D92A-41E3-9005-87C0CB567636}" type="datetimeFigureOut">
              <a:rPr lang="en-US" smtClean="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415059308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B44C94B3-D92A-41E3-9005-87C0CB567636}" type="datetimeFigureOut">
              <a:rPr lang="en-US" smtClean="0"/>
              <a:t>2/2/2023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734984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44C94B3-D92A-41E3-9005-87C0CB567636}" type="datetimeFigureOut">
              <a:rPr lang="en-US" smtClean="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8612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4C94B3-D92A-41E3-9005-87C0CB567636}" type="datetimeFigureOut">
              <a:rPr lang="en-US" smtClean="0"/>
              <a:t>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3196912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C94B3-D92A-41E3-9005-87C0CB567636}" type="datetimeFigureOut">
              <a:rPr lang="en-US" smtClean="0"/>
              <a:t>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06685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B44C94B3-D92A-41E3-9005-87C0CB567636}" type="datetimeFigureOut">
              <a:rPr lang="en-US" smtClean="0"/>
              <a:t>2/2/2023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1636272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4C94B3-D92A-41E3-9005-87C0CB567636}" type="datetimeFigureOut">
              <a:rPr lang="en-US" smtClean="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1078067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44C94B3-D92A-41E3-9005-87C0CB567636}" type="datetimeFigureOut">
              <a:rPr lang="en-US" smtClean="0"/>
              <a:t>2/2/2023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727283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C94B3-D92A-41E3-9005-87C0CB567636}"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3891727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C94B3-D92A-41E3-9005-87C0CB567636}"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3245113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8ACFE9-E245-453A-9CD1-A8D899652147}"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2144727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ACFE9-E245-453A-9CD1-A8D899652147}"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1290557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8ACFE9-E245-453A-9CD1-A8D899652147}"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975651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8ACFE9-E245-453A-9CD1-A8D899652147}"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351799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8ACFE9-E245-453A-9CD1-A8D899652147}" type="datetimeFigureOut">
              <a:rPr lang="en-US" smtClean="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148899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8ACFE9-E245-453A-9CD1-A8D899652147}" type="datetimeFigureOut">
              <a:rPr lang="en-US" smtClean="0"/>
              <a:t>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50072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ACFE9-E245-453A-9CD1-A8D899652147}" type="datetimeFigureOut">
              <a:rPr lang="en-US" smtClean="0"/>
              <a:t>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373993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44C94B3-D92A-41E3-9005-87C0CB567636}" type="datetimeFigureOut">
              <a:rPr lang="en-US" smtClean="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422709888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8ACFE9-E245-453A-9CD1-A8D899652147}"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1083299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8ACFE9-E245-453A-9CD1-A8D899652147}"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882767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ACFE9-E245-453A-9CD1-A8D899652147}"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478348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ACFE9-E245-453A-9CD1-A8D899652147}"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273512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B44C94B3-D92A-41E3-9005-87C0CB567636}" type="datetimeFigureOut">
              <a:rPr lang="en-US" smtClean="0"/>
              <a:t>2/2/2023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41785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44C94B3-D92A-41E3-9005-87C0CB567636}" type="datetimeFigureOut">
              <a:rPr lang="en-US" smtClean="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9371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4C94B3-D92A-41E3-9005-87C0CB567636}" type="datetimeFigureOut">
              <a:rPr lang="en-US" smtClean="0"/>
              <a:t>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4046562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C94B3-D92A-41E3-9005-87C0CB567636}" type="datetimeFigureOut">
              <a:rPr lang="en-US" smtClean="0"/>
              <a:t>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3988276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B44C94B3-D92A-41E3-9005-87C0CB567636}" type="datetimeFigureOut">
              <a:rPr lang="en-US" smtClean="0"/>
              <a:t>2/2/2023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978518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44C94B3-D92A-41E3-9005-87C0CB567636}" type="datetimeFigureOut">
              <a:rPr lang="en-US" smtClean="0"/>
              <a:t>2/2/2023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76135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78ACFE9-E245-453A-9CD1-A8D899652147}" type="datetimeFigureOut">
              <a:rPr lang="en-US" smtClean="0"/>
              <a:t>2/2/2023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8442E53-C3E1-4109-A026-5E851ECBF75C}" type="slidenum">
              <a:rPr lang="en-US" smtClean="0"/>
              <a:t>‹#›</a:t>
            </a:fld>
            <a:endParaRPr lang="en-US"/>
          </a:p>
        </p:txBody>
      </p:sp>
    </p:spTree>
    <p:extLst>
      <p:ext uri="{BB962C8B-B14F-4D97-AF65-F5344CB8AC3E}">
        <p14:creationId xmlns:p14="http://schemas.microsoft.com/office/powerpoint/2010/main" val="3979343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44C94B3-D92A-41E3-9005-87C0CB567636}" type="datetimeFigureOut">
              <a:rPr lang="en-US" smtClean="0"/>
              <a:t>2/2/2023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23A1A98-ED48-4F90-8493-C417A270C04D}" type="slidenum">
              <a:rPr lang="en-US" smtClean="0"/>
              <a:t>‹#›</a:t>
            </a:fld>
            <a:endParaRPr lang="en-US"/>
          </a:p>
        </p:txBody>
      </p:sp>
    </p:spTree>
    <p:extLst>
      <p:ext uri="{BB962C8B-B14F-4D97-AF65-F5344CB8AC3E}">
        <p14:creationId xmlns:p14="http://schemas.microsoft.com/office/powerpoint/2010/main" val="4251639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ACFE9-E245-453A-9CD1-A8D899652147}" type="datetimeFigureOut">
              <a:rPr lang="en-US" smtClean="0"/>
              <a:t>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42E53-C3E1-4109-A026-5E851ECBF75C}" type="slidenum">
              <a:rPr lang="en-US" smtClean="0"/>
              <a:t>‹#›</a:t>
            </a:fld>
            <a:endParaRPr lang="en-US"/>
          </a:p>
        </p:txBody>
      </p:sp>
    </p:spTree>
    <p:extLst>
      <p:ext uri="{BB962C8B-B14F-4D97-AF65-F5344CB8AC3E}">
        <p14:creationId xmlns:p14="http://schemas.microsoft.com/office/powerpoint/2010/main" val="14318208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9.sv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2.gif"/><Relationship Id="rId5" Type="http://schemas.openxmlformats.org/officeDocument/2006/relationships/image" Target="../media/image69.jpe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2.gi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jpeg"/><Relationship Id="rId7" Type="http://schemas.openxmlformats.org/officeDocument/2006/relationships/image" Target="../media/image82.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2.gif"/></Relationships>
</file>

<file path=ppt/slides/_rels/slide4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88.png"/><Relationship Id="rId3" Type="http://schemas.microsoft.com/office/2007/relationships/hdphoto" Target="../media/hdphoto1.wdp"/><Relationship Id="rId7" Type="http://schemas.openxmlformats.org/officeDocument/2006/relationships/image" Target="../media/image72.gif"/><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jpeg"/><Relationship Id="rId5" Type="http://schemas.microsoft.com/office/2007/relationships/hdphoto" Target="../media/hdphoto2.wdp"/><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72.gif"/><Relationship Id="rId5" Type="http://schemas.openxmlformats.org/officeDocument/2006/relationships/image" Target="../media/image92.png"/><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72.gif"/><Relationship Id="rId5" Type="http://schemas.openxmlformats.org/officeDocument/2006/relationships/image" Target="../media/image97.png"/><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image" Target="../media/image100.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02.png"/><Relationship Id="rId4" Type="http://schemas.openxmlformats.org/officeDocument/2006/relationships/image" Target="../media/image72.gif"/></Relationships>
</file>

<file path=ppt/slides/_rels/slide5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2.gif"/><Relationship Id="rId5" Type="http://schemas.microsoft.com/office/2007/relationships/hdphoto" Target="../media/hdphoto6.wdp"/><Relationship Id="rId4" Type="http://schemas.openxmlformats.org/officeDocument/2006/relationships/image" Target="../media/image10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1.png"/><Relationship Id="rId5" Type="http://schemas.microsoft.com/office/2007/relationships/hdphoto" Target="../media/hdphoto8.wdp"/><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72.gif"/></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9.wdp"/><Relationship Id="rId7" Type="http://schemas.openxmlformats.org/officeDocument/2006/relationships/image" Target="../media/image120.png"/><Relationship Id="rId2" Type="http://schemas.openxmlformats.org/officeDocument/2006/relationships/image" Target="../media/image117.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19.png"/><Relationship Id="rId4" Type="http://schemas.openxmlformats.org/officeDocument/2006/relationships/image" Target="../media/image118.jpeg"/><Relationship Id="rId9" Type="http://schemas.openxmlformats.org/officeDocument/2006/relationships/image" Target="../media/image72.gif"/></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72.gif"/><Relationship Id="rId2" Type="http://schemas.openxmlformats.org/officeDocument/2006/relationships/image" Target="../media/image122.jpe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25.png"/><Relationship Id="rId4" Type="http://schemas.openxmlformats.org/officeDocument/2006/relationships/image" Target="../media/image124.png"/></Relationships>
</file>

<file path=ppt/slides/_rels/slide6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72.gif"/></Relationships>
</file>

<file path=ppt/slides/_rels/slide6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131.jpe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132.png"/></Relationships>
</file>

<file path=ppt/slides/_rels/slide6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136.png"/><Relationship Id="rId4" Type="http://schemas.openxmlformats.org/officeDocument/2006/relationships/image" Target="../media/image72.gif"/></Relationships>
</file>

<file path=ppt/slides/_rels/slide6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72.gif"/></Relationships>
</file>

<file path=ppt/slides/_rels/slide7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7.xml"/><Relationship Id="rId5" Type="http://schemas.openxmlformats.org/officeDocument/2006/relationships/image" Target="../media/image147.jpeg"/><Relationship Id="rId4" Type="http://schemas.openxmlformats.org/officeDocument/2006/relationships/image" Target="../media/image72.gif"/></Relationships>
</file>

<file path=ppt/slides/_rels/slide7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151.png"/><Relationship Id="rId4" Type="http://schemas.openxmlformats.org/officeDocument/2006/relationships/image" Target="../media/image72.gif"/></Relationships>
</file>

<file path=ppt/slides/_rels/slide7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155.png"/><Relationship Id="rId4" Type="http://schemas.openxmlformats.org/officeDocument/2006/relationships/image" Target="../media/image72.gif"/></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159.png"/><Relationship Id="rId4" Type="http://schemas.openxmlformats.org/officeDocument/2006/relationships/image" Target="../media/image72.gif"/></Relationships>
</file>

<file path=ppt/slides/_rels/slide8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162.png"/><Relationship Id="rId1" Type="http://schemas.openxmlformats.org/officeDocument/2006/relationships/slideLayout" Target="../slideLayouts/slideLayout7.xml"/><Relationship Id="rId5" Type="http://schemas.microsoft.com/office/2007/relationships/hdphoto" Target="../media/hdphoto19.wdp"/><Relationship Id="rId4" Type="http://schemas.openxmlformats.org/officeDocument/2006/relationships/image" Target="../media/image163.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AE52-D561-4C11-9F6F-2E4D12A8CBF2}"/>
              </a:ext>
            </a:extLst>
          </p:cNvPr>
          <p:cNvSpPr>
            <a:spLocks noGrp="1"/>
          </p:cNvSpPr>
          <p:nvPr>
            <p:ph type="ctrTitle"/>
          </p:nvPr>
        </p:nvSpPr>
        <p:spPr>
          <a:xfrm>
            <a:off x="1600200" y="2961839"/>
            <a:ext cx="8991600" cy="1645920"/>
          </a:xfrm>
        </p:spPr>
        <p:txBody>
          <a:bodyPr/>
          <a:lstStyle/>
          <a:p>
            <a:r>
              <a:rPr lang="en-US"/>
              <a:t>Macroinvertebrate Monitoring workshop</a:t>
            </a:r>
          </a:p>
        </p:txBody>
      </p:sp>
      <p:sp>
        <p:nvSpPr>
          <p:cNvPr id="3" name="Subtitle 2">
            <a:extLst>
              <a:ext uri="{FF2B5EF4-FFF2-40B4-BE49-F238E27FC236}">
                <a16:creationId xmlns:a16="http://schemas.microsoft.com/office/drawing/2014/main" id="{B1701D80-0FCE-471B-BB0D-0EA8F593A891}"/>
              </a:ext>
            </a:extLst>
          </p:cNvPr>
          <p:cNvSpPr>
            <a:spLocks noGrp="1"/>
          </p:cNvSpPr>
          <p:nvPr>
            <p:ph type="subTitle" idx="1"/>
          </p:nvPr>
        </p:nvSpPr>
        <p:spPr>
          <a:xfrm>
            <a:off x="2695194" y="2138431"/>
            <a:ext cx="6801612" cy="1239894"/>
          </a:xfrm>
        </p:spPr>
        <p:txBody>
          <a:bodyPr vert="horz" lIns="91440" tIns="45720" rIns="91440" bIns="45720" rtlCol="0" anchor="t">
            <a:normAutofit/>
          </a:bodyPr>
          <a:lstStyle/>
          <a:p>
            <a:r>
              <a:rPr lang="en-US" sz="3600"/>
              <a:t>Georgia Adopt-A-Stream</a:t>
            </a:r>
          </a:p>
        </p:txBody>
      </p:sp>
      <p:pic>
        <p:nvPicPr>
          <p:cNvPr id="4" name="Picture 3">
            <a:extLst>
              <a:ext uri="{FF2B5EF4-FFF2-40B4-BE49-F238E27FC236}">
                <a16:creationId xmlns:a16="http://schemas.microsoft.com/office/drawing/2014/main" id="{7DDBD2E4-609C-482C-9E02-59BEDFAE4F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61" y="4848623"/>
            <a:ext cx="3367583" cy="1818081"/>
          </a:xfrm>
          <a:prstGeom prst="rect">
            <a:avLst/>
          </a:prstGeom>
        </p:spPr>
      </p:pic>
      <p:pic>
        <p:nvPicPr>
          <p:cNvPr id="1028" name="Picture 4" descr="Logos | Department Of Natural Resources Division">
            <a:extLst>
              <a:ext uri="{FF2B5EF4-FFF2-40B4-BE49-F238E27FC236}">
                <a16:creationId xmlns:a16="http://schemas.microsoft.com/office/drawing/2014/main" id="{CBC6EA88-E660-4A15-960D-A7A24866AA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0777" y="5600915"/>
            <a:ext cx="3264490" cy="106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060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C48A3E56-E3A9-4B0D-A8AD-188E454CEDE9}"/>
              </a:ext>
            </a:extLst>
          </p:cNvPr>
          <p:cNvPicPr>
            <a:picLocks noChangeAspect="1"/>
          </p:cNvPicPr>
          <p:nvPr/>
        </p:nvPicPr>
        <p:blipFill>
          <a:blip r:embed="rId3"/>
          <a:stretch>
            <a:fillRect/>
          </a:stretch>
        </p:blipFill>
        <p:spPr>
          <a:xfrm>
            <a:off x="4704131" y="2166873"/>
            <a:ext cx="6807480" cy="3567721"/>
          </a:xfrm>
          <a:prstGeom prst="rect">
            <a:avLst/>
          </a:prstGeom>
        </p:spPr>
      </p:pic>
      <p:pic>
        <p:nvPicPr>
          <p:cNvPr id="11" name="Picture 10">
            <a:extLst>
              <a:ext uri="{FF2B5EF4-FFF2-40B4-BE49-F238E27FC236}">
                <a16:creationId xmlns:a16="http://schemas.microsoft.com/office/drawing/2014/main" id="{EA9F0C95-51AA-4F92-9E77-32B41B176988}"/>
              </a:ext>
            </a:extLst>
          </p:cNvPr>
          <p:cNvPicPr>
            <a:picLocks noChangeAspect="1"/>
          </p:cNvPicPr>
          <p:nvPr/>
        </p:nvPicPr>
        <p:blipFill rotWithShape="1">
          <a:blip r:embed="rId4"/>
          <a:srcRect l="32599" t="34074" r="24454" b="31111"/>
          <a:stretch/>
        </p:blipFill>
        <p:spPr>
          <a:xfrm>
            <a:off x="531327" y="2668528"/>
            <a:ext cx="4021475" cy="2172521"/>
          </a:xfrm>
          <a:prstGeom prst="rect">
            <a:avLst/>
          </a:prstGeom>
        </p:spPr>
      </p:pic>
      <p:sp>
        <p:nvSpPr>
          <p:cNvPr id="6" name="Title 1">
            <a:extLst>
              <a:ext uri="{FF2B5EF4-FFF2-40B4-BE49-F238E27FC236}">
                <a16:creationId xmlns:a16="http://schemas.microsoft.com/office/drawing/2014/main" id="{1A5D86D0-B556-CAB2-1148-22B6E338D778}"/>
              </a:ext>
            </a:extLst>
          </p:cNvPr>
          <p:cNvSpPr>
            <a:spLocks noGrp="1"/>
          </p:cNvSpPr>
          <p:nvPr>
            <p:ph type="title"/>
          </p:nvPr>
        </p:nvSpPr>
        <p:spPr>
          <a:xfrm>
            <a:off x="605660" y="288417"/>
            <a:ext cx="10980284" cy="1188720"/>
          </a:xfrm>
        </p:spPr>
        <p:txBody>
          <a:bodyPr/>
          <a:lstStyle/>
          <a:p>
            <a:r>
              <a:rPr lang="en-US"/>
              <a:t>What are macroinvertebrates?</a:t>
            </a:r>
            <a:endParaRPr lang="en-US" i="1"/>
          </a:p>
        </p:txBody>
      </p:sp>
    </p:spTree>
    <p:extLst>
      <p:ext uri="{BB962C8B-B14F-4D97-AF65-F5344CB8AC3E}">
        <p14:creationId xmlns:p14="http://schemas.microsoft.com/office/powerpoint/2010/main" val="340079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bug&#10;&#10;Description automatically generated with medium confidence">
            <a:extLst>
              <a:ext uri="{FF2B5EF4-FFF2-40B4-BE49-F238E27FC236}">
                <a16:creationId xmlns:a16="http://schemas.microsoft.com/office/drawing/2014/main" id="{41D03AA3-29FB-4B7A-9B30-D91E96AEDC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38" t="25538" r="13961" b="29212"/>
          <a:stretch/>
        </p:blipFill>
        <p:spPr>
          <a:xfrm>
            <a:off x="531327" y="2639371"/>
            <a:ext cx="5295569" cy="2597190"/>
          </a:xfrm>
          <a:prstGeom prst="rect">
            <a:avLst/>
          </a:prstGeom>
        </p:spPr>
      </p:pic>
      <p:pic>
        <p:nvPicPr>
          <p:cNvPr id="8" name="Picture 2">
            <a:extLst>
              <a:ext uri="{FF2B5EF4-FFF2-40B4-BE49-F238E27FC236}">
                <a16:creationId xmlns:a16="http://schemas.microsoft.com/office/drawing/2014/main" id="{411E4167-8128-41D7-8E37-1CC59CCBE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2639371"/>
            <a:ext cx="5376639" cy="25971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BE30C4E-5C8D-D765-BE9B-0DD8AD9C095E}"/>
              </a:ext>
            </a:extLst>
          </p:cNvPr>
          <p:cNvSpPr>
            <a:spLocks noGrp="1"/>
          </p:cNvSpPr>
          <p:nvPr>
            <p:ph type="title"/>
          </p:nvPr>
        </p:nvSpPr>
        <p:spPr>
          <a:xfrm>
            <a:off x="605660" y="288417"/>
            <a:ext cx="10980284" cy="1188720"/>
          </a:xfrm>
        </p:spPr>
        <p:txBody>
          <a:bodyPr/>
          <a:lstStyle/>
          <a:p>
            <a:r>
              <a:rPr lang="en-US"/>
              <a:t>What are macroinvertebrates?</a:t>
            </a:r>
            <a:endParaRPr lang="en-US" i="1"/>
          </a:p>
        </p:txBody>
      </p:sp>
    </p:spTree>
    <p:extLst>
      <p:ext uri="{BB962C8B-B14F-4D97-AF65-F5344CB8AC3E}">
        <p14:creationId xmlns:p14="http://schemas.microsoft.com/office/powerpoint/2010/main" val="3951098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Why monitor macroinvertebrates?</a:t>
            </a:r>
          </a:p>
        </p:txBody>
      </p:sp>
      <p:sp>
        <p:nvSpPr>
          <p:cNvPr id="8" name="Content Placeholder 2">
            <a:extLst>
              <a:ext uri="{FF2B5EF4-FFF2-40B4-BE49-F238E27FC236}">
                <a16:creationId xmlns:a16="http://schemas.microsoft.com/office/drawing/2014/main" id="{481E32C6-8D21-41CC-9EF9-231AC50B6D28}"/>
              </a:ext>
            </a:extLst>
          </p:cNvPr>
          <p:cNvSpPr txBox="1">
            <a:spLocks/>
          </p:cNvSpPr>
          <p:nvPr/>
        </p:nvSpPr>
        <p:spPr>
          <a:xfrm>
            <a:off x="601034" y="1711925"/>
            <a:ext cx="6245237" cy="485765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1200"/>
              </a:spcBef>
            </a:pPr>
            <a:r>
              <a:rPr lang="en-US" sz="2600" b="1">
                <a:solidFill>
                  <a:srgbClr val="262626"/>
                </a:solidFill>
                <a:cs typeface="Calibri"/>
              </a:rPr>
              <a:t>Macroinvertebrates are bioindicators</a:t>
            </a:r>
          </a:p>
          <a:p>
            <a:pPr lvl="1">
              <a:spcBef>
                <a:spcPts val="1200"/>
              </a:spcBef>
            </a:pPr>
            <a:r>
              <a:rPr lang="en-US" sz="2400" b="1">
                <a:solidFill>
                  <a:srgbClr val="262626"/>
                </a:solidFill>
                <a:cs typeface="Calibri"/>
              </a:rPr>
              <a:t>Taxa have known tolerance values</a:t>
            </a:r>
          </a:p>
          <a:p>
            <a:pPr>
              <a:spcBef>
                <a:spcPts val="1200"/>
              </a:spcBef>
            </a:pPr>
            <a:r>
              <a:rPr lang="en-US" sz="2600" b="1">
                <a:cs typeface="Calibri"/>
              </a:rPr>
              <a:t>Not very mobile</a:t>
            </a:r>
            <a:endParaRPr lang="en-US" sz="2600">
              <a:ea typeface="+mn-lt"/>
              <a:cs typeface="+mn-lt"/>
            </a:endParaRPr>
          </a:p>
          <a:p>
            <a:pPr>
              <a:spcBef>
                <a:spcPts val="1200"/>
              </a:spcBef>
            </a:pPr>
            <a:r>
              <a:rPr lang="en-US" sz="2600" b="1">
                <a:cs typeface="Calibri"/>
              </a:rPr>
              <a:t>Relatively easy to catch, view and </a:t>
            </a:r>
            <a:r>
              <a:rPr lang="en-US" sz="2600" b="1">
                <a:ea typeface="+mn-lt"/>
                <a:cs typeface="Calibri"/>
              </a:rPr>
              <a:t>identify</a:t>
            </a:r>
            <a:endParaRPr lang="en-US" sz="2600">
              <a:ea typeface="+mn-lt"/>
              <a:cs typeface="+mn-lt"/>
            </a:endParaRPr>
          </a:p>
        </p:txBody>
      </p:sp>
      <p:pic>
        <p:nvPicPr>
          <p:cNvPr id="4" name="Picture 3" descr="A child standing on a log in a river&#10;&#10;Description automatically generated with low confidence">
            <a:extLst>
              <a:ext uri="{FF2B5EF4-FFF2-40B4-BE49-F238E27FC236}">
                <a16:creationId xmlns:a16="http://schemas.microsoft.com/office/drawing/2014/main" id="{BD43F1A3-F510-4AEE-8396-5A902B4F5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91" b="21504"/>
          <a:stretch/>
        </p:blipFill>
        <p:spPr>
          <a:xfrm>
            <a:off x="7304873" y="1799251"/>
            <a:ext cx="4276446" cy="4683006"/>
          </a:xfrm>
          <a:prstGeom prst="rect">
            <a:avLst/>
          </a:prstGeom>
        </p:spPr>
      </p:pic>
    </p:spTree>
    <p:extLst>
      <p:ext uri="{BB962C8B-B14F-4D97-AF65-F5344CB8AC3E}">
        <p14:creationId xmlns:p14="http://schemas.microsoft.com/office/powerpoint/2010/main" val="929044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Why monitor macroinvertebrates?</a:t>
            </a:r>
          </a:p>
        </p:txBody>
      </p:sp>
      <p:sp>
        <p:nvSpPr>
          <p:cNvPr id="8" name="Content Placeholder 2">
            <a:extLst>
              <a:ext uri="{FF2B5EF4-FFF2-40B4-BE49-F238E27FC236}">
                <a16:creationId xmlns:a16="http://schemas.microsoft.com/office/drawing/2014/main" id="{481E32C6-8D21-41CC-9EF9-231AC50B6D28}"/>
              </a:ext>
            </a:extLst>
          </p:cNvPr>
          <p:cNvSpPr txBox="1">
            <a:spLocks/>
          </p:cNvSpPr>
          <p:nvPr/>
        </p:nvSpPr>
        <p:spPr>
          <a:xfrm>
            <a:off x="601035" y="1711925"/>
            <a:ext cx="5370274" cy="485765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1200"/>
              </a:spcBef>
            </a:pPr>
            <a:r>
              <a:rPr lang="en-US" sz="2600" b="1">
                <a:cs typeface="Calibri"/>
              </a:rPr>
              <a:t>Present during ALL stream events</a:t>
            </a:r>
            <a:endParaRPr lang="en-US" sz="2600">
              <a:ea typeface="+mn-lt"/>
              <a:cs typeface="+mn-lt"/>
            </a:endParaRPr>
          </a:p>
          <a:p>
            <a:pPr lvl="1">
              <a:spcBef>
                <a:spcPts val="600"/>
              </a:spcBef>
            </a:pPr>
            <a:r>
              <a:rPr lang="en-US" sz="2400" b="1">
                <a:cs typeface="Calibri"/>
              </a:rPr>
              <a:t>Recent heavy rains can affect results</a:t>
            </a:r>
            <a:endParaRPr lang="en-US" sz="2400">
              <a:ea typeface="+mn-lt"/>
              <a:cs typeface="+mn-lt"/>
            </a:endParaRPr>
          </a:p>
          <a:p>
            <a:pPr>
              <a:spcBef>
                <a:spcPts val="1200"/>
              </a:spcBef>
            </a:pPr>
            <a:r>
              <a:rPr lang="en-US" sz="2600" b="1">
                <a:ea typeface="+mn-lt"/>
                <a:cs typeface="Calibri"/>
              </a:rPr>
              <a:t>Affected by physical, chemical and biological conditions of the stream</a:t>
            </a:r>
            <a:endParaRPr lang="en-US" sz="2600">
              <a:ea typeface="+mn-lt"/>
              <a:cs typeface="+mn-lt"/>
            </a:endParaRPr>
          </a:p>
          <a:p>
            <a:pPr>
              <a:spcBef>
                <a:spcPts val="1200"/>
              </a:spcBef>
            </a:pPr>
            <a:r>
              <a:rPr lang="en-US" sz="2600" b="1">
                <a:ea typeface="+mn-lt"/>
                <a:cs typeface="Calibri"/>
              </a:rPr>
              <a:t>Taxa, diversity, and abundance will differ throughout Georgia </a:t>
            </a:r>
            <a:endParaRPr lang="en-US" sz="2600" b="1">
              <a:solidFill>
                <a:srgbClr val="000000"/>
              </a:solidFill>
              <a:cs typeface="Calibri"/>
            </a:endParaRPr>
          </a:p>
        </p:txBody>
      </p:sp>
      <p:pic>
        <p:nvPicPr>
          <p:cNvPr id="3" name="Picture 2">
            <a:extLst>
              <a:ext uri="{FF2B5EF4-FFF2-40B4-BE49-F238E27FC236}">
                <a16:creationId xmlns:a16="http://schemas.microsoft.com/office/drawing/2014/main" id="{86D74F33-7A37-487A-9BE2-3D7226518393}"/>
              </a:ext>
            </a:extLst>
          </p:cNvPr>
          <p:cNvPicPr>
            <a:picLocks noChangeAspect="1"/>
          </p:cNvPicPr>
          <p:nvPr/>
        </p:nvPicPr>
        <p:blipFill>
          <a:blip r:embed="rId3"/>
          <a:stretch>
            <a:fillRect/>
          </a:stretch>
        </p:blipFill>
        <p:spPr>
          <a:xfrm>
            <a:off x="6433315" y="1711924"/>
            <a:ext cx="5157650" cy="3865915"/>
          </a:xfrm>
          <a:prstGeom prst="rect">
            <a:avLst/>
          </a:prstGeom>
        </p:spPr>
      </p:pic>
    </p:spTree>
    <p:extLst>
      <p:ext uri="{BB962C8B-B14F-4D97-AF65-F5344CB8AC3E}">
        <p14:creationId xmlns:p14="http://schemas.microsoft.com/office/powerpoint/2010/main" val="69558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96EECE-F8BB-4DD4-B28A-1B271A06BF71}"/>
              </a:ext>
            </a:extLst>
          </p:cNvPr>
          <p:cNvPicPr>
            <a:picLocks noChangeAspect="1"/>
          </p:cNvPicPr>
          <p:nvPr/>
        </p:nvPicPr>
        <p:blipFill rotWithShape="1">
          <a:blip r:embed="rId3"/>
          <a:srcRect l="11200" r="18077"/>
          <a:stretch/>
        </p:blipFill>
        <p:spPr>
          <a:xfrm>
            <a:off x="6332206" y="1712070"/>
            <a:ext cx="5179405" cy="4882349"/>
          </a:xfrm>
          <a:prstGeom prst="rect">
            <a:avLst/>
          </a:prstGeom>
        </p:spPr>
      </p:pic>
      <p:sp>
        <p:nvSpPr>
          <p:cNvPr id="6" name="Content Placeholder 2">
            <a:extLst>
              <a:ext uri="{FF2B5EF4-FFF2-40B4-BE49-F238E27FC236}">
                <a16:creationId xmlns:a16="http://schemas.microsoft.com/office/drawing/2014/main" id="{826A58B6-5383-CD5F-C051-2DAAA50AA2FB}"/>
              </a:ext>
            </a:extLst>
          </p:cNvPr>
          <p:cNvSpPr txBox="1">
            <a:spLocks/>
          </p:cNvSpPr>
          <p:nvPr/>
        </p:nvSpPr>
        <p:spPr>
          <a:xfrm>
            <a:off x="601035" y="1710227"/>
            <a:ext cx="5198874" cy="469950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fontAlgn="auto">
              <a:spcAft>
                <a:spcPts val="0"/>
              </a:spcAft>
            </a:pPr>
            <a:r>
              <a:rPr lang="en-US" sz="2400">
                <a:ea typeface="+mn-lt"/>
                <a:cs typeface="+mn-lt"/>
              </a:rPr>
              <a:t>Quickly assess both </a:t>
            </a:r>
            <a:r>
              <a:rPr lang="en-US" sz="2400" b="1">
                <a:ea typeface="+mn-lt"/>
                <a:cs typeface="+mn-lt"/>
              </a:rPr>
              <a:t>water quality and habitat quality</a:t>
            </a:r>
            <a:endParaRPr lang="en-US" sz="2400"/>
          </a:p>
          <a:p>
            <a:pPr lvl="1" fontAlgn="auto">
              <a:spcBef>
                <a:spcPts val="600"/>
              </a:spcBef>
              <a:spcAft>
                <a:spcPts val="1000"/>
              </a:spcAft>
            </a:pPr>
            <a:r>
              <a:rPr lang="en-US" sz="2200">
                <a:ea typeface="+mn-lt"/>
                <a:cs typeface="+mn-lt"/>
              </a:rPr>
              <a:t>Involves collecting, identifying, and counting macroinvertebrates</a:t>
            </a:r>
            <a:endParaRPr lang="en-US" sz="2200"/>
          </a:p>
          <a:p>
            <a:pPr fontAlgn="auto">
              <a:spcAft>
                <a:spcPts val="0"/>
              </a:spcAft>
            </a:pPr>
            <a:r>
              <a:rPr lang="en-US" sz="2400"/>
              <a:t>Characterizes stream health by abundant and diverse macroinvertebrate populations </a:t>
            </a:r>
          </a:p>
          <a:p>
            <a:pPr lvl="1" fontAlgn="auto">
              <a:spcBef>
                <a:spcPts val="600"/>
              </a:spcBef>
              <a:spcAft>
                <a:spcPts val="0"/>
              </a:spcAft>
            </a:pPr>
            <a:r>
              <a:rPr lang="en-US" sz="2200" b="1"/>
              <a:t>AAS places importance on diverse populations</a:t>
            </a:r>
          </a:p>
        </p:txBody>
      </p:sp>
      <p:sp>
        <p:nvSpPr>
          <p:cNvPr id="11" name="Title 1">
            <a:extLst>
              <a:ext uri="{FF2B5EF4-FFF2-40B4-BE49-F238E27FC236}">
                <a16:creationId xmlns:a16="http://schemas.microsoft.com/office/drawing/2014/main" id="{B529EF72-A2AE-00A1-8D12-090FC5F3668D}"/>
              </a:ext>
            </a:extLst>
          </p:cNvPr>
          <p:cNvSpPr>
            <a:spLocks noGrp="1"/>
          </p:cNvSpPr>
          <p:nvPr>
            <p:ph type="title"/>
          </p:nvPr>
        </p:nvSpPr>
        <p:spPr>
          <a:xfrm>
            <a:off x="605660" y="288417"/>
            <a:ext cx="10980284" cy="1188720"/>
          </a:xfrm>
        </p:spPr>
        <p:txBody>
          <a:bodyPr/>
          <a:lstStyle/>
          <a:p>
            <a:r>
              <a:rPr lang="en-US"/>
              <a:t>Purpose of macroinvertebrates Monitoring</a:t>
            </a:r>
            <a:endParaRPr lang="en-US" i="1"/>
          </a:p>
        </p:txBody>
      </p:sp>
    </p:spTree>
    <p:extLst>
      <p:ext uri="{BB962C8B-B14F-4D97-AF65-F5344CB8AC3E}">
        <p14:creationId xmlns:p14="http://schemas.microsoft.com/office/powerpoint/2010/main" val="1681966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ound, grass, person&#10;&#10;Description automatically generated">
            <a:extLst>
              <a:ext uri="{FF2B5EF4-FFF2-40B4-BE49-F238E27FC236}">
                <a16:creationId xmlns:a16="http://schemas.microsoft.com/office/drawing/2014/main" id="{BA617AA7-6744-4802-AF74-A608B5A57949}"/>
              </a:ext>
            </a:extLst>
          </p:cNvPr>
          <p:cNvPicPr>
            <a:picLocks noChangeAspect="1"/>
          </p:cNvPicPr>
          <p:nvPr/>
        </p:nvPicPr>
        <p:blipFill rotWithShape="1">
          <a:blip r:embed="rId3">
            <a:extLst>
              <a:ext uri="{28A0092B-C50C-407E-A947-70E740481C1C}">
                <a14:useLocalDpi xmlns:a14="http://schemas.microsoft.com/office/drawing/2010/main" val="0"/>
              </a:ext>
            </a:extLst>
          </a:blip>
          <a:srcRect l="5258" r="10585"/>
          <a:stretch/>
        </p:blipFill>
        <p:spPr>
          <a:xfrm>
            <a:off x="6382445" y="1710227"/>
            <a:ext cx="5198874" cy="4633177"/>
          </a:xfrm>
          <a:prstGeom prst="rect">
            <a:avLst/>
          </a:prstGeom>
        </p:spPr>
      </p:pic>
      <p:sp>
        <p:nvSpPr>
          <p:cNvPr id="4" name="Content Placeholder 2">
            <a:extLst>
              <a:ext uri="{FF2B5EF4-FFF2-40B4-BE49-F238E27FC236}">
                <a16:creationId xmlns:a16="http://schemas.microsoft.com/office/drawing/2014/main" id="{4A79A0E2-E1F6-F124-A84B-3E64F6B7CD3D}"/>
              </a:ext>
            </a:extLst>
          </p:cNvPr>
          <p:cNvSpPr txBox="1">
            <a:spLocks/>
          </p:cNvSpPr>
          <p:nvPr/>
        </p:nvSpPr>
        <p:spPr>
          <a:xfrm>
            <a:off x="601035" y="1710227"/>
            <a:ext cx="5198874" cy="469950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fontAlgn="auto">
              <a:spcAft>
                <a:spcPts val="0"/>
              </a:spcAft>
            </a:pPr>
            <a:r>
              <a:rPr lang="en-US" sz="2400" dirty="0"/>
              <a:t>Where to monitor: </a:t>
            </a:r>
          </a:p>
          <a:p>
            <a:pPr lvl="1" fontAlgn="auto">
              <a:spcBef>
                <a:spcPts val="0"/>
              </a:spcBef>
              <a:spcAft>
                <a:spcPts val="0"/>
              </a:spcAft>
            </a:pPr>
            <a:r>
              <a:rPr lang="en-US" sz="2200" dirty="0"/>
              <a:t>Be sure to target macro habitats</a:t>
            </a:r>
          </a:p>
          <a:p>
            <a:pPr lvl="1" fontAlgn="auto">
              <a:spcBef>
                <a:spcPts val="0"/>
              </a:spcBef>
              <a:spcAft>
                <a:spcPts val="1000"/>
              </a:spcAft>
            </a:pPr>
            <a:r>
              <a:rPr lang="en-US" sz="2200" dirty="0"/>
              <a:t>Same site location*</a:t>
            </a:r>
          </a:p>
          <a:p>
            <a:pPr fontAlgn="auto">
              <a:spcAft>
                <a:spcPts val="0"/>
              </a:spcAft>
            </a:pPr>
            <a:r>
              <a:rPr lang="en-US" sz="2400" dirty="0"/>
              <a:t>When to monitor: </a:t>
            </a:r>
          </a:p>
          <a:p>
            <a:pPr lvl="1" fontAlgn="auto">
              <a:spcBef>
                <a:spcPts val="0"/>
              </a:spcBef>
              <a:spcAft>
                <a:spcPts val="0"/>
              </a:spcAft>
            </a:pPr>
            <a:r>
              <a:rPr lang="en-US" sz="2200" dirty="0"/>
              <a:t>Normal flow conditions</a:t>
            </a:r>
          </a:p>
          <a:p>
            <a:pPr lvl="1" fontAlgn="auto">
              <a:spcBef>
                <a:spcPts val="0"/>
              </a:spcBef>
              <a:spcAft>
                <a:spcPts val="0"/>
              </a:spcAft>
            </a:pPr>
            <a:r>
              <a:rPr lang="en-US" sz="2200" dirty="0"/>
              <a:t>Same time of day</a:t>
            </a:r>
          </a:p>
          <a:p>
            <a:pPr lvl="2" fontAlgn="auto">
              <a:spcBef>
                <a:spcPts val="0"/>
              </a:spcBef>
              <a:spcAft>
                <a:spcPts val="1000"/>
              </a:spcAft>
            </a:pPr>
            <a:r>
              <a:rPr lang="en-US" sz="2200" dirty="0"/>
              <a:t>1 ½ - 2 hours</a:t>
            </a:r>
          </a:p>
          <a:p>
            <a:pPr fontAlgn="auto">
              <a:spcAft>
                <a:spcPts val="0"/>
              </a:spcAft>
            </a:pPr>
            <a:r>
              <a:rPr lang="en-US" sz="2400" dirty="0"/>
              <a:t>How often to monitor:</a:t>
            </a:r>
          </a:p>
          <a:p>
            <a:pPr lvl="1" fontAlgn="auto">
              <a:spcBef>
                <a:spcPts val="0"/>
              </a:spcBef>
              <a:spcAft>
                <a:spcPts val="0"/>
              </a:spcAft>
            </a:pPr>
            <a:r>
              <a:rPr lang="en-US" sz="2200" b="1" dirty="0"/>
              <a:t>Quarterly/Seasonally</a:t>
            </a:r>
          </a:p>
        </p:txBody>
      </p:sp>
      <p:sp>
        <p:nvSpPr>
          <p:cNvPr id="10" name="Content Placeholder 2">
            <a:extLst>
              <a:ext uri="{FF2B5EF4-FFF2-40B4-BE49-F238E27FC236}">
                <a16:creationId xmlns:a16="http://schemas.microsoft.com/office/drawing/2014/main" id="{7C119509-E5D1-255B-1E2F-281B4DAC03B8}"/>
              </a:ext>
            </a:extLst>
          </p:cNvPr>
          <p:cNvSpPr txBox="1">
            <a:spLocks/>
          </p:cNvSpPr>
          <p:nvPr/>
        </p:nvSpPr>
        <p:spPr>
          <a:xfrm>
            <a:off x="601035" y="5995504"/>
            <a:ext cx="5490142" cy="414229"/>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lvl="1" indent="0" fontAlgn="auto">
              <a:lnSpc>
                <a:spcPct val="150000"/>
              </a:lnSpc>
              <a:spcBef>
                <a:spcPts val="0"/>
              </a:spcBef>
              <a:spcAft>
                <a:spcPts val="0"/>
              </a:spcAft>
              <a:buNone/>
            </a:pPr>
            <a:r>
              <a:rPr lang="en-US" sz="2000"/>
              <a:t>*within stream reach</a:t>
            </a:r>
          </a:p>
        </p:txBody>
      </p:sp>
      <p:sp>
        <p:nvSpPr>
          <p:cNvPr id="11" name="Title 1">
            <a:extLst>
              <a:ext uri="{FF2B5EF4-FFF2-40B4-BE49-F238E27FC236}">
                <a16:creationId xmlns:a16="http://schemas.microsoft.com/office/drawing/2014/main" id="{5104E418-B2EB-12F8-60A3-3E3EB4F082BD}"/>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Where, When, and How Often?</a:t>
            </a:r>
          </a:p>
        </p:txBody>
      </p:sp>
    </p:spTree>
    <p:extLst>
      <p:ext uri="{BB962C8B-B14F-4D97-AF65-F5344CB8AC3E}">
        <p14:creationId xmlns:p14="http://schemas.microsoft.com/office/powerpoint/2010/main" val="3789627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E24646-4E3B-4416-B1E9-4A075E06F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8" r="5095"/>
          <a:stretch/>
        </p:blipFill>
        <p:spPr bwMode="auto">
          <a:xfrm>
            <a:off x="5835508" y="1710227"/>
            <a:ext cx="5745811" cy="467356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4FC7C48C-DB41-EE2B-4D98-0A5741A0DE60}"/>
              </a:ext>
            </a:extLst>
          </p:cNvPr>
          <p:cNvSpPr txBox="1">
            <a:spLocks/>
          </p:cNvSpPr>
          <p:nvPr/>
        </p:nvSpPr>
        <p:spPr>
          <a:xfrm>
            <a:off x="601035" y="1710227"/>
            <a:ext cx="5198874" cy="469950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fontAlgn="auto">
              <a:spcAft>
                <a:spcPts val="0"/>
              </a:spcAft>
            </a:pPr>
            <a:r>
              <a:rPr lang="en-US" sz="2600"/>
              <a:t>Vegetative Margins</a:t>
            </a:r>
          </a:p>
          <a:p>
            <a:pPr fontAlgn="auto">
              <a:spcAft>
                <a:spcPts val="0"/>
              </a:spcAft>
            </a:pPr>
            <a:r>
              <a:rPr lang="en-US" sz="2600"/>
              <a:t>Substrate</a:t>
            </a:r>
          </a:p>
          <a:p>
            <a:pPr lvl="1" fontAlgn="auto">
              <a:spcBef>
                <a:spcPts val="0"/>
              </a:spcBef>
              <a:spcAft>
                <a:spcPts val="0"/>
              </a:spcAft>
            </a:pPr>
            <a:r>
              <a:rPr lang="en-US" sz="2400"/>
              <a:t>Sand/rock/gravel streambed</a:t>
            </a:r>
          </a:p>
          <a:p>
            <a:pPr lvl="1" fontAlgn="auto">
              <a:spcBef>
                <a:spcPts val="0"/>
              </a:spcBef>
              <a:spcAft>
                <a:spcPts val="1000"/>
              </a:spcAft>
            </a:pPr>
            <a:r>
              <a:rPr lang="en-US" sz="2400"/>
              <a:t>Riffles</a:t>
            </a:r>
          </a:p>
          <a:p>
            <a:pPr fontAlgn="auto">
              <a:spcAft>
                <a:spcPts val="0"/>
              </a:spcAft>
            </a:pPr>
            <a:r>
              <a:rPr lang="en-US" sz="2600">
                <a:latin typeface="Gill Sans MT"/>
                <a:cs typeface="Calibri"/>
              </a:rPr>
              <a:t>Organic Matter </a:t>
            </a:r>
            <a:r>
              <a:rPr lang="en-US" sz="2600" b="1">
                <a:latin typeface="Gill Sans MT"/>
                <a:cs typeface="Calibri"/>
              </a:rPr>
              <a:t>(submerged &amp; decomposing)</a:t>
            </a:r>
            <a:endParaRPr lang="en-US" sz="2600"/>
          </a:p>
          <a:p>
            <a:pPr lvl="1" fontAlgn="auto">
              <a:spcBef>
                <a:spcPts val="0"/>
              </a:spcBef>
              <a:spcAft>
                <a:spcPts val="0"/>
              </a:spcAft>
            </a:pPr>
            <a:r>
              <a:rPr lang="en-US" sz="2400" b="1"/>
              <a:t>Leaf packs</a:t>
            </a:r>
          </a:p>
          <a:p>
            <a:pPr lvl="1" fontAlgn="auto">
              <a:spcBef>
                <a:spcPts val="0"/>
              </a:spcBef>
              <a:spcAft>
                <a:spcPts val="0"/>
              </a:spcAft>
            </a:pPr>
            <a:r>
              <a:rPr lang="en-US" sz="2400" b="1"/>
              <a:t>Woody debris</a:t>
            </a:r>
          </a:p>
        </p:txBody>
      </p:sp>
      <p:sp>
        <p:nvSpPr>
          <p:cNvPr id="12" name="Title 1">
            <a:extLst>
              <a:ext uri="{FF2B5EF4-FFF2-40B4-BE49-F238E27FC236}">
                <a16:creationId xmlns:a16="http://schemas.microsoft.com/office/drawing/2014/main" id="{10D0FE1F-5FA3-44F9-2357-34476FEA012D}"/>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Stream Habitats</a:t>
            </a:r>
          </a:p>
        </p:txBody>
      </p:sp>
    </p:spTree>
    <p:extLst>
      <p:ext uri="{BB962C8B-B14F-4D97-AF65-F5344CB8AC3E}">
        <p14:creationId xmlns:p14="http://schemas.microsoft.com/office/powerpoint/2010/main" val="598708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67662A-2B5D-4204-8813-E26AD28AE4FA}"/>
              </a:ext>
            </a:extLst>
          </p:cNvPr>
          <p:cNvPicPr>
            <a:picLocks noChangeAspect="1"/>
          </p:cNvPicPr>
          <p:nvPr/>
        </p:nvPicPr>
        <p:blipFill>
          <a:blip r:embed="rId3"/>
          <a:stretch>
            <a:fillRect/>
          </a:stretch>
        </p:blipFill>
        <p:spPr>
          <a:xfrm>
            <a:off x="2671824" y="1608881"/>
            <a:ext cx="6782764" cy="5087073"/>
          </a:xfrm>
          <a:prstGeom prst="rect">
            <a:avLst/>
          </a:prstGeom>
        </p:spPr>
      </p:pic>
      <p:cxnSp>
        <p:nvCxnSpPr>
          <p:cNvPr id="10" name="Straight Arrow Connector 9">
            <a:extLst>
              <a:ext uri="{FF2B5EF4-FFF2-40B4-BE49-F238E27FC236}">
                <a16:creationId xmlns:a16="http://schemas.microsoft.com/office/drawing/2014/main" id="{6CB7B5AB-4F3B-485C-B6EB-8DA6282F7868}"/>
              </a:ext>
            </a:extLst>
          </p:cNvPr>
          <p:cNvCxnSpPr>
            <a:cxnSpLocks/>
          </p:cNvCxnSpPr>
          <p:nvPr/>
        </p:nvCxnSpPr>
        <p:spPr>
          <a:xfrm>
            <a:off x="2228815" y="4206458"/>
            <a:ext cx="3563916" cy="49313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B64BD6E1-0A6E-4E71-AD07-85AAF7D07DF8}"/>
              </a:ext>
            </a:extLst>
          </p:cNvPr>
          <p:cNvSpPr txBox="1"/>
          <p:nvPr/>
        </p:nvSpPr>
        <p:spPr>
          <a:xfrm>
            <a:off x="1036391" y="3906657"/>
            <a:ext cx="1222777" cy="461665"/>
          </a:xfrm>
          <a:prstGeom prst="rect">
            <a:avLst/>
          </a:prstGeom>
          <a:noFill/>
        </p:spPr>
        <p:txBody>
          <a:bodyPr wrap="square" rtlCol="0">
            <a:spAutoFit/>
          </a:bodyPr>
          <a:lstStyle/>
          <a:p>
            <a:r>
              <a:rPr lang="en-US" b="1">
                <a:solidFill>
                  <a:schemeClr val="accent1"/>
                </a:solidFill>
                <a:latin typeface="+mn-lt"/>
              </a:rPr>
              <a:t>Riffles</a:t>
            </a:r>
          </a:p>
        </p:txBody>
      </p:sp>
      <p:sp>
        <p:nvSpPr>
          <p:cNvPr id="6" name="Rectangle 5">
            <a:extLst>
              <a:ext uri="{FF2B5EF4-FFF2-40B4-BE49-F238E27FC236}">
                <a16:creationId xmlns:a16="http://schemas.microsoft.com/office/drawing/2014/main" id="{081689DE-C571-49E1-BBF0-C0D982B19DC0}"/>
              </a:ext>
            </a:extLst>
          </p:cNvPr>
          <p:cNvSpPr/>
          <p:nvPr/>
        </p:nvSpPr>
        <p:spPr>
          <a:xfrm rot="14000856">
            <a:off x="6122616" y="3749207"/>
            <a:ext cx="762084" cy="385469"/>
          </a:xfrm>
          <a:prstGeom prst="rect">
            <a:avLst/>
          </a:prstGeom>
          <a:noFill/>
          <a:ln w="28575">
            <a:solidFill>
              <a:srgbClr val="F6A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59EC2139-7F5E-4D9D-9BC0-1F798EF03C55}"/>
              </a:ext>
            </a:extLst>
          </p:cNvPr>
          <p:cNvCxnSpPr>
            <a:cxnSpLocks/>
          </p:cNvCxnSpPr>
          <p:nvPr/>
        </p:nvCxnSpPr>
        <p:spPr>
          <a:xfrm flipH="1">
            <a:off x="6775749" y="2393478"/>
            <a:ext cx="3121848" cy="140710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E0729350-9AFE-4DF9-A68D-54CCE1F45194}"/>
              </a:ext>
            </a:extLst>
          </p:cNvPr>
          <p:cNvSpPr txBox="1"/>
          <p:nvPr/>
        </p:nvSpPr>
        <p:spPr>
          <a:xfrm>
            <a:off x="10002709" y="2084052"/>
            <a:ext cx="1861631" cy="830997"/>
          </a:xfrm>
          <a:prstGeom prst="rect">
            <a:avLst/>
          </a:prstGeom>
          <a:noFill/>
        </p:spPr>
        <p:txBody>
          <a:bodyPr wrap="square" rtlCol="0">
            <a:spAutoFit/>
          </a:bodyPr>
          <a:lstStyle/>
          <a:p>
            <a:r>
              <a:rPr lang="en-US" b="1">
                <a:solidFill>
                  <a:schemeClr val="accent1"/>
                </a:solidFill>
                <a:latin typeface="+mn-lt"/>
              </a:rPr>
              <a:t>Vegetative Margins</a:t>
            </a:r>
          </a:p>
        </p:txBody>
      </p:sp>
      <p:cxnSp>
        <p:nvCxnSpPr>
          <p:cNvPr id="9" name="Straight Arrow Connector 8">
            <a:extLst>
              <a:ext uri="{FF2B5EF4-FFF2-40B4-BE49-F238E27FC236}">
                <a16:creationId xmlns:a16="http://schemas.microsoft.com/office/drawing/2014/main" id="{6AE04C66-2103-4118-8E84-FD6E6D4F3069}"/>
              </a:ext>
            </a:extLst>
          </p:cNvPr>
          <p:cNvCxnSpPr>
            <a:cxnSpLocks/>
          </p:cNvCxnSpPr>
          <p:nvPr/>
        </p:nvCxnSpPr>
        <p:spPr>
          <a:xfrm>
            <a:off x="2228815" y="4999392"/>
            <a:ext cx="3563916" cy="49313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5C419593-3A85-4C00-9F37-8B591C59A980}"/>
              </a:ext>
            </a:extLst>
          </p:cNvPr>
          <p:cNvSpPr txBox="1"/>
          <p:nvPr/>
        </p:nvSpPr>
        <p:spPr>
          <a:xfrm>
            <a:off x="381001" y="4699591"/>
            <a:ext cx="1961988" cy="461665"/>
          </a:xfrm>
          <a:prstGeom prst="rect">
            <a:avLst/>
          </a:prstGeom>
          <a:noFill/>
        </p:spPr>
        <p:txBody>
          <a:bodyPr wrap="square" rtlCol="0">
            <a:spAutoFit/>
          </a:bodyPr>
          <a:lstStyle/>
          <a:p>
            <a:r>
              <a:rPr lang="en-US" b="1">
                <a:solidFill>
                  <a:schemeClr val="accent1"/>
                </a:solidFill>
                <a:latin typeface="+mn-lt"/>
              </a:rPr>
              <a:t>Substrate</a:t>
            </a:r>
          </a:p>
        </p:txBody>
      </p:sp>
      <p:cxnSp>
        <p:nvCxnSpPr>
          <p:cNvPr id="13" name="Straight Arrow Connector 12">
            <a:extLst>
              <a:ext uri="{FF2B5EF4-FFF2-40B4-BE49-F238E27FC236}">
                <a16:creationId xmlns:a16="http://schemas.microsoft.com/office/drawing/2014/main" id="{D617B3AA-76DC-460B-A432-E395E945EF67}"/>
              </a:ext>
            </a:extLst>
          </p:cNvPr>
          <p:cNvCxnSpPr>
            <a:cxnSpLocks/>
          </p:cNvCxnSpPr>
          <p:nvPr/>
        </p:nvCxnSpPr>
        <p:spPr>
          <a:xfrm flipH="1">
            <a:off x="8570232" y="5345921"/>
            <a:ext cx="1697718" cy="63651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57C363E0-FFBF-4C36-B8AF-DA3D904D9A70}"/>
              </a:ext>
            </a:extLst>
          </p:cNvPr>
          <p:cNvSpPr txBox="1"/>
          <p:nvPr/>
        </p:nvSpPr>
        <p:spPr>
          <a:xfrm>
            <a:off x="10053022" y="4514924"/>
            <a:ext cx="1761003" cy="830997"/>
          </a:xfrm>
          <a:prstGeom prst="rect">
            <a:avLst/>
          </a:prstGeom>
          <a:noFill/>
        </p:spPr>
        <p:txBody>
          <a:bodyPr wrap="square" rtlCol="0">
            <a:spAutoFit/>
          </a:bodyPr>
          <a:lstStyle/>
          <a:p>
            <a:r>
              <a:rPr lang="en-US" b="1">
                <a:solidFill>
                  <a:schemeClr val="accent1"/>
                </a:solidFill>
                <a:latin typeface="+mn-lt"/>
              </a:rPr>
              <a:t>Organic Matter</a:t>
            </a:r>
          </a:p>
        </p:txBody>
      </p:sp>
      <p:cxnSp>
        <p:nvCxnSpPr>
          <p:cNvPr id="15" name="Straight Arrow Connector 14">
            <a:extLst>
              <a:ext uri="{FF2B5EF4-FFF2-40B4-BE49-F238E27FC236}">
                <a16:creationId xmlns:a16="http://schemas.microsoft.com/office/drawing/2014/main" id="{056C5599-1C62-4DDF-A92E-D3AF81ECCB3D}"/>
              </a:ext>
            </a:extLst>
          </p:cNvPr>
          <p:cNvCxnSpPr>
            <a:cxnSpLocks/>
          </p:cNvCxnSpPr>
          <p:nvPr/>
        </p:nvCxnSpPr>
        <p:spPr>
          <a:xfrm flipH="1" flipV="1">
            <a:off x="6399271" y="4419901"/>
            <a:ext cx="3868680" cy="5077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Title 1">
            <a:extLst>
              <a:ext uri="{FF2B5EF4-FFF2-40B4-BE49-F238E27FC236}">
                <a16:creationId xmlns:a16="http://schemas.microsoft.com/office/drawing/2014/main" id="{12803C35-202D-1217-E5E5-2D231951A393}"/>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Stream Habitats</a:t>
            </a:r>
          </a:p>
        </p:txBody>
      </p:sp>
    </p:spTree>
    <p:extLst>
      <p:ext uri="{BB962C8B-B14F-4D97-AF65-F5344CB8AC3E}">
        <p14:creationId xmlns:p14="http://schemas.microsoft.com/office/powerpoint/2010/main" val="341423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8"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10681" y="288417"/>
            <a:ext cx="10980284" cy="1188720"/>
          </a:xfrm>
        </p:spPr>
        <p:txBody>
          <a:bodyPr/>
          <a:lstStyle/>
          <a:p>
            <a:r>
              <a:rPr lang="en-US"/>
              <a:t>Stream and Sampling Types:</a:t>
            </a:r>
            <a:br>
              <a:rPr lang="en-US"/>
            </a:br>
            <a:r>
              <a:rPr lang="en-US"/>
              <a:t>Rocky Bottom Streams</a:t>
            </a:r>
            <a:endParaRPr lang="en-US" i="1"/>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677345"/>
            <a:ext cx="10910576" cy="2258046"/>
          </a:xfrm>
        </p:spPr>
        <p:txBody>
          <a:bodyPr vert="horz" lIns="91440" tIns="45720" rIns="91440" bIns="45720" rtlCol="0" anchor="t">
            <a:noAutofit/>
          </a:bodyPr>
          <a:lstStyle/>
          <a:p>
            <a:r>
              <a:rPr lang="en-US" sz="2600"/>
              <a:t>Generally found in North GA and Piedmont Region</a:t>
            </a:r>
          </a:p>
          <a:p>
            <a:r>
              <a:rPr lang="en-US" sz="2600"/>
              <a:t>Characterized by fast moving water flowing over large rocks and boulders</a:t>
            </a:r>
          </a:p>
          <a:p>
            <a:r>
              <a:rPr lang="en-US" sz="2600"/>
              <a:t>Pool/riffle system</a:t>
            </a:r>
            <a:endParaRPr lang="en-US" sz="2400" b="1"/>
          </a:p>
          <a:p>
            <a:pPr lvl="1"/>
            <a:endParaRPr lang="en-US" sz="2400"/>
          </a:p>
        </p:txBody>
      </p:sp>
      <p:pic>
        <p:nvPicPr>
          <p:cNvPr id="5" name="Picture 4">
            <a:extLst>
              <a:ext uri="{FF2B5EF4-FFF2-40B4-BE49-F238E27FC236}">
                <a16:creationId xmlns:a16="http://schemas.microsoft.com/office/drawing/2014/main" id="{CA9196F2-79C9-4058-AF63-51C52DA7C126}"/>
              </a:ext>
            </a:extLst>
          </p:cNvPr>
          <p:cNvPicPr>
            <a:picLocks noChangeAspect="1"/>
          </p:cNvPicPr>
          <p:nvPr/>
        </p:nvPicPr>
        <p:blipFill rotWithShape="1">
          <a:blip r:embed="rId3"/>
          <a:srcRect t="24996" b="-1"/>
          <a:stretch/>
        </p:blipFill>
        <p:spPr>
          <a:xfrm>
            <a:off x="6341029" y="3294041"/>
            <a:ext cx="4574452" cy="2572457"/>
          </a:xfrm>
          <a:prstGeom prst="rect">
            <a:avLst/>
          </a:prstGeom>
        </p:spPr>
      </p:pic>
      <p:grpSp>
        <p:nvGrpSpPr>
          <p:cNvPr id="7" name="Group 6">
            <a:extLst>
              <a:ext uri="{FF2B5EF4-FFF2-40B4-BE49-F238E27FC236}">
                <a16:creationId xmlns:a16="http://schemas.microsoft.com/office/drawing/2014/main" id="{ED97B7FA-6889-41A7-8109-4C43549107B0}"/>
              </a:ext>
            </a:extLst>
          </p:cNvPr>
          <p:cNvGrpSpPr/>
          <p:nvPr/>
        </p:nvGrpSpPr>
        <p:grpSpPr>
          <a:xfrm>
            <a:off x="647560" y="3196243"/>
            <a:ext cx="5690830" cy="2551167"/>
            <a:chOff x="647560" y="3196243"/>
            <a:chExt cx="5690830" cy="2551167"/>
          </a:xfrm>
        </p:grpSpPr>
        <p:pic>
          <p:nvPicPr>
            <p:cNvPr id="8" name="Picture 7">
              <a:extLst>
                <a:ext uri="{FF2B5EF4-FFF2-40B4-BE49-F238E27FC236}">
                  <a16:creationId xmlns:a16="http://schemas.microsoft.com/office/drawing/2014/main" id="{548CEA4F-B3B0-4A00-BF13-BE67DF00F7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60" y="3365137"/>
              <a:ext cx="5690830" cy="2258046"/>
            </a:xfrm>
            <a:prstGeom prst="rect">
              <a:avLst/>
            </a:prstGeom>
          </p:spPr>
        </p:pic>
        <p:sp>
          <p:nvSpPr>
            <p:cNvPr id="10" name="Text Box 70">
              <a:extLst>
                <a:ext uri="{FF2B5EF4-FFF2-40B4-BE49-F238E27FC236}">
                  <a16:creationId xmlns:a16="http://schemas.microsoft.com/office/drawing/2014/main" id="{25E70A8E-A9BF-48C4-BA08-A76061CCDA5E}"/>
                </a:ext>
              </a:extLst>
            </p:cNvPr>
            <p:cNvSpPr txBox="1">
              <a:spLocks noChangeArrowheads="1"/>
            </p:cNvSpPr>
            <p:nvPr/>
          </p:nvSpPr>
          <p:spPr bwMode="auto">
            <a:xfrm>
              <a:off x="3512958" y="3196243"/>
              <a:ext cx="2568077" cy="307777"/>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597077"/>
                  </a:solidFill>
                  <a:latin typeface="+mn-lt"/>
                </a:rPr>
                <a:t>Pools</a:t>
              </a:r>
            </a:p>
          </p:txBody>
        </p:sp>
        <p:sp>
          <p:nvSpPr>
            <p:cNvPr id="16" name="Text Box 70">
              <a:extLst>
                <a:ext uri="{FF2B5EF4-FFF2-40B4-BE49-F238E27FC236}">
                  <a16:creationId xmlns:a16="http://schemas.microsoft.com/office/drawing/2014/main" id="{F22989D8-2799-45B3-9151-E03017EFC67B}"/>
                </a:ext>
              </a:extLst>
            </p:cNvPr>
            <p:cNvSpPr txBox="1">
              <a:spLocks noChangeArrowheads="1"/>
            </p:cNvSpPr>
            <p:nvPr/>
          </p:nvSpPr>
          <p:spPr bwMode="auto">
            <a:xfrm>
              <a:off x="2519823" y="5439633"/>
              <a:ext cx="2568077" cy="307777"/>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597077"/>
                  </a:solidFill>
                  <a:latin typeface="+mn-lt"/>
                </a:rPr>
                <a:t>Riffles</a:t>
              </a:r>
            </a:p>
          </p:txBody>
        </p:sp>
        <p:cxnSp>
          <p:nvCxnSpPr>
            <p:cNvPr id="18" name="Straight Arrow Connector 17">
              <a:extLst>
                <a:ext uri="{FF2B5EF4-FFF2-40B4-BE49-F238E27FC236}">
                  <a16:creationId xmlns:a16="http://schemas.microsoft.com/office/drawing/2014/main" id="{D41B6451-BBFE-431A-9F38-39012E4BEDA3}"/>
                </a:ext>
              </a:extLst>
            </p:cNvPr>
            <p:cNvCxnSpPr>
              <a:cxnSpLocks/>
            </p:cNvCxnSpPr>
            <p:nvPr/>
          </p:nvCxnSpPr>
          <p:spPr>
            <a:xfrm flipH="1">
              <a:off x="2852374" y="3400197"/>
              <a:ext cx="676177" cy="2280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F1B62457-1DA5-4022-B1A2-DB94ECAE6D5C}"/>
                </a:ext>
              </a:extLst>
            </p:cNvPr>
            <p:cNvCxnSpPr>
              <a:cxnSpLocks/>
            </p:cNvCxnSpPr>
            <p:nvPr/>
          </p:nvCxnSpPr>
          <p:spPr>
            <a:xfrm>
              <a:off x="4010547" y="3504020"/>
              <a:ext cx="125567" cy="9935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A98A5393-221B-492B-93C3-66BB8DA0AE71}"/>
                </a:ext>
              </a:extLst>
            </p:cNvPr>
            <p:cNvCxnSpPr>
              <a:cxnSpLocks/>
            </p:cNvCxnSpPr>
            <p:nvPr/>
          </p:nvCxnSpPr>
          <p:spPr>
            <a:xfrm flipV="1">
              <a:off x="3210909" y="4669834"/>
              <a:ext cx="2211348" cy="8600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72DCDEE0-AA21-47DA-9B02-22F05D45F7C7}"/>
                </a:ext>
              </a:extLst>
            </p:cNvPr>
            <p:cNvCxnSpPr>
              <a:cxnSpLocks/>
            </p:cNvCxnSpPr>
            <p:nvPr/>
          </p:nvCxnSpPr>
          <p:spPr>
            <a:xfrm flipH="1" flipV="1">
              <a:off x="1765201" y="4780898"/>
              <a:ext cx="765639" cy="6917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3" name="Text Box 70">
              <a:extLst>
                <a:ext uri="{FF2B5EF4-FFF2-40B4-BE49-F238E27FC236}">
                  <a16:creationId xmlns:a16="http://schemas.microsoft.com/office/drawing/2014/main" id="{AB54A779-FF43-41C9-BBC3-2876BC27F261}"/>
                </a:ext>
              </a:extLst>
            </p:cNvPr>
            <p:cNvSpPr txBox="1">
              <a:spLocks noChangeArrowheads="1"/>
            </p:cNvSpPr>
            <p:nvPr/>
          </p:nvSpPr>
          <p:spPr bwMode="auto">
            <a:xfrm>
              <a:off x="2495532" y="4621758"/>
              <a:ext cx="2568077" cy="307777"/>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597077"/>
                  </a:solidFill>
                  <a:latin typeface="+mn-lt"/>
                </a:rPr>
                <a:t>Run</a:t>
              </a:r>
            </a:p>
          </p:txBody>
        </p:sp>
        <p:cxnSp>
          <p:nvCxnSpPr>
            <p:cNvPr id="34" name="Straight Arrow Connector 33">
              <a:extLst>
                <a:ext uri="{FF2B5EF4-FFF2-40B4-BE49-F238E27FC236}">
                  <a16:creationId xmlns:a16="http://schemas.microsoft.com/office/drawing/2014/main" id="{808DA0B9-302C-4086-9200-F5583975979D}"/>
                </a:ext>
              </a:extLst>
            </p:cNvPr>
            <p:cNvCxnSpPr>
              <a:cxnSpLocks/>
            </p:cNvCxnSpPr>
            <p:nvPr/>
          </p:nvCxnSpPr>
          <p:spPr>
            <a:xfrm flipV="1">
              <a:off x="2852374" y="4475139"/>
              <a:ext cx="308959" cy="2235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776411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Rocky Bottom Sampling Method</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10681" y="2273366"/>
            <a:ext cx="6606589" cy="3351257"/>
          </a:xfrm>
        </p:spPr>
        <p:txBody>
          <a:bodyPr vert="horz" lIns="91440" tIns="45720" rIns="91440" bIns="45720" rtlCol="0" anchor="t">
            <a:noAutofit/>
          </a:bodyPr>
          <a:lstStyle/>
          <a:p>
            <a:pPr>
              <a:spcBef>
                <a:spcPts val="0"/>
              </a:spcBef>
              <a:spcAft>
                <a:spcPct val="0"/>
              </a:spcAft>
            </a:pPr>
            <a:r>
              <a:rPr lang="en-US" sz="2600" b="1">
                <a:latin typeface="Calibri"/>
                <a:cs typeface="Calibri"/>
              </a:rPr>
              <a:t>Substrate</a:t>
            </a:r>
            <a:r>
              <a:rPr lang="en-US" sz="2600">
                <a:latin typeface="Calibri"/>
                <a:cs typeface="Calibri"/>
              </a:rPr>
              <a:t> </a:t>
            </a:r>
            <a:endParaRPr lang="en-US" sz="2600">
              <a:ea typeface="+mn-lt"/>
              <a:cs typeface="+mn-lt"/>
            </a:endParaRPr>
          </a:p>
          <a:p>
            <a:pPr marL="457200" lvl="2">
              <a:spcBef>
                <a:spcPts val="0"/>
              </a:spcBef>
              <a:spcAft>
                <a:spcPct val="0"/>
              </a:spcAft>
            </a:pPr>
            <a:r>
              <a:rPr lang="en-US" sz="2400" b="1">
                <a:latin typeface="Calibri"/>
                <a:cs typeface="Calibri"/>
              </a:rPr>
              <a:t>3 samples</a:t>
            </a:r>
            <a:endParaRPr lang="en-US" sz="2400">
              <a:latin typeface="Calibri"/>
              <a:cs typeface="Calibri"/>
            </a:endParaRPr>
          </a:p>
          <a:p>
            <a:pPr marL="457200" lvl="2">
              <a:spcBef>
                <a:spcPts val="0"/>
              </a:spcBef>
              <a:spcAft>
                <a:spcPts val="1000"/>
              </a:spcAft>
            </a:pPr>
            <a:r>
              <a:rPr lang="en-US" sz="2400">
                <a:latin typeface="Calibri"/>
                <a:cs typeface="Calibri"/>
              </a:rPr>
              <a:t>Sample </a:t>
            </a:r>
            <a:r>
              <a:rPr lang="en-US" sz="2400" b="1">
                <a:latin typeface="Calibri"/>
                <a:cs typeface="Calibri"/>
              </a:rPr>
              <a:t>2x2 foot area with kick seine </a:t>
            </a:r>
            <a:r>
              <a:rPr lang="en-US" sz="2400">
                <a:latin typeface="Calibri"/>
                <a:cs typeface="Calibri"/>
              </a:rPr>
              <a:t>net in riffle areas</a:t>
            </a:r>
            <a:endParaRPr lang="en-US" sz="2400">
              <a:ea typeface="+mn-lt"/>
              <a:cs typeface="+mn-lt"/>
            </a:endParaRPr>
          </a:p>
          <a:p>
            <a:pPr>
              <a:spcAft>
                <a:spcPct val="0"/>
              </a:spcAft>
            </a:pPr>
            <a:r>
              <a:rPr lang="en-US" sz="2600" b="1">
                <a:latin typeface="Calibri"/>
                <a:cs typeface="Calibri"/>
              </a:rPr>
              <a:t>Organic Matter </a:t>
            </a:r>
            <a:endParaRPr lang="en-US" sz="2600">
              <a:ea typeface="+mn-lt"/>
              <a:cs typeface="+mn-lt"/>
            </a:endParaRPr>
          </a:p>
          <a:p>
            <a:pPr marL="457200" lvl="2">
              <a:spcBef>
                <a:spcPts val="0"/>
              </a:spcBef>
              <a:spcAft>
                <a:spcPct val="0"/>
              </a:spcAft>
            </a:pPr>
            <a:r>
              <a:rPr lang="en-US" sz="2400" b="1">
                <a:latin typeface="Calibri"/>
                <a:cs typeface="Calibri"/>
              </a:rPr>
              <a:t>4 samples</a:t>
            </a:r>
            <a:endParaRPr lang="en-US" sz="2400">
              <a:latin typeface="Calibri"/>
              <a:cs typeface="Calibri"/>
            </a:endParaRPr>
          </a:p>
          <a:p>
            <a:pPr marL="457200" lvl="2">
              <a:spcBef>
                <a:spcPts val="0"/>
              </a:spcBef>
              <a:spcAft>
                <a:spcPct val="0"/>
              </a:spcAft>
            </a:pPr>
            <a:r>
              <a:rPr lang="en-US" sz="2400">
                <a:latin typeface="Calibri"/>
                <a:cs typeface="Calibri"/>
              </a:rPr>
              <a:t>Using both hands, take handfuls (</a:t>
            </a:r>
            <a:r>
              <a:rPr lang="en-US" sz="2400" b="1">
                <a:latin typeface="Calibri"/>
                <a:cs typeface="Calibri"/>
              </a:rPr>
              <a:t>1 square foot</a:t>
            </a:r>
            <a:r>
              <a:rPr lang="en-US" sz="2400">
                <a:latin typeface="Calibri"/>
                <a:cs typeface="Calibri"/>
              </a:rPr>
              <a:t>) of </a:t>
            </a:r>
            <a:r>
              <a:rPr lang="en-US" sz="2400" b="1">
                <a:latin typeface="Calibri"/>
                <a:cs typeface="Calibri"/>
              </a:rPr>
              <a:t>decayed</a:t>
            </a:r>
            <a:r>
              <a:rPr lang="en-US" sz="2400">
                <a:latin typeface="Calibri"/>
                <a:cs typeface="Calibri"/>
              </a:rPr>
              <a:t>,</a:t>
            </a:r>
            <a:r>
              <a:rPr lang="en-US" sz="2400" b="1">
                <a:latin typeface="Calibri"/>
                <a:cs typeface="Calibri"/>
              </a:rPr>
              <a:t> submerged </a:t>
            </a:r>
            <a:r>
              <a:rPr lang="en-US" sz="2400">
                <a:latin typeface="Calibri"/>
                <a:cs typeface="Calibri"/>
              </a:rPr>
              <a:t>leaf packs</a:t>
            </a:r>
            <a:endParaRPr lang="en-US" sz="2800"/>
          </a:p>
          <a:p>
            <a:pPr lvl="1"/>
            <a:endParaRPr lang="en-US" sz="2800"/>
          </a:p>
        </p:txBody>
      </p:sp>
      <p:sp>
        <p:nvSpPr>
          <p:cNvPr id="5" name="Text Box 8">
            <a:extLst>
              <a:ext uri="{FF2B5EF4-FFF2-40B4-BE49-F238E27FC236}">
                <a16:creationId xmlns:a16="http://schemas.microsoft.com/office/drawing/2014/main" id="{E1580734-3A6B-49CD-8DF5-C3DEA239C3F5}"/>
              </a:ext>
            </a:extLst>
          </p:cNvPr>
          <p:cNvSpPr txBox="1">
            <a:spLocks noChangeArrowheads="1"/>
          </p:cNvSpPr>
          <p:nvPr/>
        </p:nvSpPr>
        <p:spPr bwMode="auto">
          <a:xfrm>
            <a:off x="1733492" y="1644419"/>
            <a:ext cx="4362487" cy="461665"/>
          </a:xfrm>
          <a:prstGeom prst="rect">
            <a:avLst/>
          </a:prstGeom>
          <a:solidFill>
            <a:schemeClr val="accent2"/>
          </a:solidFill>
          <a:ln>
            <a:noFill/>
            <a:headEnd/>
            <a:tailEnd/>
          </a:ln>
        </p:spPr>
        <p:style>
          <a:lnRef idx="2">
            <a:schemeClr val="accent3"/>
          </a:lnRef>
          <a:fillRef idx="1">
            <a:schemeClr val="lt1"/>
          </a:fillRef>
          <a:effectRef idx="0">
            <a:schemeClr val="accent3"/>
          </a:effectRef>
          <a:fontRef idx="minor">
            <a:schemeClr val="dk1"/>
          </a:fontRef>
        </p:style>
        <p:txBody>
          <a:bodyPr wrap="square" lIns="91440" tIns="45720" rIns="91440" bIns="45720" anchor="t">
            <a:spAutoFit/>
          </a:bodyPr>
          <a:lstStyle/>
          <a:p>
            <a:pPr>
              <a:spcBef>
                <a:spcPct val="20000"/>
              </a:spcBef>
              <a:defRPr/>
            </a:pPr>
            <a:r>
              <a:rPr lang="en-US" sz="2400">
                <a:ln>
                  <a:prstDash val="solid"/>
                </a:ln>
                <a:solidFill>
                  <a:schemeClr val="tx1"/>
                </a:solidFill>
                <a:latin typeface="Calibri"/>
                <a:cs typeface="Calibri"/>
              </a:rPr>
              <a:t>TWO habitat types</a:t>
            </a:r>
            <a:r>
              <a:rPr lang="en-US">
                <a:ln>
                  <a:prstDash val="solid"/>
                </a:ln>
                <a:solidFill>
                  <a:schemeClr val="tx1"/>
                </a:solidFill>
                <a:latin typeface="Calibri"/>
                <a:cs typeface="Calibri"/>
              </a:rPr>
              <a:t> sampled</a:t>
            </a:r>
            <a:endParaRPr lang="en-US" sz="2400" b="1">
              <a:ln>
                <a:prstDash val="solid"/>
              </a:ln>
              <a:solidFill>
                <a:schemeClr val="tx1"/>
              </a:solidFill>
              <a:latin typeface="Calibri" panose="020F0502020204030204" pitchFamily="34" charset="0"/>
              <a:cs typeface="Calibri" panose="020F0502020204030204" pitchFamily="34" charset="0"/>
            </a:endParaRPr>
          </a:p>
        </p:txBody>
      </p:sp>
      <p:pic>
        <p:nvPicPr>
          <p:cNvPr id="6" name="Picture 5" descr="A picture containing outdoor, tree, person, wood&#10;&#10;Description automatically generated">
            <a:extLst>
              <a:ext uri="{FF2B5EF4-FFF2-40B4-BE49-F238E27FC236}">
                <a16:creationId xmlns:a16="http://schemas.microsoft.com/office/drawing/2014/main" id="{650402CA-8F01-484F-8305-1016AB6B97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05" r="10455"/>
          <a:stretch/>
        </p:blipFill>
        <p:spPr>
          <a:xfrm rot="5400000">
            <a:off x="7356150" y="1979741"/>
            <a:ext cx="4422266" cy="4028068"/>
          </a:xfrm>
          <a:prstGeom prst="rect">
            <a:avLst/>
          </a:prstGeom>
        </p:spPr>
      </p:pic>
      <p:sp>
        <p:nvSpPr>
          <p:cNvPr id="7" name="Text Box 8">
            <a:extLst>
              <a:ext uri="{FF2B5EF4-FFF2-40B4-BE49-F238E27FC236}">
                <a16:creationId xmlns:a16="http://schemas.microsoft.com/office/drawing/2014/main" id="{435DFFF5-BA60-4C83-865E-2D29519BEBD9}"/>
              </a:ext>
            </a:extLst>
          </p:cNvPr>
          <p:cNvSpPr txBox="1">
            <a:spLocks noChangeArrowheads="1"/>
          </p:cNvSpPr>
          <p:nvPr/>
        </p:nvSpPr>
        <p:spPr bwMode="auto">
          <a:xfrm>
            <a:off x="1839531" y="5845070"/>
            <a:ext cx="3834105" cy="461665"/>
          </a:xfrm>
          <a:prstGeom prst="rect">
            <a:avLst/>
          </a:prstGeom>
          <a:solidFill>
            <a:schemeClr val="accent2"/>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bodyPr>
          <a:lstStyle/>
          <a:p>
            <a:pPr>
              <a:spcBef>
                <a:spcPct val="20000"/>
              </a:spcBef>
              <a:buFont typeface="Wingdings" pitchFamily="2" charset="2"/>
              <a:buNone/>
              <a:defRPr/>
            </a:pPr>
            <a:r>
              <a:rPr lang="en-US" sz="2400" b="1">
                <a:ln>
                  <a:prstDash val="solid"/>
                </a:ln>
                <a:solidFill>
                  <a:schemeClr val="tx1"/>
                </a:solidFill>
                <a:latin typeface="Calibri" panose="020F0502020204030204" pitchFamily="34" charset="0"/>
                <a:cs typeface="Calibri" panose="020F0502020204030204" pitchFamily="34" charset="0"/>
              </a:rPr>
              <a:t>Total Area Sampled: 16ft</a:t>
            </a:r>
            <a:r>
              <a:rPr lang="en-US" sz="2400" b="1" baseline="30000">
                <a:ln>
                  <a:prstDash val="solid"/>
                </a:ln>
                <a:solidFill>
                  <a:schemeClr val="tx1"/>
                </a:solidFill>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246532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C5481-91C9-468A-844D-D370C1829EED}"/>
              </a:ext>
            </a:extLst>
          </p:cNvPr>
          <p:cNvSpPr/>
          <p:nvPr/>
        </p:nvSpPr>
        <p:spPr>
          <a:xfrm>
            <a:off x="0" y="-2"/>
            <a:ext cx="12192000" cy="2292264"/>
          </a:xfrm>
          <a:prstGeom prst="rect">
            <a:avLst/>
          </a:prstGeom>
          <a:solidFill>
            <a:srgbClr val="5C676B"/>
          </a:solidFill>
          <a:ln>
            <a:solidFill>
              <a:srgbClr val="5C6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Gill Sans MT"/>
            </a:endParaRPr>
          </a:p>
        </p:txBody>
      </p:sp>
      <p:sp>
        <p:nvSpPr>
          <p:cNvPr id="7" name="AutoShape 3">
            <a:extLst>
              <a:ext uri="{FF2B5EF4-FFF2-40B4-BE49-F238E27FC236}">
                <a16:creationId xmlns:a16="http://schemas.microsoft.com/office/drawing/2014/main" id="{B0C2F4E3-519C-467F-B8B2-F30B3FD51C1A}"/>
              </a:ext>
            </a:extLst>
          </p:cNvPr>
          <p:cNvSpPr>
            <a:spLocks noChangeAspect="1" noChangeArrowheads="1"/>
          </p:cNvSpPr>
          <p:nvPr/>
        </p:nvSpPr>
        <p:spPr bwMode="auto">
          <a:xfrm>
            <a:off x="11239500" y="21891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ndParaRPr>
          </a:p>
        </p:txBody>
      </p:sp>
      <p:sp>
        <p:nvSpPr>
          <p:cNvPr id="1033" name="TextBox 1032">
            <a:extLst>
              <a:ext uri="{FF2B5EF4-FFF2-40B4-BE49-F238E27FC236}">
                <a16:creationId xmlns:a16="http://schemas.microsoft.com/office/drawing/2014/main" id="{D8EDE267-55C4-41EC-AAEE-4CDEFAAB847F}"/>
              </a:ext>
            </a:extLst>
          </p:cNvPr>
          <p:cNvSpPr txBox="1"/>
          <p:nvPr/>
        </p:nvSpPr>
        <p:spPr>
          <a:xfrm>
            <a:off x="56076" y="74779"/>
            <a:ext cx="8685588" cy="2246769"/>
          </a:xfrm>
          <a:prstGeom prst="rect">
            <a:avLst/>
          </a:prstGeom>
          <a:noFill/>
        </p:spPr>
        <p:txBody>
          <a:bodyPr wrap="square" lIns="91440" tIns="45720" rIns="91440" bIns="45720" rtlCol="0" anchor="t">
            <a:spAutoFit/>
          </a:bodyPr>
          <a:lstStyle/>
          <a:p>
            <a:pPr>
              <a:defRPr/>
            </a:pPr>
            <a:r>
              <a:rPr kumimoji="0" lang="en-US" sz="4400" b="1" i="0" u="none" strike="noStrike" kern="1200" cap="none" spc="0" normalizeH="0" baseline="0" noProof="0">
                <a:ln>
                  <a:noFill/>
                </a:ln>
                <a:solidFill>
                  <a:srgbClr val="FFFFFF"/>
                </a:solidFill>
                <a:effectLst/>
                <a:uLnTx/>
                <a:uFillTx/>
                <a:latin typeface="Gill Sans MT"/>
              </a:rPr>
              <a:t>Georgia Adopt-A-Stream</a:t>
            </a:r>
            <a:r>
              <a:rPr lang="en-US" sz="4400">
                <a:solidFill>
                  <a:srgbClr val="FFFFFF"/>
                </a:solidFill>
                <a:latin typeface="Gill Sans MT"/>
              </a:rPr>
              <a:t> </a:t>
            </a:r>
            <a:endParaRPr lang="en-US" sz="4400" b="0" i="0" u="none" strike="noStrike" kern="1200" cap="none" spc="0" normalizeH="0" baseline="0" noProof="0">
              <a:ln>
                <a:noFill/>
              </a:ln>
              <a:solidFill>
                <a:srgbClr val="FFFFFF"/>
              </a:solidFill>
              <a:effectLst/>
              <a:uLnTx/>
              <a:uFillTx/>
              <a:latin typeface="Gill Sans MT"/>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Gill Sans MT"/>
              </a:rPr>
              <a:t>A citizen science water quality monitoring program encouraging all Georgians to get familiar with their watersheds, monitor impacts, improve streams, rivers, wetlands, lakes, and estuaries, and inform others about their effect on water quality.</a:t>
            </a:r>
            <a:endParaRPr lang="en-US" sz="1400" b="0" i="0" u="none" strike="noStrike" kern="1200" cap="none" spc="0" normalizeH="0" baseline="0" noProof="0">
              <a:ln>
                <a:noFill/>
              </a:ln>
              <a:effectLst/>
              <a:uLnTx/>
              <a:uFillTx/>
              <a:latin typeface="Gill Sans MT"/>
            </a:endParaRPr>
          </a:p>
        </p:txBody>
      </p:sp>
      <p:sp>
        <p:nvSpPr>
          <p:cNvPr id="8" name="TextBox 7">
            <a:extLst>
              <a:ext uri="{FF2B5EF4-FFF2-40B4-BE49-F238E27FC236}">
                <a16:creationId xmlns:a16="http://schemas.microsoft.com/office/drawing/2014/main" id="{90E3E8B4-6184-4F86-9C39-D5D66CE09271}"/>
              </a:ext>
            </a:extLst>
          </p:cNvPr>
          <p:cNvSpPr txBox="1"/>
          <p:nvPr/>
        </p:nvSpPr>
        <p:spPr>
          <a:xfrm>
            <a:off x="199938" y="5700316"/>
            <a:ext cx="212068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Increase public </a:t>
            </a:r>
            <a:r>
              <a:rPr kumimoji="0" lang="en-US" sz="1400" b="1" i="0" u="sng" strike="noStrike" kern="1200" cap="none" spc="0" normalizeH="0" baseline="0" noProof="0">
                <a:ln>
                  <a:noFill/>
                </a:ln>
                <a:effectLst/>
                <a:uLnTx/>
                <a:uFillTx/>
                <a:latin typeface="Gill Sans MT"/>
              </a:rPr>
              <a:t>awareness</a:t>
            </a:r>
            <a:r>
              <a:rPr kumimoji="0" lang="en-US" sz="1400" b="0" i="0" u="none" strike="noStrike" kern="1200" cap="none" spc="0" normalizeH="0" baseline="0" noProof="0">
                <a:ln>
                  <a:noFill/>
                </a:ln>
                <a:effectLst/>
                <a:uLnTx/>
                <a:uFillTx/>
                <a:latin typeface="Gill Sans MT"/>
              </a:rPr>
              <a:t> of nonpoint source pollution &amp; water quality issues</a:t>
            </a:r>
          </a:p>
        </p:txBody>
      </p:sp>
      <p:sp>
        <p:nvSpPr>
          <p:cNvPr id="9" name="TextBox 8">
            <a:extLst>
              <a:ext uri="{FF2B5EF4-FFF2-40B4-BE49-F238E27FC236}">
                <a16:creationId xmlns:a16="http://schemas.microsoft.com/office/drawing/2014/main" id="{4E238ED8-3B52-4E40-962B-443BA0A258AB}"/>
              </a:ext>
            </a:extLst>
          </p:cNvPr>
          <p:cNvSpPr txBox="1"/>
          <p:nvPr/>
        </p:nvSpPr>
        <p:spPr>
          <a:xfrm>
            <a:off x="2613254" y="5700317"/>
            <a:ext cx="2120683"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75000"/>
                    <a:lumOff val="25000"/>
                  </a:schemeClr>
                </a:solidFill>
                <a:effectLst/>
                <a:uLnTx/>
                <a:uFillTx/>
                <a:latin typeface="Gill Sans MT"/>
              </a:rPr>
              <a:t>Collect baseline water quality </a:t>
            </a:r>
            <a:r>
              <a:rPr kumimoji="0" lang="en-US" sz="1400" b="1" i="0" u="sng" strike="noStrike" kern="1200" cap="none" spc="0" normalizeH="0" baseline="0" noProof="0">
                <a:ln>
                  <a:noFill/>
                </a:ln>
                <a:solidFill>
                  <a:schemeClr val="tx1">
                    <a:lumMod val="75000"/>
                    <a:lumOff val="25000"/>
                  </a:schemeClr>
                </a:solidFill>
                <a:effectLst/>
                <a:uLnTx/>
                <a:uFillTx/>
                <a:latin typeface="Gill Sans MT"/>
              </a:rPr>
              <a:t>data</a:t>
            </a:r>
            <a:r>
              <a:rPr kumimoji="0" lang="en-US" sz="1400" b="1" i="0" u="none" strike="noStrike" kern="1200" cap="none" spc="0" normalizeH="0" baseline="0" noProof="0">
                <a:ln>
                  <a:noFill/>
                </a:ln>
                <a:solidFill>
                  <a:schemeClr val="tx1">
                    <a:lumMod val="75000"/>
                    <a:lumOff val="25000"/>
                  </a:schemeClr>
                </a:solidFill>
                <a:effectLst/>
                <a:uLnTx/>
                <a:uFillTx/>
                <a:latin typeface="Gill Sans MT"/>
              </a:rPr>
              <a:t> </a:t>
            </a:r>
            <a:r>
              <a:rPr kumimoji="0" lang="en-US" sz="1400" b="0" i="0" u="none" strike="noStrike" kern="1200" cap="none" spc="0" normalizeH="0" baseline="0" noProof="0">
                <a:ln>
                  <a:noFill/>
                </a:ln>
                <a:solidFill>
                  <a:schemeClr val="tx1">
                    <a:lumMod val="75000"/>
                    <a:lumOff val="25000"/>
                  </a:schemeClr>
                </a:solidFill>
                <a:effectLst/>
                <a:uLnTx/>
                <a:uFillTx/>
                <a:latin typeface="Gill Sans MT"/>
              </a:rPr>
              <a:t>according to QA/QC protocols</a:t>
            </a:r>
          </a:p>
        </p:txBody>
      </p:sp>
      <p:sp>
        <p:nvSpPr>
          <p:cNvPr id="11" name="TextBox 10">
            <a:extLst>
              <a:ext uri="{FF2B5EF4-FFF2-40B4-BE49-F238E27FC236}">
                <a16:creationId xmlns:a16="http://schemas.microsoft.com/office/drawing/2014/main" id="{B3C6C2F2-2429-40C8-B780-DAFD1CDA71A1}"/>
              </a:ext>
            </a:extLst>
          </p:cNvPr>
          <p:cNvSpPr txBox="1"/>
          <p:nvPr/>
        </p:nvSpPr>
        <p:spPr>
          <a:xfrm>
            <a:off x="5020869" y="5700317"/>
            <a:ext cx="2120683"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75000"/>
                    <a:lumOff val="25000"/>
                  </a:schemeClr>
                </a:solidFill>
                <a:effectLst/>
                <a:uLnTx/>
                <a:uFillTx/>
                <a:latin typeface="Gill Sans MT"/>
              </a:rPr>
              <a:t>Take </a:t>
            </a:r>
            <a:r>
              <a:rPr kumimoji="0" lang="en-US" sz="1400" b="1" i="0" u="sng" strike="noStrike" kern="1200" cap="none" spc="0" normalizeH="0" baseline="0" noProof="0">
                <a:ln>
                  <a:noFill/>
                </a:ln>
                <a:solidFill>
                  <a:schemeClr val="tx1">
                    <a:lumMod val="75000"/>
                    <a:lumOff val="25000"/>
                  </a:schemeClr>
                </a:solidFill>
                <a:effectLst/>
                <a:uLnTx/>
                <a:uFillTx/>
                <a:latin typeface="Gill Sans MT"/>
              </a:rPr>
              <a:t>observations </a:t>
            </a:r>
            <a:r>
              <a:rPr kumimoji="0" lang="en-US" sz="1400" b="0" i="0" u="none" strike="noStrike" kern="1200" cap="none" spc="0" normalizeH="0" baseline="0" noProof="0">
                <a:ln>
                  <a:noFill/>
                </a:ln>
                <a:solidFill>
                  <a:schemeClr val="tx1">
                    <a:lumMod val="75000"/>
                    <a:lumOff val="25000"/>
                  </a:schemeClr>
                </a:solidFill>
                <a:effectLst/>
                <a:uLnTx/>
                <a:uFillTx/>
                <a:latin typeface="Gill Sans MT"/>
              </a:rPr>
              <a:t>of sites to note any potential sources of pollution</a:t>
            </a:r>
          </a:p>
        </p:txBody>
      </p:sp>
      <p:sp>
        <p:nvSpPr>
          <p:cNvPr id="13" name="TextBox 12">
            <a:extLst>
              <a:ext uri="{FF2B5EF4-FFF2-40B4-BE49-F238E27FC236}">
                <a16:creationId xmlns:a16="http://schemas.microsoft.com/office/drawing/2014/main" id="{4EEDE1A3-0154-4692-8FAD-703BBEC5098C}"/>
              </a:ext>
            </a:extLst>
          </p:cNvPr>
          <p:cNvSpPr txBox="1"/>
          <p:nvPr/>
        </p:nvSpPr>
        <p:spPr>
          <a:xfrm>
            <a:off x="7425527" y="5700315"/>
            <a:ext cx="212068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75000"/>
                    <a:lumOff val="25000"/>
                  </a:schemeClr>
                </a:solidFill>
                <a:effectLst/>
                <a:uLnTx/>
                <a:uFillTx/>
                <a:latin typeface="Gill Sans MT"/>
              </a:rPr>
              <a:t>Seek </a:t>
            </a:r>
            <a:r>
              <a:rPr kumimoji="0" lang="en-US" sz="1400" b="1" i="0" u="sng" strike="noStrike" kern="1200" cap="none" spc="0" normalizeH="0" baseline="0" noProof="0">
                <a:ln>
                  <a:noFill/>
                </a:ln>
                <a:solidFill>
                  <a:schemeClr val="tx1">
                    <a:lumMod val="75000"/>
                    <a:lumOff val="25000"/>
                  </a:schemeClr>
                </a:solidFill>
                <a:effectLst/>
                <a:uLnTx/>
                <a:uFillTx/>
                <a:latin typeface="Gill Sans MT"/>
              </a:rPr>
              <a:t>partnerships</a:t>
            </a:r>
            <a:r>
              <a:rPr kumimoji="0" lang="en-US" sz="1400" b="1" i="0" u="none" strike="noStrike" kern="1200" cap="none" spc="0" normalizeH="0" baseline="0" noProof="0">
                <a:ln>
                  <a:noFill/>
                </a:ln>
                <a:solidFill>
                  <a:schemeClr val="tx1">
                    <a:lumMod val="75000"/>
                    <a:lumOff val="25000"/>
                  </a:schemeClr>
                </a:solidFill>
                <a:effectLst/>
                <a:uLnTx/>
                <a:uFillTx/>
                <a:latin typeface="Gill Sans MT"/>
              </a:rPr>
              <a:t> </a:t>
            </a:r>
            <a:r>
              <a:rPr kumimoji="0" lang="en-US" sz="1400" b="0" i="0" u="none" strike="noStrike" kern="1200" cap="none" spc="0" normalizeH="0" baseline="0" noProof="0">
                <a:ln>
                  <a:noFill/>
                </a:ln>
                <a:solidFill>
                  <a:schemeClr val="tx1">
                    <a:lumMod val="75000"/>
                    <a:lumOff val="25000"/>
                  </a:schemeClr>
                </a:solidFill>
                <a:effectLst/>
                <a:uLnTx/>
                <a:uFillTx/>
                <a:latin typeface="Gill Sans MT"/>
              </a:rPr>
              <a:t>with local gov’ts, nonprofits, &amp; other organizations to share results </a:t>
            </a:r>
            <a:r>
              <a:rPr kumimoji="0" lang="en-US" sz="1400" i="0" u="none" strike="noStrike" kern="1200" cap="none" spc="0" normalizeH="0" baseline="0" noProof="0">
                <a:ln>
                  <a:noFill/>
                </a:ln>
                <a:solidFill>
                  <a:schemeClr val="tx1">
                    <a:lumMod val="75000"/>
                    <a:lumOff val="25000"/>
                  </a:schemeClr>
                </a:solidFill>
                <a:effectLst/>
                <a:uLnTx/>
                <a:uFillTx/>
                <a:latin typeface="Gill Sans MT"/>
              </a:rPr>
              <a:t>&amp; </a:t>
            </a:r>
            <a:r>
              <a:rPr kumimoji="0" lang="en-US" sz="1400" b="0" i="0" u="none" strike="noStrike" kern="1200" cap="none" spc="0" normalizeH="0" baseline="0" noProof="0">
                <a:ln>
                  <a:noFill/>
                </a:ln>
                <a:solidFill>
                  <a:schemeClr val="tx1">
                    <a:lumMod val="75000"/>
                    <a:lumOff val="25000"/>
                  </a:schemeClr>
                </a:solidFill>
                <a:effectLst/>
                <a:uLnTx/>
                <a:uFillTx/>
                <a:latin typeface="Gill Sans MT"/>
              </a:rPr>
              <a:t>resources</a:t>
            </a:r>
          </a:p>
        </p:txBody>
      </p:sp>
      <p:sp>
        <p:nvSpPr>
          <p:cNvPr id="15" name="TextBox 14">
            <a:extLst>
              <a:ext uri="{FF2B5EF4-FFF2-40B4-BE49-F238E27FC236}">
                <a16:creationId xmlns:a16="http://schemas.microsoft.com/office/drawing/2014/main" id="{1720BC44-EE6D-4BA0-B428-27366CDD3564}"/>
              </a:ext>
            </a:extLst>
          </p:cNvPr>
          <p:cNvSpPr txBox="1"/>
          <p:nvPr/>
        </p:nvSpPr>
        <p:spPr>
          <a:xfrm>
            <a:off x="9839710" y="5700317"/>
            <a:ext cx="2120683"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75000"/>
                    <a:lumOff val="25000"/>
                  </a:schemeClr>
                </a:solidFill>
                <a:effectLst/>
                <a:uLnTx/>
                <a:uFillTx/>
                <a:latin typeface="Gill Sans MT"/>
              </a:rPr>
              <a:t>Utilize </a:t>
            </a:r>
            <a:r>
              <a:rPr kumimoji="0" lang="en-US" sz="1400" b="1" i="0" u="sng" strike="noStrike" kern="1200" cap="none" spc="0" normalizeH="0" baseline="0" noProof="0">
                <a:ln>
                  <a:noFill/>
                </a:ln>
                <a:solidFill>
                  <a:schemeClr val="tx1">
                    <a:lumMod val="75000"/>
                    <a:lumOff val="25000"/>
                  </a:schemeClr>
                </a:solidFill>
                <a:effectLst/>
                <a:uLnTx/>
                <a:uFillTx/>
                <a:latin typeface="Gill Sans MT"/>
              </a:rPr>
              <a:t>tools &amp; training</a:t>
            </a:r>
            <a:r>
              <a:rPr kumimoji="0" lang="en-US" sz="1400" b="1" i="0" u="none" strike="noStrike" kern="1200" cap="none" spc="0" normalizeH="0" baseline="0" noProof="0">
                <a:ln>
                  <a:noFill/>
                </a:ln>
                <a:solidFill>
                  <a:schemeClr val="tx1">
                    <a:lumMod val="75000"/>
                    <a:lumOff val="25000"/>
                  </a:schemeClr>
                </a:solidFill>
                <a:effectLst/>
                <a:uLnTx/>
                <a:uFillTx/>
                <a:latin typeface="Gill Sans MT"/>
              </a:rPr>
              <a:t> </a:t>
            </a:r>
            <a:r>
              <a:rPr kumimoji="0" lang="en-US" sz="1400" b="0" i="0" u="none" strike="noStrike" kern="1200" cap="none" spc="0" normalizeH="0" baseline="0" noProof="0">
                <a:ln>
                  <a:noFill/>
                </a:ln>
                <a:solidFill>
                  <a:schemeClr val="tx1">
                    <a:lumMod val="75000"/>
                    <a:lumOff val="25000"/>
                  </a:schemeClr>
                </a:solidFill>
                <a:effectLst/>
                <a:uLnTx/>
                <a:uFillTx/>
                <a:latin typeface="Gill Sans MT"/>
              </a:rPr>
              <a:t>provided by staff &amp; local coordinators</a:t>
            </a:r>
          </a:p>
        </p:txBody>
      </p:sp>
      <p:sp>
        <p:nvSpPr>
          <p:cNvPr id="17" name="TextBox 16">
            <a:extLst>
              <a:ext uri="{FF2B5EF4-FFF2-40B4-BE49-F238E27FC236}">
                <a16:creationId xmlns:a16="http://schemas.microsoft.com/office/drawing/2014/main" id="{3B30D26B-C845-4D5B-A386-7541A8A0BAF5}"/>
              </a:ext>
            </a:extLst>
          </p:cNvPr>
          <p:cNvSpPr txBox="1"/>
          <p:nvPr/>
        </p:nvSpPr>
        <p:spPr>
          <a:xfrm>
            <a:off x="203943" y="2613827"/>
            <a:ext cx="2102243"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lumMod val="75000"/>
                    <a:lumOff val="25000"/>
                  </a:schemeClr>
                </a:solidFill>
                <a:effectLst/>
                <a:uLnTx/>
                <a:uFillTx/>
                <a:latin typeface="Gill Sans MT"/>
              </a:rPr>
              <a:t>A</a:t>
            </a:r>
          </a:p>
        </p:txBody>
      </p:sp>
      <p:sp>
        <p:nvSpPr>
          <p:cNvPr id="2" name="TextBox 1">
            <a:extLst>
              <a:ext uri="{FF2B5EF4-FFF2-40B4-BE49-F238E27FC236}">
                <a16:creationId xmlns:a16="http://schemas.microsoft.com/office/drawing/2014/main" id="{C20BB76C-D14D-4043-A864-6E7DBEDC5EF5}"/>
              </a:ext>
            </a:extLst>
          </p:cNvPr>
          <p:cNvSpPr txBox="1"/>
          <p:nvPr/>
        </p:nvSpPr>
        <p:spPr>
          <a:xfrm>
            <a:off x="213065" y="3230658"/>
            <a:ext cx="2103773"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Gill Sans MT"/>
              </a:rPr>
              <a:t>Awareness</a:t>
            </a:r>
            <a:endParaRPr kumimoji="0" lang="en-US" sz="1400" b="0" i="0" u="none" strike="noStrike" kern="1200" cap="none" spc="0" normalizeH="0" baseline="0" noProof="0">
              <a:ln>
                <a:noFill/>
              </a:ln>
              <a:solidFill>
                <a:schemeClr val="tx1">
                  <a:lumMod val="75000"/>
                  <a:lumOff val="25000"/>
                </a:schemeClr>
              </a:solidFill>
              <a:effectLst/>
              <a:uLnTx/>
              <a:uFillTx/>
              <a:latin typeface="Gill Sans MT"/>
            </a:endParaRPr>
          </a:p>
        </p:txBody>
      </p:sp>
      <p:sp>
        <p:nvSpPr>
          <p:cNvPr id="19" name="TextBox 18">
            <a:extLst>
              <a:ext uri="{FF2B5EF4-FFF2-40B4-BE49-F238E27FC236}">
                <a16:creationId xmlns:a16="http://schemas.microsoft.com/office/drawing/2014/main" id="{AD1F8DBB-26CE-45E8-9781-C90411A49221}"/>
              </a:ext>
            </a:extLst>
          </p:cNvPr>
          <p:cNvSpPr txBox="1"/>
          <p:nvPr/>
        </p:nvSpPr>
        <p:spPr>
          <a:xfrm>
            <a:off x="2609220" y="2630541"/>
            <a:ext cx="2118459"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lumMod val="75000"/>
                    <a:lumOff val="25000"/>
                  </a:schemeClr>
                </a:solidFill>
                <a:effectLst/>
                <a:uLnTx/>
                <a:uFillTx/>
                <a:latin typeface="Gill Sans MT"/>
              </a:rPr>
              <a:t>D</a:t>
            </a:r>
          </a:p>
        </p:txBody>
      </p:sp>
      <p:sp>
        <p:nvSpPr>
          <p:cNvPr id="5" name="TextBox 4">
            <a:extLst>
              <a:ext uri="{FF2B5EF4-FFF2-40B4-BE49-F238E27FC236}">
                <a16:creationId xmlns:a16="http://schemas.microsoft.com/office/drawing/2014/main" id="{0534EF6F-7DE0-4A79-A1A0-059D866D80F7}"/>
              </a:ext>
            </a:extLst>
          </p:cNvPr>
          <p:cNvSpPr txBox="1"/>
          <p:nvPr/>
        </p:nvSpPr>
        <p:spPr>
          <a:xfrm>
            <a:off x="2604800" y="3230659"/>
            <a:ext cx="2109228"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Gill Sans MT"/>
              </a:rPr>
              <a:t>Data</a:t>
            </a:r>
            <a:endParaRPr kumimoji="0" lang="en-US" sz="1400" b="0" i="0" u="none" strike="noStrike" kern="1200" cap="none" spc="0" normalizeH="0" baseline="0" noProof="0">
              <a:ln>
                <a:noFill/>
              </a:ln>
              <a:solidFill>
                <a:schemeClr val="tx1">
                  <a:lumMod val="75000"/>
                  <a:lumOff val="25000"/>
                </a:schemeClr>
              </a:solidFill>
              <a:effectLst/>
              <a:uLnTx/>
              <a:uFillTx/>
              <a:latin typeface="Gill Sans MT"/>
            </a:endParaRPr>
          </a:p>
        </p:txBody>
      </p:sp>
      <p:pic>
        <p:nvPicPr>
          <p:cNvPr id="27" name="Picture 26" descr="A person standing next to a body of water&#10;&#10;Description automatically generated">
            <a:extLst>
              <a:ext uri="{FF2B5EF4-FFF2-40B4-BE49-F238E27FC236}">
                <a16:creationId xmlns:a16="http://schemas.microsoft.com/office/drawing/2014/main" id="{03DF791F-EB11-40E9-8B79-6A02FA63D9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3039" y="3611881"/>
            <a:ext cx="2087198" cy="2049098"/>
          </a:xfrm>
          <a:prstGeom prst="rect">
            <a:avLst/>
          </a:prstGeom>
          <a:ln>
            <a:solidFill>
              <a:schemeClr val="bg1"/>
            </a:solidFill>
          </a:ln>
        </p:spPr>
      </p:pic>
      <p:pic>
        <p:nvPicPr>
          <p:cNvPr id="30" name="Picture 29" descr="A group of people posing for a photo&#10;&#10;Description automatically generated">
            <a:extLst>
              <a:ext uri="{FF2B5EF4-FFF2-40B4-BE49-F238E27FC236}">
                <a16:creationId xmlns:a16="http://schemas.microsoft.com/office/drawing/2014/main" id="{D22EE599-E61F-47A9-B38A-E8D0CFA0BC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8127" y="3608285"/>
            <a:ext cx="2087198" cy="2049098"/>
          </a:xfrm>
          <a:prstGeom prst="rect">
            <a:avLst/>
          </a:prstGeom>
          <a:ln>
            <a:solidFill>
              <a:schemeClr val="bg1"/>
            </a:solidFill>
          </a:ln>
        </p:spPr>
      </p:pic>
      <p:sp>
        <p:nvSpPr>
          <p:cNvPr id="21" name="TextBox 20">
            <a:extLst>
              <a:ext uri="{FF2B5EF4-FFF2-40B4-BE49-F238E27FC236}">
                <a16:creationId xmlns:a16="http://schemas.microsoft.com/office/drawing/2014/main" id="{5D6CA563-859E-468F-B58F-1B67AD8BDD5D}"/>
              </a:ext>
            </a:extLst>
          </p:cNvPr>
          <p:cNvSpPr txBox="1"/>
          <p:nvPr/>
        </p:nvSpPr>
        <p:spPr>
          <a:xfrm>
            <a:off x="5024021" y="2626947"/>
            <a:ext cx="2082103" cy="79610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lumMod val="75000"/>
                    <a:lumOff val="25000"/>
                  </a:schemeClr>
                </a:solidFill>
                <a:effectLst/>
                <a:uLnTx/>
                <a:uFillTx/>
                <a:latin typeface="Gill Sans MT"/>
              </a:rPr>
              <a:t>O</a:t>
            </a:r>
          </a:p>
        </p:txBody>
      </p:sp>
      <p:sp>
        <p:nvSpPr>
          <p:cNvPr id="3" name="TextBox 2">
            <a:extLst>
              <a:ext uri="{FF2B5EF4-FFF2-40B4-BE49-F238E27FC236}">
                <a16:creationId xmlns:a16="http://schemas.microsoft.com/office/drawing/2014/main" id="{DB92978F-8D2B-4E2D-AF9D-072EE7620AA8}"/>
              </a:ext>
            </a:extLst>
          </p:cNvPr>
          <p:cNvSpPr txBox="1"/>
          <p:nvPr/>
        </p:nvSpPr>
        <p:spPr>
          <a:xfrm>
            <a:off x="5022064" y="3230421"/>
            <a:ext cx="2109494"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Gill Sans MT"/>
              </a:rPr>
              <a:t>Observations</a:t>
            </a:r>
            <a:endParaRPr kumimoji="0" lang="en-US" sz="1400" b="0" i="0" u="none" strike="noStrike" kern="1200" cap="none" spc="0" normalizeH="0" baseline="0" noProof="0">
              <a:ln>
                <a:noFill/>
              </a:ln>
              <a:solidFill>
                <a:schemeClr val="tx1">
                  <a:lumMod val="75000"/>
                  <a:lumOff val="25000"/>
                </a:schemeClr>
              </a:solidFill>
              <a:effectLst/>
              <a:uLnTx/>
              <a:uFillTx/>
              <a:latin typeface="Gill Sans MT"/>
            </a:endParaRPr>
          </a:p>
        </p:txBody>
      </p:sp>
      <p:sp>
        <p:nvSpPr>
          <p:cNvPr id="23" name="TextBox 22">
            <a:extLst>
              <a:ext uri="{FF2B5EF4-FFF2-40B4-BE49-F238E27FC236}">
                <a16:creationId xmlns:a16="http://schemas.microsoft.com/office/drawing/2014/main" id="{B6D8F68A-ED88-4CB8-BE8A-0C48A111B15D}"/>
              </a:ext>
            </a:extLst>
          </p:cNvPr>
          <p:cNvSpPr txBox="1"/>
          <p:nvPr/>
        </p:nvSpPr>
        <p:spPr>
          <a:xfrm>
            <a:off x="7410248" y="2638652"/>
            <a:ext cx="2118028" cy="76944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lumMod val="75000"/>
                    <a:lumOff val="25000"/>
                  </a:schemeClr>
                </a:solidFill>
                <a:effectLst/>
                <a:uLnTx/>
                <a:uFillTx/>
                <a:latin typeface="Gill Sans MT"/>
              </a:rPr>
              <a:t>P</a:t>
            </a:r>
          </a:p>
        </p:txBody>
      </p:sp>
      <p:sp>
        <p:nvSpPr>
          <p:cNvPr id="14" name="TextBox 13">
            <a:extLst>
              <a:ext uri="{FF2B5EF4-FFF2-40B4-BE49-F238E27FC236}">
                <a16:creationId xmlns:a16="http://schemas.microsoft.com/office/drawing/2014/main" id="{A3D7B160-F7EE-4704-B39A-6390894FE4B6}"/>
              </a:ext>
            </a:extLst>
          </p:cNvPr>
          <p:cNvSpPr txBox="1"/>
          <p:nvPr/>
        </p:nvSpPr>
        <p:spPr>
          <a:xfrm>
            <a:off x="7435200" y="3230362"/>
            <a:ext cx="2090129"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Gill Sans MT"/>
              </a:rPr>
              <a:t>Partnerships</a:t>
            </a:r>
            <a:endParaRPr kumimoji="0" lang="en-US" sz="1400" b="0" i="0" u="none" strike="noStrike" kern="1200" cap="none" spc="0" normalizeH="0" baseline="0" noProof="0">
              <a:ln>
                <a:noFill/>
              </a:ln>
              <a:solidFill>
                <a:schemeClr val="tx1">
                  <a:lumMod val="75000"/>
                  <a:lumOff val="25000"/>
                </a:schemeClr>
              </a:solidFill>
              <a:effectLst/>
              <a:uLnTx/>
              <a:uFillTx/>
              <a:latin typeface="Gill Sans MT"/>
            </a:endParaRPr>
          </a:p>
        </p:txBody>
      </p:sp>
      <p:sp>
        <p:nvSpPr>
          <p:cNvPr id="25" name="TextBox 24">
            <a:extLst>
              <a:ext uri="{FF2B5EF4-FFF2-40B4-BE49-F238E27FC236}">
                <a16:creationId xmlns:a16="http://schemas.microsoft.com/office/drawing/2014/main" id="{7AEB406C-54EB-4572-8933-3D0C9F2A50F6}"/>
              </a:ext>
            </a:extLst>
          </p:cNvPr>
          <p:cNvSpPr txBox="1"/>
          <p:nvPr/>
        </p:nvSpPr>
        <p:spPr>
          <a:xfrm>
            <a:off x="9834575" y="2619602"/>
            <a:ext cx="2131153"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lumMod val="75000"/>
                    <a:lumOff val="25000"/>
                  </a:schemeClr>
                </a:solidFill>
                <a:effectLst/>
                <a:uLnTx/>
                <a:uFillTx/>
                <a:latin typeface="Gill Sans MT"/>
              </a:rPr>
              <a:t>T</a:t>
            </a:r>
          </a:p>
        </p:txBody>
      </p:sp>
      <p:sp>
        <p:nvSpPr>
          <p:cNvPr id="16" name="TextBox 15">
            <a:extLst>
              <a:ext uri="{FF2B5EF4-FFF2-40B4-BE49-F238E27FC236}">
                <a16:creationId xmlns:a16="http://schemas.microsoft.com/office/drawing/2014/main" id="{AB73CDF6-A151-44C1-868F-2B57EFA6B8E8}"/>
              </a:ext>
            </a:extLst>
          </p:cNvPr>
          <p:cNvSpPr txBox="1"/>
          <p:nvPr/>
        </p:nvSpPr>
        <p:spPr>
          <a:xfrm>
            <a:off x="9824609" y="3211313"/>
            <a:ext cx="2116301"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Gill Sans MT"/>
              </a:rPr>
              <a:t>Tools &amp; Training</a:t>
            </a:r>
            <a:endParaRPr kumimoji="0" lang="en-US" sz="1400" b="0" i="0" u="none" strike="noStrike" kern="1200" cap="none" spc="0" normalizeH="0" baseline="0" noProof="0">
              <a:ln>
                <a:noFill/>
              </a:ln>
              <a:solidFill>
                <a:schemeClr val="tx1">
                  <a:lumMod val="75000"/>
                  <a:lumOff val="25000"/>
                </a:schemeClr>
              </a:solidFill>
              <a:effectLst/>
              <a:uLnTx/>
              <a:uFillTx/>
              <a:latin typeface="Gill Sans MT"/>
            </a:endParaRPr>
          </a:p>
        </p:txBody>
      </p:sp>
      <p:pic>
        <p:nvPicPr>
          <p:cNvPr id="44" name="Picture 44" descr="20200620_104626_crop2edit.jpg">
            <a:extLst>
              <a:ext uri="{FF2B5EF4-FFF2-40B4-BE49-F238E27FC236}">
                <a16:creationId xmlns:a16="http://schemas.microsoft.com/office/drawing/2014/main" id="{CFCD4F64-A6D3-4985-B674-0349501518E1}"/>
              </a:ext>
            </a:extLst>
          </p:cNvPr>
          <p:cNvPicPr>
            <a:picLocks noChangeAspect="1"/>
          </p:cNvPicPr>
          <p:nvPr/>
        </p:nvPicPr>
        <p:blipFill>
          <a:blip r:embed="rId5"/>
          <a:stretch>
            <a:fillRect/>
          </a:stretch>
        </p:blipFill>
        <p:spPr>
          <a:xfrm>
            <a:off x="2604998" y="3600630"/>
            <a:ext cx="2124974" cy="2043742"/>
          </a:xfrm>
          <a:prstGeom prst="rect">
            <a:avLst/>
          </a:prstGeom>
          <a:ln>
            <a:solidFill>
              <a:schemeClr val="bg1"/>
            </a:solidFill>
          </a:ln>
        </p:spPr>
      </p:pic>
      <p:pic>
        <p:nvPicPr>
          <p:cNvPr id="31" name="Picture 31" descr="EastPoint_cropedit.jpg">
            <a:extLst>
              <a:ext uri="{FF2B5EF4-FFF2-40B4-BE49-F238E27FC236}">
                <a16:creationId xmlns:a16="http://schemas.microsoft.com/office/drawing/2014/main" id="{80ED0EE9-C091-4418-B9BA-1871F4BA6880}"/>
              </a:ext>
            </a:extLst>
          </p:cNvPr>
          <p:cNvPicPr>
            <a:picLocks noChangeAspect="1"/>
          </p:cNvPicPr>
          <p:nvPr/>
        </p:nvPicPr>
        <p:blipFill>
          <a:blip r:embed="rId6"/>
          <a:stretch>
            <a:fillRect/>
          </a:stretch>
        </p:blipFill>
        <p:spPr>
          <a:xfrm>
            <a:off x="9828363" y="3605122"/>
            <a:ext cx="2139351" cy="2043742"/>
          </a:xfrm>
          <a:prstGeom prst="rect">
            <a:avLst/>
          </a:prstGeom>
          <a:ln>
            <a:solidFill>
              <a:schemeClr val="bg1"/>
            </a:solidFill>
          </a:ln>
        </p:spPr>
      </p:pic>
      <p:pic>
        <p:nvPicPr>
          <p:cNvPr id="20" name="Picture 25" descr="Mystery River 1.jpg">
            <a:extLst>
              <a:ext uri="{FF2B5EF4-FFF2-40B4-BE49-F238E27FC236}">
                <a16:creationId xmlns:a16="http://schemas.microsoft.com/office/drawing/2014/main" id="{EBF85C44-1065-430C-A651-869C257BDD13}"/>
              </a:ext>
            </a:extLst>
          </p:cNvPr>
          <p:cNvPicPr>
            <a:picLocks noChangeAspect="1"/>
          </p:cNvPicPr>
          <p:nvPr/>
        </p:nvPicPr>
        <p:blipFill>
          <a:blip r:embed="rId7"/>
          <a:stretch>
            <a:fillRect/>
          </a:stretch>
        </p:blipFill>
        <p:spPr>
          <a:xfrm>
            <a:off x="195533" y="3600629"/>
            <a:ext cx="2124974" cy="2043742"/>
          </a:xfrm>
          <a:prstGeom prst="rect">
            <a:avLst/>
          </a:prstGeom>
          <a:ln>
            <a:solidFill>
              <a:schemeClr val="bg1"/>
            </a:solidFill>
          </a:ln>
        </p:spPr>
      </p:pic>
      <p:pic>
        <p:nvPicPr>
          <p:cNvPr id="12" name="Picture 17">
            <a:extLst>
              <a:ext uri="{FF2B5EF4-FFF2-40B4-BE49-F238E27FC236}">
                <a16:creationId xmlns:a16="http://schemas.microsoft.com/office/drawing/2014/main" id="{97E4BAA9-1978-4B6F-8305-A42AD93C269E}"/>
              </a:ext>
            </a:extLst>
          </p:cNvPr>
          <p:cNvPicPr>
            <a:picLocks noChangeAspect="1"/>
          </p:cNvPicPr>
          <p:nvPr/>
        </p:nvPicPr>
        <p:blipFill>
          <a:blip r:embed="rId8"/>
          <a:stretch>
            <a:fillRect/>
          </a:stretch>
        </p:blipFill>
        <p:spPr>
          <a:xfrm>
            <a:off x="8804476" y="-3683"/>
            <a:ext cx="3331579" cy="2582732"/>
          </a:xfrm>
          <a:prstGeom prst="rect">
            <a:avLst/>
          </a:prstGeom>
        </p:spPr>
      </p:pic>
      <p:sp>
        <p:nvSpPr>
          <p:cNvPr id="28" name="TextBox 27">
            <a:extLst>
              <a:ext uri="{FF2B5EF4-FFF2-40B4-BE49-F238E27FC236}">
                <a16:creationId xmlns:a16="http://schemas.microsoft.com/office/drawing/2014/main" id="{B091B8DB-193B-41D1-80A2-0F01B6A8CDAE}"/>
              </a:ext>
            </a:extLst>
          </p:cNvPr>
          <p:cNvSpPr txBox="1"/>
          <p:nvPr/>
        </p:nvSpPr>
        <p:spPr>
          <a:xfrm>
            <a:off x="2604844" y="5700318"/>
            <a:ext cx="2120683"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Collect baseline water quality </a:t>
            </a:r>
            <a:r>
              <a:rPr kumimoji="0" lang="en-US" sz="1400" b="1" i="0" u="sng" strike="noStrike" kern="1200" cap="none" spc="0" normalizeH="0" baseline="0" noProof="0">
                <a:ln>
                  <a:noFill/>
                </a:ln>
                <a:effectLst/>
                <a:uLnTx/>
                <a:uFillTx/>
                <a:latin typeface="Gill Sans MT"/>
              </a:rPr>
              <a:t>data</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according to QA/QC protocols</a:t>
            </a:r>
          </a:p>
        </p:txBody>
      </p:sp>
      <p:sp>
        <p:nvSpPr>
          <p:cNvPr id="29" name="TextBox 28">
            <a:extLst>
              <a:ext uri="{FF2B5EF4-FFF2-40B4-BE49-F238E27FC236}">
                <a16:creationId xmlns:a16="http://schemas.microsoft.com/office/drawing/2014/main" id="{E5730296-5946-4E2A-81E2-4AF8F5F5285E}"/>
              </a:ext>
            </a:extLst>
          </p:cNvPr>
          <p:cNvSpPr txBox="1"/>
          <p:nvPr/>
        </p:nvSpPr>
        <p:spPr>
          <a:xfrm>
            <a:off x="5012459" y="5700318"/>
            <a:ext cx="2120683"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Take </a:t>
            </a:r>
            <a:r>
              <a:rPr kumimoji="0" lang="en-US" sz="1400" b="1" i="0" u="sng" strike="noStrike" kern="1200" cap="none" spc="0" normalizeH="0" baseline="0" noProof="0">
                <a:ln>
                  <a:noFill/>
                </a:ln>
                <a:effectLst/>
                <a:uLnTx/>
                <a:uFillTx/>
                <a:latin typeface="Gill Sans MT"/>
              </a:rPr>
              <a:t>observations </a:t>
            </a:r>
            <a:r>
              <a:rPr kumimoji="0" lang="en-US" sz="1400" b="0" i="0" u="none" strike="noStrike" kern="1200" cap="none" spc="0" normalizeH="0" baseline="0" noProof="0">
                <a:ln>
                  <a:noFill/>
                </a:ln>
                <a:effectLst/>
                <a:uLnTx/>
                <a:uFillTx/>
                <a:latin typeface="Gill Sans MT"/>
              </a:rPr>
              <a:t>of sites to note any potential sources of pollution</a:t>
            </a:r>
          </a:p>
        </p:txBody>
      </p:sp>
      <p:sp>
        <p:nvSpPr>
          <p:cNvPr id="32" name="TextBox 31">
            <a:extLst>
              <a:ext uri="{FF2B5EF4-FFF2-40B4-BE49-F238E27FC236}">
                <a16:creationId xmlns:a16="http://schemas.microsoft.com/office/drawing/2014/main" id="{A214C247-F35A-4B8C-9449-3F7EBA02A1E2}"/>
              </a:ext>
            </a:extLst>
          </p:cNvPr>
          <p:cNvSpPr txBox="1"/>
          <p:nvPr/>
        </p:nvSpPr>
        <p:spPr>
          <a:xfrm>
            <a:off x="7417117" y="5700316"/>
            <a:ext cx="212068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Seek </a:t>
            </a:r>
            <a:r>
              <a:rPr kumimoji="0" lang="en-US" sz="1400" b="1" i="0" u="sng" strike="noStrike" kern="1200" cap="none" spc="0" normalizeH="0" baseline="0" noProof="0">
                <a:ln>
                  <a:noFill/>
                </a:ln>
                <a:effectLst/>
                <a:uLnTx/>
                <a:uFillTx/>
                <a:latin typeface="Gill Sans MT"/>
              </a:rPr>
              <a:t>partnerships</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with local gov’ts, nonprofits, &amp; other organizations to share results </a:t>
            </a:r>
            <a:r>
              <a:rPr kumimoji="0" lang="en-US" sz="1400" i="0" u="none" strike="noStrike" kern="1200" cap="none" spc="0" normalizeH="0" baseline="0" noProof="0">
                <a:ln>
                  <a:noFill/>
                </a:ln>
                <a:effectLst/>
                <a:uLnTx/>
                <a:uFillTx/>
                <a:latin typeface="Gill Sans MT"/>
              </a:rPr>
              <a:t>&amp; </a:t>
            </a:r>
            <a:r>
              <a:rPr kumimoji="0" lang="en-US" sz="1400" b="0" i="0" u="none" strike="noStrike" kern="1200" cap="none" spc="0" normalizeH="0" baseline="0" noProof="0">
                <a:ln>
                  <a:noFill/>
                </a:ln>
                <a:effectLst/>
                <a:uLnTx/>
                <a:uFillTx/>
                <a:latin typeface="Gill Sans MT"/>
              </a:rPr>
              <a:t>resources</a:t>
            </a:r>
          </a:p>
        </p:txBody>
      </p:sp>
      <p:sp>
        <p:nvSpPr>
          <p:cNvPr id="33" name="TextBox 32">
            <a:extLst>
              <a:ext uri="{FF2B5EF4-FFF2-40B4-BE49-F238E27FC236}">
                <a16:creationId xmlns:a16="http://schemas.microsoft.com/office/drawing/2014/main" id="{57B3302F-BF99-40E7-B402-DAB860726707}"/>
              </a:ext>
            </a:extLst>
          </p:cNvPr>
          <p:cNvSpPr txBox="1"/>
          <p:nvPr/>
        </p:nvSpPr>
        <p:spPr>
          <a:xfrm>
            <a:off x="9831300" y="5700318"/>
            <a:ext cx="2120683"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Utilize </a:t>
            </a:r>
            <a:r>
              <a:rPr kumimoji="0" lang="en-US" sz="1400" b="1" i="0" u="sng" strike="noStrike" kern="1200" cap="none" spc="0" normalizeH="0" baseline="0" noProof="0">
                <a:ln>
                  <a:noFill/>
                </a:ln>
                <a:effectLst/>
                <a:uLnTx/>
                <a:uFillTx/>
                <a:latin typeface="Gill Sans MT"/>
              </a:rPr>
              <a:t>tools &amp; training</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provided by staff &amp; local coordinators</a:t>
            </a:r>
          </a:p>
        </p:txBody>
      </p:sp>
      <p:sp>
        <p:nvSpPr>
          <p:cNvPr id="34" name="TextBox 33">
            <a:extLst>
              <a:ext uri="{FF2B5EF4-FFF2-40B4-BE49-F238E27FC236}">
                <a16:creationId xmlns:a16="http://schemas.microsoft.com/office/drawing/2014/main" id="{3DA7D4A2-D30F-4F6A-8EF6-A63551A34201}"/>
              </a:ext>
            </a:extLst>
          </p:cNvPr>
          <p:cNvSpPr txBox="1"/>
          <p:nvPr/>
        </p:nvSpPr>
        <p:spPr>
          <a:xfrm>
            <a:off x="195533" y="2613828"/>
            <a:ext cx="2102243"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A</a:t>
            </a:r>
          </a:p>
        </p:txBody>
      </p:sp>
      <p:sp>
        <p:nvSpPr>
          <p:cNvPr id="35" name="TextBox 34">
            <a:extLst>
              <a:ext uri="{FF2B5EF4-FFF2-40B4-BE49-F238E27FC236}">
                <a16:creationId xmlns:a16="http://schemas.microsoft.com/office/drawing/2014/main" id="{3D0CB71B-AA03-4731-B453-EF4D737E7F0A}"/>
              </a:ext>
            </a:extLst>
          </p:cNvPr>
          <p:cNvSpPr txBox="1"/>
          <p:nvPr/>
        </p:nvSpPr>
        <p:spPr>
          <a:xfrm>
            <a:off x="204655" y="3230659"/>
            <a:ext cx="2103773"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Awareness</a:t>
            </a:r>
            <a:endParaRPr kumimoji="0" lang="en-US" sz="1400" b="0" i="0" u="none" strike="noStrike" kern="1200" cap="none" spc="0" normalizeH="0" baseline="0" noProof="0">
              <a:ln>
                <a:noFill/>
              </a:ln>
              <a:effectLst/>
              <a:uLnTx/>
              <a:uFillTx/>
              <a:latin typeface="Gill Sans MT"/>
            </a:endParaRPr>
          </a:p>
        </p:txBody>
      </p:sp>
      <p:sp>
        <p:nvSpPr>
          <p:cNvPr id="36" name="TextBox 35">
            <a:extLst>
              <a:ext uri="{FF2B5EF4-FFF2-40B4-BE49-F238E27FC236}">
                <a16:creationId xmlns:a16="http://schemas.microsoft.com/office/drawing/2014/main" id="{96E6563D-FC97-4DD8-B026-86674E083267}"/>
              </a:ext>
            </a:extLst>
          </p:cNvPr>
          <p:cNvSpPr txBox="1"/>
          <p:nvPr/>
        </p:nvSpPr>
        <p:spPr>
          <a:xfrm>
            <a:off x="2600810" y="2630542"/>
            <a:ext cx="2118459"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D</a:t>
            </a:r>
          </a:p>
        </p:txBody>
      </p:sp>
      <p:sp>
        <p:nvSpPr>
          <p:cNvPr id="37" name="TextBox 36">
            <a:extLst>
              <a:ext uri="{FF2B5EF4-FFF2-40B4-BE49-F238E27FC236}">
                <a16:creationId xmlns:a16="http://schemas.microsoft.com/office/drawing/2014/main" id="{6E89F617-175B-4399-84F4-45A576C9E5C0}"/>
              </a:ext>
            </a:extLst>
          </p:cNvPr>
          <p:cNvSpPr txBox="1"/>
          <p:nvPr/>
        </p:nvSpPr>
        <p:spPr>
          <a:xfrm>
            <a:off x="2596390" y="3230660"/>
            <a:ext cx="2109228"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Data</a:t>
            </a:r>
            <a:endParaRPr kumimoji="0" lang="en-US" sz="1400" b="0" i="0" u="none" strike="noStrike" kern="1200" cap="none" spc="0" normalizeH="0" baseline="0" noProof="0">
              <a:ln>
                <a:noFill/>
              </a:ln>
              <a:effectLst/>
              <a:uLnTx/>
              <a:uFillTx/>
              <a:latin typeface="Gill Sans MT"/>
            </a:endParaRPr>
          </a:p>
        </p:txBody>
      </p:sp>
      <p:sp>
        <p:nvSpPr>
          <p:cNvPr id="38" name="TextBox 37">
            <a:extLst>
              <a:ext uri="{FF2B5EF4-FFF2-40B4-BE49-F238E27FC236}">
                <a16:creationId xmlns:a16="http://schemas.microsoft.com/office/drawing/2014/main" id="{D910FDFC-8D66-4409-89E8-519880A2076E}"/>
              </a:ext>
            </a:extLst>
          </p:cNvPr>
          <p:cNvSpPr txBox="1"/>
          <p:nvPr/>
        </p:nvSpPr>
        <p:spPr>
          <a:xfrm>
            <a:off x="5015611" y="2626948"/>
            <a:ext cx="2082103" cy="79610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O</a:t>
            </a:r>
          </a:p>
        </p:txBody>
      </p:sp>
      <p:sp>
        <p:nvSpPr>
          <p:cNvPr id="39" name="TextBox 38">
            <a:extLst>
              <a:ext uri="{FF2B5EF4-FFF2-40B4-BE49-F238E27FC236}">
                <a16:creationId xmlns:a16="http://schemas.microsoft.com/office/drawing/2014/main" id="{988A371F-9C7D-4166-91E5-725F18C15CD3}"/>
              </a:ext>
            </a:extLst>
          </p:cNvPr>
          <p:cNvSpPr txBox="1"/>
          <p:nvPr/>
        </p:nvSpPr>
        <p:spPr>
          <a:xfrm>
            <a:off x="5013654" y="3230422"/>
            <a:ext cx="2109494"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Observations</a:t>
            </a:r>
            <a:endParaRPr kumimoji="0" lang="en-US" sz="1400" b="0" i="0" u="none" strike="noStrike" kern="1200" cap="none" spc="0" normalizeH="0" baseline="0" noProof="0">
              <a:ln>
                <a:noFill/>
              </a:ln>
              <a:effectLst/>
              <a:uLnTx/>
              <a:uFillTx/>
              <a:latin typeface="Gill Sans MT"/>
            </a:endParaRPr>
          </a:p>
        </p:txBody>
      </p:sp>
      <p:sp>
        <p:nvSpPr>
          <p:cNvPr id="40" name="TextBox 39">
            <a:extLst>
              <a:ext uri="{FF2B5EF4-FFF2-40B4-BE49-F238E27FC236}">
                <a16:creationId xmlns:a16="http://schemas.microsoft.com/office/drawing/2014/main" id="{F63A56E8-42DE-4328-A43D-5428D086B3A4}"/>
              </a:ext>
            </a:extLst>
          </p:cNvPr>
          <p:cNvSpPr txBox="1"/>
          <p:nvPr/>
        </p:nvSpPr>
        <p:spPr>
          <a:xfrm>
            <a:off x="7401838" y="2638653"/>
            <a:ext cx="2118028" cy="76944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P</a:t>
            </a:r>
          </a:p>
        </p:txBody>
      </p:sp>
      <p:sp>
        <p:nvSpPr>
          <p:cNvPr id="41" name="TextBox 40">
            <a:extLst>
              <a:ext uri="{FF2B5EF4-FFF2-40B4-BE49-F238E27FC236}">
                <a16:creationId xmlns:a16="http://schemas.microsoft.com/office/drawing/2014/main" id="{3FF64277-49E7-41A6-942B-029EA5E1EFD5}"/>
              </a:ext>
            </a:extLst>
          </p:cNvPr>
          <p:cNvSpPr txBox="1"/>
          <p:nvPr/>
        </p:nvSpPr>
        <p:spPr>
          <a:xfrm>
            <a:off x="7426790" y="3230363"/>
            <a:ext cx="2090129"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Partnerships</a:t>
            </a:r>
            <a:endParaRPr kumimoji="0" lang="en-US" sz="1400" b="0" i="0" u="none" strike="noStrike" kern="1200" cap="none" spc="0" normalizeH="0" baseline="0" noProof="0">
              <a:ln>
                <a:noFill/>
              </a:ln>
              <a:effectLst/>
              <a:uLnTx/>
              <a:uFillTx/>
              <a:latin typeface="Gill Sans MT"/>
            </a:endParaRPr>
          </a:p>
        </p:txBody>
      </p:sp>
      <p:sp>
        <p:nvSpPr>
          <p:cNvPr id="42" name="TextBox 41">
            <a:extLst>
              <a:ext uri="{FF2B5EF4-FFF2-40B4-BE49-F238E27FC236}">
                <a16:creationId xmlns:a16="http://schemas.microsoft.com/office/drawing/2014/main" id="{13D5A4D5-3629-4EC8-98C8-49F1B49045A0}"/>
              </a:ext>
            </a:extLst>
          </p:cNvPr>
          <p:cNvSpPr txBox="1"/>
          <p:nvPr/>
        </p:nvSpPr>
        <p:spPr>
          <a:xfrm>
            <a:off x="9826165" y="2619603"/>
            <a:ext cx="2131153"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T</a:t>
            </a:r>
          </a:p>
        </p:txBody>
      </p:sp>
      <p:sp>
        <p:nvSpPr>
          <p:cNvPr id="43" name="TextBox 42">
            <a:extLst>
              <a:ext uri="{FF2B5EF4-FFF2-40B4-BE49-F238E27FC236}">
                <a16:creationId xmlns:a16="http://schemas.microsoft.com/office/drawing/2014/main" id="{FCFE4A9F-9538-4AD3-A3A6-0691E1F73DE9}"/>
              </a:ext>
            </a:extLst>
          </p:cNvPr>
          <p:cNvSpPr txBox="1"/>
          <p:nvPr/>
        </p:nvSpPr>
        <p:spPr>
          <a:xfrm>
            <a:off x="9816199" y="3211314"/>
            <a:ext cx="2116301"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Tools &amp; Training</a:t>
            </a:r>
            <a:endParaRPr kumimoji="0" lang="en-US" sz="1400" b="0" i="0" u="none" strike="noStrike" kern="1200" cap="none" spc="0" normalizeH="0" baseline="0" noProof="0">
              <a:ln>
                <a:noFill/>
              </a:ln>
              <a:effectLst/>
              <a:uLnTx/>
              <a:uFillTx/>
              <a:latin typeface="Gill Sans MT"/>
            </a:endParaRPr>
          </a:p>
        </p:txBody>
      </p:sp>
    </p:spTree>
    <p:extLst>
      <p:ext uri="{BB962C8B-B14F-4D97-AF65-F5344CB8AC3E}">
        <p14:creationId xmlns:p14="http://schemas.microsoft.com/office/powerpoint/2010/main" val="1834382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668002"/>
            <a:ext cx="10910576" cy="4699506"/>
          </a:xfrm>
        </p:spPr>
        <p:txBody>
          <a:bodyPr vert="horz" lIns="91440" tIns="45720" rIns="91440" bIns="45720" rtlCol="0" anchor="t">
            <a:noAutofit/>
          </a:bodyPr>
          <a:lstStyle/>
          <a:p>
            <a:r>
              <a:rPr lang="en-US" sz="2600"/>
              <a:t>Found mostly in South GA and urban environments</a:t>
            </a:r>
          </a:p>
          <a:p>
            <a:r>
              <a:rPr lang="en-US" sz="2600"/>
              <a:t>Slow moving water with little or no turbulence</a:t>
            </a:r>
          </a:p>
          <a:p>
            <a:r>
              <a:rPr lang="en-US" sz="2600"/>
              <a:t>Substrate is generally composed of fine silt, sand, or coarse gravel</a:t>
            </a:r>
            <a:endParaRPr lang="en-US" sz="2400" b="1"/>
          </a:p>
          <a:p>
            <a:pPr lvl="1"/>
            <a:endParaRPr lang="en-US" sz="2400"/>
          </a:p>
        </p:txBody>
      </p:sp>
      <p:grpSp>
        <p:nvGrpSpPr>
          <p:cNvPr id="18" name="Group 17">
            <a:extLst>
              <a:ext uri="{FF2B5EF4-FFF2-40B4-BE49-F238E27FC236}">
                <a16:creationId xmlns:a16="http://schemas.microsoft.com/office/drawing/2014/main" id="{05EC1E93-BEF9-4BCD-840C-EB2181022CCF}"/>
              </a:ext>
            </a:extLst>
          </p:cNvPr>
          <p:cNvGrpSpPr/>
          <p:nvPr/>
        </p:nvGrpSpPr>
        <p:grpSpPr>
          <a:xfrm>
            <a:off x="1276518" y="3307989"/>
            <a:ext cx="9638964" cy="2572458"/>
            <a:chOff x="1276519" y="3307989"/>
            <a:chExt cx="9638964" cy="2572458"/>
          </a:xfrm>
        </p:grpSpPr>
        <p:pic>
          <p:nvPicPr>
            <p:cNvPr id="7" name="Picture 6">
              <a:extLst>
                <a:ext uri="{FF2B5EF4-FFF2-40B4-BE49-F238E27FC236}">
                  <a16:creationId xmlns:a16="http://schemas.microsoft.com/office/drawing/2014/main" id="{129C6E4B-26D1-4A4A-B6F3-F821DB3E88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85" t="20997" r="-134" b="11479"/>
            <a:stretch/>
          </p:blipFill>
          <p:spPr>
            <a:xfrm>
              <a:off x="1276519" y="3307989"/>
              <a:ext cx="4574452" cy="2572458"/>
            </a:xfrm>
            <a:prstGeom prst="rect">
              <a:avLst/>
            </a:prstGeom>
          </p:spPr>
        </p:pic>
        <p:pic>
          <p:nvPicPr>
            <p:cNvPr id="9" name="Picture 8">
              <a:extLst>
                <a:ext uri="{FF2B5EF4-FFF2-40B4-BE49-F238E27FC236}">
                  <a16:creationId xmlns:a16="http://schemas.microsoft.com/office/drawing/2014/main" id="{C7DBA0C3-768A-41D9-8714-A986A24DAB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020"/>
            <a:stretch/>
          </p:blipFill>
          <p:spPr>
            <a:xfrm>
              <a:off x="6341031" y="3307989"/>
              <a:ext cx="4574452" cy="2572458"/>
            </a:xfrm>
            <a:prstGeom prst="rect">
              <a:avLst/>
            </a:prstGeom>
          </p:spPr>
        </p:pic>
      </p:grpSp>
      <p:sp>
        <p:nvSpPr>
          <p:cNvPr id="11" name="Rectangle 10">
            <a:extLst>
              <a:ext uri="{FF2B5EF4-FFF2-40B4-BE49-F238E27FC236}">
                <a16:creationId xmlns:a16="http://schemas.microsoft.com/office/drawing/2014/main" id="{F5F55C12-777A-459F-A470-F85DA4CE9A6C}"/>
              </a:ext>
            </a:extLst>
          </p:cNvPr>
          <p:cNvSpPr/>
          <p:nvPr/>
        </p:nvSpPr>
        <p:spPr>
          <a:xfrm>
            <a:off x="601035" y="5967212"/>
            <a:ext cx="10910576" cy="830997"/>
          </a:xfrm>
          <a:prstGeom prst="rect">
            <a:avLst/>
          </a:prstGeom>
          <a:solidFill>
            <a:schemeClr val="accent2"/>
          </a:solidFill>
        </p:spPr>
        <p:txBody>
          <a:bodyPr wrap="square">
            <a:spAutoFit/>
          </a:bodyPr>
          <a:lstStyle/>
          <a:p>
            <a:pPr marL="685800">
              <a:lnSpc>
                <a:spcPct val="90000"/>
              </a:lnSpc>
              <a:spcBef>
                <a:spcPct val="20000"/>
              </a:spcBef>
            </a:pPr>
            <a:r>
              <a:rPr lang="en-US" i="1">
                <a:latin typeface="Calibri"/>
                <a:cs typeface="Calibri"/>
              </a:rPr>
              <a:t>If your stream shows traits of both categories, </a:t>
            </a:r>
            <a:endParaRPr lang="en-US">
              <a:ea typeface="+mn-lt"/>
              <a:cs typeface="+mn-lt"/>
            </a:endParaRPr>
          </a:p>
          <a:p>
            <a:pPr marL="685800">
              <a:lnSpc>
                <a:spcPct val="90000"/>
              </a:lnSpc>
              <a:spcBef>
                <a:spcPct val="20000"/>
              </a:spcBef>
            </a:pPr>
            <a:r>
              <a:rPr lang="en-US" i="1">
                <a:latin typeface="Calibri"/>
                <a:cs typeface="Calibri"/>
              </a:rPr>
              <a:t>do your best to CHOOSE ONE and proceed with that method!</a:t>
            </a:r>
            <a:endParaRPr lang="en-US"/>
          </a:p>
        </p:txBody>
      </p:sp>
      <p:sp>
        <p:nvSpPr>
          <p:cNvPr id="6" name="Title 1">
            <a:extLst>
              <a:ext uri="{FF2B5EF4-FFF2-40B4-BE49-F238E27FC236}">
                <a16:creationId xmlns:a16="http://schemas.microsoft.com/office/drawing/2014/main" id="{030FDCF1-D4D0-795C-A69A-1FA6F44A694A}"/>
              </a:ext>
            </a:extLst>
          </p:cNvPr>
          <p:cNvSpPr>
            <a:spLocks noGrp="1"/>
          </p:cNvSpPr>
          <p:nvPr>
            <p:ph type="title"/>
          </p:nvPr>
        </p:nvSpPr>
        <p:spPr>
          <a:xfrm>
            <a:off x="610681" y="288417"/>
            <a:ext cx="10980284" cy="1188720"/>
          </a:xfrm>
        </p:spPr>
        <p:txBody>
          <a:bodyPr/>
          <a:lstStyle/>
          <a:p>
            <a:r>
              <a:rPr lang="en-US"/>
              <a:t>Stream and Sampling Types:</a:t>
            </a:r>
            <a:br>
              <a:rPr lang="en-US"/>
            </a:br>
            <a:r>
              <a:rPr lang="en-US"/>
              <a:t>Muddy Bottom Streams</a:t>
            </a:r>
            <a:endParaRPr lang="en-US" i="1"/>
          </a:p>
        </p:txBody>
      </p:sp>
    </p:spTree>
    <p:extLst>
      <p:ext uri="{BB962C8B-B14F-4D97-AF65-F5344CB8AC3E}">
        <p14:creationId xmlns:p14="http://schemas.microsoft.com/office/powerpoint/2010/main" val="361213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Muddy Bottom Sampling Method</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430240" y="2244271"/>
            <a:ext cx="5183751" cy="4699506"/>
          </a:xfrm>
        </p:spPr>
        <p:txBody>
          <a:bodyPr vert="horz" lIns="91440" tIns="45720" rIns="91440" bIns="45720" rtlCol="0" anchor="t">
            <a:normAutofit fontScale="92500"/>
          </a:bodyPr>
          <a:lstStyle/>
          <a:p>
            <a:pPr marL="228600" lvl="4">
              <a:spcBef>
                <a:spcPts val="0"/>
              </a:spcBef>
              <a:spcAft>
                <a:spcPct val="0"/>
              </a:spcAft>
            </a:pPr>
            <a:r>
              <a:rPr lang="en-US" sz="2800" b="1">
                <a:latin typeface="Calibri"/>
                <a:cs typeface="Calibri"/>
              </a:rPr>
              <a:t>Substrate</a:t>
            </a:r>
            <a:endParaRPr lang="en-US" sz="2800">
              <a:ea typeface="+mn-lt"/>
              <a:cs typeface="+mn-lt"/>
            </a:endParaRPr>
          </a:p>
          <a:p>
            <a:pPr lvl="1">
              <a:spcBef>
                <a:spcPts val="0"/>
              </a:spcBef>
              <a:spcAft>
                <a:spcPct val="0"/>
              </a:spcAft>
            </a:pPr>
            <a:r>
              <a:rPr lang="en-US" sz="2400" b="1">
                <a:latin typeface="Calibri"/>
                <a:cs typeface="Calibri"/>
              </a:rPr>
              <a:t>3 samples</a:t>
            </a:r>
          </a:p>
          <a:p>
            <a:pPr lvl="1">
              <a:spcBef>
                <a:spcPts val="0"/>
              </a:spcBef>
              <a:spcAft>
                <a:spcPts val="1000"/>
              </a:spcAft>
            </a:pPr>
            <a:r>
              <a:rPr lang="en-US" sz="2400">
                <a:latin typeface="Calibri"/>
                <a:cs typeface="Calibri"/>
              </a:rPr>
              <a:t>Scoop (</a:t>
            </a:r>
            <a:r>
              <a:rPr lang="en-US" sz="2400" b="1">
                <a:latin typeface="Calibri"/>
                <a:cs typeface="Calibri"/>
              </a:rPr>
              <a:t>1 square foot</a:t>
            </a:r>
            <a:r>
              <a:rPr lang="en-US" sz="2400">
                <a:latin typeface="Calibri"/>
                <a:cs typeface="Calibri"/>
              </a:rPr>
              <a:t>) of the coarsest area of streambed </a:t>
            </a:r>
            <a:r>
              <a:rPr lang="en-US" sz="2400" b="1">
                <a:latin typeface="Calibri"/>
                <a:cs typeface="Calibri"/>
              </a:rPr>
              <a:t>with a D-frame net</a:t>
            </a:r>
            <a:endParaRPr lang="en-US" sz="2400" b="1">
              <a:latin typeface="Calibri"/>
              <a:ea typeface="+mn-lt"/>
              <a:cs typeface="Calibri"/>
            </a:endParaRPr>
          </a:p>
          <a:p>
            <a:pPr marL="228600" lvl="4">
              <a:spcAft>
                <a:spcPct val="0"/>
              </a:spcAft>
            </a:pPr>
            <a:r>
              <a:rPr lang="en-US" sz="2800" b="1">
                <a:latin typeface="Calibri"/>
                <a:cs typeface="Calibri"/>
              </a:rPr>
              <a:t>Organic Matter </a:t>
            </a:r>
            <a:endParaRPr lang="en-US" sz="2800">
              <a:ea typeface="+mn-lt"/>
              <a:cs typeface="+mn-lt"/>
            </a:endParaRPr>
          </a:p>
          <a:p>
            <a:pPr marL="398463" lvl="5">
              <a:spcBef>
                <a:spcPts val="0"/>
              </a:spcBef>
              <a:spcAft>
                <a:spcPct val="0"/>
              </a:spcAft>
            </a:pPr>
            <a:r>
              <a:rPr lang="en-US" sz="2400" b="1">
                <a:latin typeface="Calibri"/>
                <a:cs typeface="Calibri"/>
              </a:rPr>
              <a:t>4 samples</a:t>
            </a:r>
          </a:p>
          <a:p>
            <a:pPr marL="398463" lvl="5">
              <a:spcBef>
                <a:spcPts val="0"/>
              </a:spcBef>
              <a:spcAft>
                <a:spcPts val="1000"/>
              </a:spcAft>
            </a:pPr>
            <a:r>
              <a:rPr lang="en-US" sz="2400">
                <a:latin typeface="Calibri"/>
                <a:cs typeface="Calibri"/>
              </a:rPr>
              <a:t>Scoop (</a:t>
            </a:r>
            <a:r>
              <a:rPr lang="en-US" sz="2400" b="1">
                <a:latin typeface="Calibri"/>
                <a:cs typeface="Calibri"/>
              </a:rPr>
              <a:t>1 square foot</a:t>
            </a:r>
            <a:r>
              <a:rPr lang="en-US" sz="2400">
                <a:latin typeface="Calibri"/>
                <a:cs typeface="Calibri"/>
              </a:rPr>
              <a:t>) in woody debris</a:t>
            </a:r>
            <a:endParaRPr lang="en-US" sz="2400">
              <a:latin typeface="Calibri"/>
              <a:ea typeface="+mn-lt"/>
              <a:cs typeface="Calibri"/>
            </a:endParaRPr>
          </a:p>
          <a:p>
            <a:pPr>
              <a:spcAft>
                <a:spcPct val="0"/>
              </a:spcAft>
            </a:pPr>
            <a:r>
              <a:rPr lang="en-US" sz="2600" b="1">
                <a:latin typeface="Calibri"/>
                <a:cs typeface="Calibri"/>
              </a:rPr>
              <a:t>Vegetative Margins </a:t>
            </a:r>
            <a:endParaRPr lang="en-US" sz="2600">
              <a:ea typeface="+mn-lt"/>
              <a:cs typeface="+mn-lt"/>
            </a:endParaRPr>
          </a:p>
          <a:p>
            <a:pPr marL="398463" lvl="5">
              <a:spcBef>
                <a:spcPts val="0"/>
              </a:spcBef>
              <a:spcAft>
                <a:spcPct val="0"/>
              </a:spcAft>
            </a:pPr>
            <a:r>
              <a:rPr lang="en-US" sz="2400" b="1">
                <a:latin typeface="Calibri"/>
                <a:cs typeface="Calibri"/>
              </a:rPr>
              <a:t>7 samples </a:t>
            </a:r>
          </a:p>
          <a:p>
            <a:pPr marL="398463" lvl="5">
              <a:spcBef>
                <a:spcPts val="0"/>
              </a:spcBef>
              <a:spcAft>
                <a:spcPct val="0"/>
              </a:spcAft>
            </a:pPr>
            <a:r>
              <a:rPr lang="en-US" sz="2400">
                <a:latin typeface="Calibri"/>
                <a:cs typeface="Calibri"/>
              </a:rPr>
              <a:t>Scoop (</a:t>
            </a:r>
            <a:r>
              <a:rPr lang="en-US" sz="2400" b="1">
                <a:latin typeface="Calibri"/>
                <a:cs typeface="Calibri"/>
              </a:rPr>
              <a:t>1 square foot</a:t>
            </a:r>
            <a:r>
              <a:rPr lang="en-US" sz="2400">
                <a:latin typeface="Calibri"/>
                <a:cs typeface="Calibri"/>
              </a:rPr>
              <a:t>) along underside of stream bank</a:t>
            </a:r>
          </a:p>
          <a:p>
            <a:pPr>
              <a:spcBef>
                <a:spcPct val="20000"/>
              </a:spcBef>
              <a:spcAft>
                <a:spcPct val="0"/>
              </a:spcAft>
            </a:pPr>
            <a:endParaRPr lang="en-US" sz="2400">
              <a:ea typeface="+mn-lt"/>
              <a:cs typeface="+mn-lt"/>
            </a:endParaRPr>
          </a:p>
          <a:p>
            <a:pPr>
              <a:lnSpc>
                <a:spcPct val="90000"/>
              </a:lnSpc>
              <a:spcBef>
                <a:spcPct val="20000"/>
              </a:spcBef>
              <a:spcAft>
                <a:spcPct val="0"/>
              </a:spcAft>
            </a:pPr>
            <a:endParaRPr lang="en-US" sz="2400" u="sng">
              <a:latin typeface="Calibri"/>
              <a:cs typeface="Calibri"/>
            </a:endParaRPr>
          </a:p>
          <a:p>
            <a:pPr lvl="1"/>
            <a:endParaRPr lang="en-US" sz="2400"/>
          </a:p>
          <a:p>
            <a:pPr lvl="1"/>
            <a:endParaRPr lang="en-US" sz="2400"/>
          </a:p>
        </p:txBody>
      </p:sp>
      <p:sp>
        <p:nvSpPr>
          <p:cNvPr id="7" name="Text Box 8">
            <a:extLst>
              <a:ext uri="{FF2B5EF4-FFF2-40B4-BE49-F238E27FC236}">
                <a16:creationId xmlns:a16="http://schemas.microsoft.com/office/drawing/2014/main" id="{DDBF47DF-CF7F-4438-8FBA-A7CC538BF4B4}"/>
              </a:ext>
            </a:extLst>
          </p:cNvPr>
          <p:cNvSpPr txBox="1">
            <a:spLocks noChangeArrowheads="1"/>
          </p:cNvSpPr>
          <p:nvPr/>
        </p:nvSpPr>
        <p:spPr bwMode="auto">
          <a:xfrm>
            <a:off x="852764" y="1609701"/>
            <a:ext cx="3834105" cy="461665"/>
          </a:xfrm>
          <a:prstGeom prst="rect">
            <a:avLst/>
          </a:prstGeom>
          <a:solidFill>
            <a:schemeClr val="accent2"/>
          </a:solidFill>
          <a:ln>
            <a:noFill/>
            <a:headEnd/>
            <a:tailEnd/>
          </a:ln>
        </p:spPr>
        <p:style>
          <a:lnRef idx="2">
            <a:schemeClr val="accent3"/>
          </a:lnRef>
          <a:fillRef idx="1">
            <a:schemeClr val="lt1"/>
          </a:fillRef>
          <a:effectRef idx="0">
            <a:schemeClr val="accent3"/>
          </a:effectRef>
          <a:fontRef idx="minor">
            <a:schemeClr val="dk1"/>
          </a:fontRef>
        </p:style>
        <p:txBody>
          <a:bodyPr wrap="square" lIns="91440" tIns="45720" rIns="91440" bIns="45720" anchor="t">
            <a:spAutoFit/>
          </a:bodyPr>
          <a:lstStyle/>
          <a:p>
            <a:pPr>
              <a:spcBef>
                <a:spcPct val="20000"/>
              </a:spcBef>
              <a:defRPr/>
            </a:pPr>
            <a:r>
              <a:rPr lang="en-US" sz="2400">
                <a:ln>
                  <a:prstDash val="solid"/>
                </a:ln>
                <a:solidFill>
                  <a:schemeClr val="tx1"/>
                </a:solidFill>
                <a:latin typeface="Calibri"/>
                <a:cs typeface="Calibri"/>
              </a:rPr>
              <a:t>THREE habitat types</a:t>
            </a:r>
            <a:r>
              <a:rPr lang="en-US">
                <a:ln>
                  <a:prstDash val="solid"/>
                </a:ln>
                <a:solidFill>
                  <a:schemeClr val="tx1"/>
                </a:solidFill>
                <a:latin typeface="Calibri"/>
                <a:cs typeface="Calibri"/>
              </a:rPr>
              <a:t> sampled</a:t>
            </a:r>
            <a:endParaRPr lang="en-US" sz="2400" b="1">
              <a:ln>
                <a:prstDash val="solid"/>
              </a:ln>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176DDB2-C055-86A0-6CE4-0E05AF58CA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4" r="35628" b="14312"/>
          <a:stretch/>
        </p:blipFill>
        <p:spPr>
          <a:xfrm>
            <a:off x="5745210" y="1609701"/>
            <a:ext cx="3157643" cy="3157643"/>
          </a:xfrm>
          <a:prstGeom prst="rect">
            <a:avLst/>
          </a:prstGeom>
        </p:spPr>
      </p:pic>
      <p:pic>
        <p:nvPicPr>
          <p:cNvPr id="6" name="Picture 5">
            <a:extLst>
              <a:ext uri="{FF2B5EF4-FFF2-40B4-BE49-F238E27FC236}">
                <a16:creationId xmlns:a16="http://schemas.microsoft.com/office/drawing/2014/main" id="{E9D23E45-B53B-53BC-4B1C-F2BD3D3DAF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500" b="12500"/>
          <a:stretch/>
        </p:blipFill>
        <p:spPr>
          <a:xfrm>
            <a:off x="8423677" y="2605793"/>
            <a:ext cx="3157642" cy="3157642"/>
          </a:xfrm>
          <a:prstGeom prst="rect">
            <a:avLst/>
          </a:prstGeom>
        </p:spPr>
      </p:pic>
      <p:sp>
        <p:nvSpPr>
          <p:cNvPr id="9" name="Text Box 8">
            <a:extLst>
              <a:ext uri="{FF2B5EF4-FFF2-40B4-BE49-F238E27FC236}">
                <a16:creationId xmlns:a16="http://schemas.microsoft.com/office/drawing/2014/main" id="{DE0F9F0F-85BF-5BB3-A886-CF3D3C7A0578}"/>
              </a:ext>
            </a:extLst>
          </p:cNvPr>
          <p:cNvSpPr txBox="1">
            <a:spLocks noChangeArrowheads="1"/>
          </p:cNvSpPr>
          <p:nvPr/>
        </p:nvSpPr>
        <p:spPr bwMode="auto">
          <a:xfrm>
            <a:off x="6698722" y="5896000"/>
            <a:ext cx="3834105" cy="461665"/>
          </a:xfrm>
          <a:prstGeom prst="rect">
            <a:avLst/>
          </a:prstGeom>
          <a:solidFill>
            <a:schemeClr val="accent2"/>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bodyPr>
          <a:lstStyle/>
          <a:p>
            <a:pPr>
              <a:spcBef>
                <a:spcPct val="20000"/>
              </a:spcBef>
              <a:buFont typeface="Wingdings" pitchFamily="2" charset="2"/>
              <a:buNone/>
              <a:defRPr/>
            </a:pPr>
            <a:r>
              <a:rPr lang="en-US" sz="2400" b="1">
                <a:ln>
                  <a:prstDash val="solid"/>
                </a:ln>
                <a:solidFill>
                  <a:schemeClr val="tx1"/>
                </a:solidFill>
                <a:latin typeface="Calibri" panose="020F0502020204030204" pitchFamily="34" charset="0"/>
                <a:cs typeface="Calibri" panose="020F0502020204030204" pitchFamily="34" charset="0"/>
              </a:rPr>
              <a:t>Total Area Sampled: 14ft</a:t>
            </a:r>
            <a:r>
              <a:rPr lang="en-US" sz="2400" b="1" baseline="30000">
                <a:ln>
                  <a:prstDash val="solid"/>
                </a:ln>
                <a:solidFill>
                  <a:schemeClr val="tx1"/>
                </a:solidFill>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1515754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Sorting and counting</a:t>
            </a:r>
          </a:p>
        </p:txBody>
      </p:sp>
      <p:pic>
        <p:nvPicPr>
          <p:cNvPr id="5" name="Picture 4" descr="A picture containing keyboard, indoor, kitchen appliance&#10;&#10;Description automatically generated">
            <a:extLst>
              <a:ext uri="{FF2B5EF4-FFF2-40B4-BE49-F238E27FC236}">
                <a16:creationId xmlns:a16="http://schemas.microsoft.com/office/drawing/2014/main" id="{65850B57-8191-4812-8C10-1A258756C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1318" y="1671021"/>
            <a:ext cx="3739718" cy="2804789"/>
          </a:xfrm>
          <a:prstGeom prst="rect">
            <a:avLst/>
          </a:prstGeom>
        </p:spPr>
      </p:pic>
      <p:pic>
        <p:nvPicPr>
          <p:cNvPr id="6" name="Picture 5">
            <a:extLst>
              <a:ext uri="{FF2B5EF4-FFF2-40B4-BE49-F238E27FC236}">
                <a16:creationId xmlns:a16="http://schemas.microsoft.com/office/drawing/2014/main" id="{03CFB343-586A-46A5-A111-9F6E41F87DEB}"/>
              </a:ext>
            </a:extLst>
          </p:cNvPr>
          <p:cNvPicPr>
            <a:picLocks noChangeAspect="1"/>
          </p:cNvPicPr>
          <p:nvPr/>
        </p:nvPicPr>
        <p:blipFill>
          <a:blip r:embed="rId4"/>
          <a:stretch>
            <a:fillRect/>
          </a:stretch>
        </p:blipFill>
        <p:spPr>
          <a:xfrm>
            <a:off x="601035" y="1638933"/>
            <a:ext cx="3506900" cy="4671432"/>
          </a:xfrm>
          <a:prstGeom prst="rect">
            <a:avLst/>
          </a:prstGeom>
        </p:spPr>
      </p:pic>
      <p:pic>
        <p:nvPicPr>
          <p:cNvPr id="8" name="Picture 7" descr="A group of people digging a hole in the ground&#10;&#10;Description automatically generated with low confidence">
            <a:extLst>
              <a:ext uri="{FF2B5EF4-FFF2-40B4-BE49-F238E27FC236}">
                <a16:creationId xmlns:a16="http://schemas.microsoft.com/office/drawing/2014/main" id="{74574263-611F-44BF-8FB6-C30094DAF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4067" y="1638933"/>
            <a:ext cx="3506900" cy="4675866"/>
          </a:xfrm>
          <a:prstGeom prst="rect">
            <a:avLst/>
          </a:prstGeom>
        </p:spPr>
      </p:pic>
      <p:pic>
        <p:nvPicPr>
          <p:cNvPr id="3" name="Picture 2">
            <a:extLst>
              <a:ext uri="{FF2B5EF4-FFF2-40B4-BE49-F238E27FC236}">
                <a16:creationId xmlns:a16="http://schemas.microsoft.com/office/drawing/2014/main" id="{89D9485F-8931-442F-8DA3-9B7B79CBD2F8}"/>
              </a:ext>
            </a:extLst>
          </p:cNvPr>
          <p:cNvPicPr>
            <a:picLocks noChangeAspect="1"/>
          </p:cNvPicPr>
          <p:nvPr/>
        </p:nvPicPr>
        <p:blipFill>
          <a:blip r:embed="rId6"/>
          <a:stretch>
            <a:fillRect/>
          </a:stretch>
        </p:blipFill>
        <p:spPr>
          <a:xfrm rot="16200000">
            <a:off x="4998626" y="4206474"/>
            <a:ext cx="2194750" cy="2926334"/>
          </a:xfrm>
          <a:prstGeom prst="rect">
            <a:avLst/>
          </a:prstGeom>
        </p:spPr>
      </p:pic>
    </p:spTree>
    <p:extLst>
      <p:ext uri="{BB962C8B-B14F-4D97-AF65-F5344CB8AC3E}">
        <p14:creationId xmlns:p14="http://schemas.microsoft.com/office/powerpoint/2010/main" val="560603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844062" y="1262480"/>
            <a:ext cx="944774" cy="4247769"/>
          </a:xfrm>
        </p:spPr>
        <p:txBody>
          <a:bodyPr vert="vert270">
            <a:normAutofit/>
          </a:bodyPr>
          <a:lstStyle/>
          <a:p>
            <a:r>
              <a:rPr lang="en-US"/>
              <a:t>AAS FIELD GUIDE </a:t>
            </a:r>
          </a:p>
        </p:txBody>
      </p:sp>
      <p:grpSp>
        <p:nvGrpSpPr>
          <p:cNvPr id="7" name="Group 6">
            <a:extLst>
              <a:ext uri="{FF2B5EF4-FFF2-40B4-BE49-F238E27FC236}">
                <a16:creationId xmlns:a16="http://schemas.microsoft.com/office/drawing/2014/main" id="{A688F12D-AA6E-4CE1-90FD-B319403421B3}"/>
              </a:ext>
            </a:extLst>
          </p:cNvPr>
          <p:cNvGrpSpPr/>
          <p:nvPr/>
        </p:nvGrpSpPr>
        <p:grpSpPr>
          <a:xfrm>
            <a:off x="2473570" y="328551"/>
            <a:ext cx="9364054" cy="6200897"/>
            <a:chOff x="1600201" y="511176"/>
            <a:chExt cx="8994775" cy="5965825"/>
          </a:xfrm>
        </p:grpSpPr>
        <p:grpSp>
          <p:nvGrpSpPr>
            <p:cNvPr id="8" name="Group 24">
              <a:extLst>
                <a:ext uri="{FF2B5EF4-FFF2-40B4-BE49-F238E27FC236}">
                  <a16:creationId xmlns:a16="http://schemas.microsoft.com/office/drawing/2014/main" id="{08FF3ACC-4357-43E9-8ED3-09702FE12D5F}"/>
                </a:ext>
              </a:extLst>
            </p:cNvPr>
            <p:cNvGrpSpPr>
              <a:grpSpLocks/>
            </p:cNvGrpSpPr>
            <p:nvPr/>
          </p:nvGrpSpPr>
          <p:grpSpPr bwMode="auto">
            <a:xfrm>
              <a:off x="1600201" y="511176"/>
              <a:ext cx="8994775" cy="5965825"/>
              <a:chOff x="76200" y="457200"/>
              <a:chExt cx="8994193" cy="5965092"/>
            </a:xfrm>
          </p:grpSpPr>
          <p:pic>
            <p:nvPicPr>
              <p:cNvPr id="15" name="Picture 4">
                <a:extLst>
                  <a:ext uri="{FF2B5EF4-FFF2-40B4-BE49-F238E27FC236}">
                    <a16:creationId xmlns:a16="http://schemas.microsoft.com/office/drawing/2014/main" id="{8D0A30DC-6D59-43EF-AA13-BED9FF748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57200"/>
                <a:ext cx="4508500" cy="596509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a:extLst>
                  <a:ext uri="{FF2B5EF4-FFF2-40B4-BE49-F238E27FC236}">
                    <a16:creationId xmlns:a16="http://schemas.microsoft.com/office/drawing/2014/main" id="{709FD344-4773-4A9C-B92A-A5143402F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57200"/>
                <a:ext cx="4498393" cy="596509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2">
              <a:extLst>
                <a:ext uri="{FF2B5EF4-FFF2-40B4-BE49-F238E27FC236}">
                  <a16:creationId xmlns:a16="http://schemas.microsoft.com/office/drawing/2014/main" id="{4815A3B3-D2D3-4B26-B518-A395CB58F93D}"/>
                </a:ext>
              </a:extLst>
            </p:cNvPr>
            <p:cNvSpPr txBox="1">
              <a:spLocks noChangeArrowheads="1"/>
            </p:cNvSpPr>
            <p:nvPr/>
          </p:nvSpPr>
          <p:spPr bwMode="auto">
            <a:xfrm>
              <a:off x="2979767" y="1795463"/>
              <a:ext cx="5127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b="1">
                  <a:solidFill>
                    <a:srgbClr val="C00000"/>
                  </a:solidFill>
                  <a:latin typeface="Calibri" panose="020F0502020204030204" pitchFamily="34" charset="0"/>
                  <a:cs typeface="Calibri" panose="020F0502020204030204" pitchFamily="34" charset="0"/>
                </a:rPr>
                <a:t>Size</a:t>
              </a:r>
            </a:p>
          </p:txBody>
        </p:sp>
        <p:cxnSp>
          <p:nvCxnSpPr>
            <p:cNvPr id="10" name="Straight Arrow Connector 9">
              <a:extLst>
                <a:ext uri="{FF2B5EF4-FFF2-40B4-BE49-F238E27FC236}">
                  <a16:creationId xmlns:a16="http://schemas.microsoft.com/office/drawing/2014/main" id="{34FF533B-BF5D-4FA8-8929-3AE95FEE54D2}"/>
                </a:ext>
              </a:extLst>
            </p:cNvPr>
            <p:cNvCxnSpPr/>
            <p:nvPr/>
          </p:nvCxnSpPr>
          <p:spPr>
            <a:xfrm flipH="1" flipV="1">
              <a:off x="2133600" y="990600"/>
              <a:ext cx="838200" cy="8382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58C8595-F437-4B76-8593-AC681FBEAD83}"/>
                </a:ext>
              </a:extLst>
            </p:cNvPr>
            <p:cNvCxnSpPr>
              <a:stCxn id="12" idx="3"/>
            </p:cNvCxnSpPr>
            <p:nvPr/>
          </p:nvCxnSpPr>
          <p:spPr>
            <a:xfrm flipV="1">
              <a:off x="5053866" y="5810250"/>
              <a:ext cx="1088172" cy="19713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9">
              <a:extLst>
                <a:ext uri="{FF2B5EF4-FFF2-40B4-BE49-F238E27FC236}">
                  <a16:creationId xmlns:a16="http://schemas.microsoft.com/office/drawing/2014/main" id="{4EEFFBA0-0CAB-4B73-98A5-A30D0A4AA171}"/>
                </a:ext>
              </a:extLst>
            </p:cNvPr>
            <p:cNvSpPr txBox="1">
              <a:spLocks noChangeArrowheads="1"/>
            </p:cNvSpPr>
            <p:nvPr/>
          </p:nvSpPr>
          <p:spPr bwMode="auto">
            <a:xfrm>
              <a:off x="3629758" y="5715001"/>
              <a:ext cx="14241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b="1">
                  <a:solidFill>
                    <a:srgbClr val="C00000"/>
                  </a:solidFill>
                  <a:latin typeface="Calibri" panose="020F0502020204030204" pitchFamily="34" charset="0"/>
                  <a:cs typeface="Calibri" panose="020F0502020204030204" pitchFamily="34" charset="0"/>
                </a:rPr>
                <a:t>Distinguishing</a:t>
              </a:r>
            </a:p>
            <a:p>
              <a:pPr eaLnBrk="1" hangingPunct="1"/>
              <a:r>
                <a:rPr lang="en-US" altLang="en-US" sz="1600" b="1">
                  <a:solidFill>
                    <a:srgbClr val="C00000"/>
                  </a:solidFill>
                  <a:latin typeface="Calibri" panose="020F0502020204030204" pitchFamily="34" charset="0"/>
                  <a:cs typeface="Calibri" panose="020F0502020204030204" pitchFamily="34" charset="0"/>
                </a:rPr>
                <a:t>Characteristics</a:t>
              </a:r>
            </a:p>
          </p:txBody>
        </p:sp>
        <p:cxnSp>
          <p:nvCxnSpPr>
            <p:cNvPr id="13" name="Straight Arrow Connector 12">
              <a:extLst>
                <a:ext uri="{FF2B5EF4-FFF2-40B4-BE49-F238E27FC236}">
                  <a16:creationId xmlns:a16="http://schemas.microsoft.com/office/drawing/2014/main" id="{EA6FAA0D-6DC6-4192-917E-4B72968EE15D}"/>
                </a:ext>
              </a:extLst>
            </p:cNvPr>
            <p:cNvCxnSpPr/>
            <p:nvPr/>
          </p:nvCxnSpPr>
          <p:spPr>
            <a:xfrm>
              <a:off x="8229600" y="2852738"/>
              <a:ext cx="1981200" cy="103346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25">
              <a:extLst>
                <a:ext uri="{FF2B5EF4-FFF2-40B4-BE49-F238E27FC236}">
                  <a16:creationId xmlns:a16="http://schemas.microsoft.com/office/drawing/2014/main" id="{5F76F4BB-1E95-432A-A75B-BC4A15AE8EA5}"/>
                </a:ext>
              </a:extLst>
            </p:cNvPr>
            <p:cNvSpPr txBox="1">
              <a:spLocks noChangeArrowheads="1"/>
            </p:cNvSpPr>
            <p:nvPr/>
          </p:nvSpPr>
          <p:spPr bwMode="auto">
            <a:xfrm>
              <a:off x="6743767" y="2514600"/>
              <a:ext cx="1660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b="1">
                  <a:solidFill>
                    <a:srgbClr val="C00000"/>
                  </a:solidFill>
                  <a:latin typeface="Calibri" panose="020F0502020204030204" pitchFamily="34" charset="0"/>
                  <a:cs typeface="Calibri" panose="020F0502020204030204" pitchFamily="34" charset="0"/>
                </a:rPr>
                <a:t>Length Reference</a:t>
              </a:r>
            </a:p>
          </p:txBody>
        </p:sp>
      </p:grpSp>
    </p:spTree>
    <p:extLst>
      <p:ext uri="{BB962C8B-B14F-4D97-AF65-F5344CB8AC3E}">
        <p14:creationId xmlns:p14="http://schemas.microsoft.com/office/powerpoint/2010/main" val="3914041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9332CFE-F45E-4625-92C5-8933DD60A013}"/>
              </a:ext>
            </a:extLst>
          </p:cNvPr>
          <p:cNvSpPr txBox="1"/>
          <p:nvPr/>
        </p:nvSpPr>
        <p:spPr>
          <a:xfrm>
            <a:off x="55484" y="1792011"/>
            <a:ext cx="2767303" cy="1569660"/>
          </a:xfrm>
          <a:prstGeom prst="rect">
            <a:avLst/>
          </a:prstGeom>
          <a:noFill/>
        </p:spPr>
        <p:txBody>
          <a:bodyPr wrap="square" lIns="91440" tIns="45720" rIns="91440" bIns="45720" rtlCol="0" anchor="t">
            <a:spAutoFit/>
          </a:bodyPr>
          <a:lstStyle/>
          <a:p>
            <a:pPr algn="ctr"/>
            <a:r>
              <a:rPr lang="en-US">
                <a:latin typeface="+mn-lt"/>
              </a:rPr>
              <a:t>Remember: Diversity is more important than Abundance!</a:t>
            </a:r>
          </a:p>
        </p:txBody>
      </p:sp>
      <p:pic>
        <p:nvPicPr>
          <p:cNvPr id="7" name="Picture 2">
            <a:extLst>
              <a:ext uri="{FF2B5EF4-FFF2-40B4-BE49-F238E27FC236}">
                <a16:creationId xmlns:a16="http://schemas.microsoft.com/office/drawing/2014/main" id="{89485FEE-8B3C-4E14-84CD-455DFA79F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57" t="23692" r="23788" b="21131"/>
          <a:stretch/>
        </p:blipFill>
        <p:spPr bwMode="auto">
          <a:xfrm>
            <a:off x="2834330" y="1628568"/>
            <a:ext cx="6391843" cy="5209950"/>
          </a:xfrm>
          <a:prstGeom prst="rect">
            <a:avLst/>
          </a:prstGeom>
          <a:noFill/>
          <a:ln>
            <a:noFill/>
          </a:ln>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 name="TextBox 1">
            <a:extLst>
              <a:ext uri="{FF2B5EF4-FFF2-40B4-BE49-F238E27FC236}">
                <a16:creationId xmlns:a16="http://schemas.microsoft.com/office/drawing/2014/main" id="{93B72A76-D401-9358-CA3C-01ADB9569E18}"/>
              </a:ext>
            </a:extLst>
          </p:cNvPr>
          <p:cNvSpPr txBox="1"/>
          <p:nvPr/>
        </p:nvSpPr>
        <p:spPr>
          <a:xfrm>
            <a:off x="4920239" y="3752006"/>
            <a:ext cx="629752" cy="369332"/>
          </a:xfrm>
          <a:prstGeom prst="rect">
            <a:avLst/>
          </a:prstGeom>
          <a:noFill/>
        </p:spPr>
        <p:txBody>
          <a:bodyPr wrap="square" lIns="91440" tIns="45720" rIns="91440" bIns="45720" rtlCol="0" anchor="t">
            <a:spAutoFit/>
          </a:bodyPr>
          <a:lstStyle/>
          <a:p>
            <a:pPr algn="ctr"/>
            <a:r>
              <a:rPr lang="en-US" sz="1800">
                <a:solidFill>
                  <a:srgbClr val="FF0000"/>
                </a:solidFill>
                <a:latin typeface="+mn-lt"/>
              </a:rPr>
              <a:t>R</a:t>
            </a:r>
          </a:p>
        </p:txBody>
      </p:sp>
      <p:sp>
        <p:nvSpPr>
          <p:cNvPr id="3" name="TextBox 2">
            <a:extLst>
              <a:ext uri="{FF2B5EF4-FFF2-40B4-BE49-F238E27FC236}">
                <a16:creationId xmlns:a16="http://schemas.microsoft.com/office/drawing/2014/main" id="{FA645536-03E7-199C-3D6B-43C3967EC2A1}"/>
              </a:ext>
            </a:extLst>
          </p:cNvPr>
          <p:cNvSpPr txBox="1"/>
          <p:nvPr/>
        </p:nvSpPr>
        <p:spPr>
          <a:xfrm>
            <a:off x="2955547" y="4175624"/>
            <a:ext cx="629752" cy="369332"/>
          </a:xfrm>
          <a:prstGeom prst="rect">
            <a:avLst/>
          </a:prstGeom>
          <a:noFill/>
        </p:spPr>
        <p:txBody>
          <a:bodyPr wrap="square" lIns="91440" tIns="45720" rIns="91440" bIns="45720" rtlCol="0" anchor="t">
            <a:spAutoFit/>
          </a:bodyPr>
          <a:lstStyle/>
          <a:p>
            <a:pPr algn="ctr"/>
            <a:r>
              <a:rPr lang="en-US" sz="1800">
                <a:solidFill>
                  <a:srgbClr val="FF0000"/>
                </a:solidFill>
                <a:latin typeface="+mn-lt"/>
              </a:rPr>
              <a:t>R</a:t>
            </a:r>
          </a:p>
        </p:txBody>
      </p:sp>
      <p:sp>
        <p:nvSpPr>
          <p:cNvPr id="4" name="TextBox 3">
            <a:extLst>
              <a:ext uri="{FF2B5EF4-FFF2-40B4-BE49-F238E27FC236}">
                <a16:creationId xmlns:a16="http://schemas.microsoft.com/office/drawing/2014/main" id="{0C6737B3-9CAA-77A8-8B33-C85616189101}"/>
              </a:ext>
            </a:extLst>
          </p:cNvPr>
          <p:cNvSpPr txBox="1"/>
          <p:nvPr/>
        </p:nvSpPr>
        <p:spPr>
          <a:xfrm>
            <a:off x="4931984" y="3959059"/>
            <a:ext cx="629752" cy="369332"/>
          </a:xfrm>
          <a:prstGeom prst="rect">
            <a:avLst/>
          </a:prstGeom>
          <a:noFill/>
        </p:spPr>
        <p:txBody>
          <a:bodyPr wrap="square" lIns="91440" tIns="45720" rIns="91440" bIns="45720" rtlCol="0" anchor="t">
            <a:spAutoFit/>
          </a:bodyPr>
          <a:lstStyle/>
          <a:p>
            <a:pPr algn="ctr"/>
            <a:r>
              <a:rPr lang="en-US" sz="1800">
                <a:solidFill>
                  <a:srgbClr val="FF0000"/>
                </a:solidFill>
                <a:latin typeface="+mn-lt"/>
              </a:rPr>
              <a:t>R</a:t>
            </a:r>
          </a:p>
        </p:txBody>
      </p:sp>
      <p:sp>
        <p:nvSpPr>
          <p:cNvPr id="5" name="TextBox 4">
            <a:extLst>
              <a:ext uri="{FF2B5EF4-FFF2-40B4-BE49-F238E27FC236}">
                <a16:creationId xmlns:a16="http://schemas.microsoft.com/office/drawing/2014/main" id="{CF67F5EA-FBA5-3C1A-CF84-025246ADD756}"/>
              </a:ext>
            </a:extLst>
          </p:cNvPr>
          <p:cNvSpPr txBox="1"/>
          <p:nvPr/>
        </p:nvSpPr>
        <p:spPr>
          <a:xfrm>
            <a:off x="7399604" y="3295613"/>
            <a:ext cx="629752" cy="369332"/>
          </a:xfrm>
          <a:prstGeom prst="rect">
            <a:avLst/>
          </a:prstGeom>
          <a:noFill/>
        </p:spPr>
        <p:txBody>
          <a:bodyPr wrap="square" lIns="91440" tIns="45720" rIns="91440" bIns="45720" rtlCol="0" anchor="t">
            <a:spAutoFit/>
          </a:bodyPr>
          <a:lstStyle/>
          <a:p>
            <a:pPr algn="ctr"/>
            <a:r>
              <a:rPr lang="en-US" sz="1800">
                <a:solidFill>
                  <a:srgbClr val="FF0000"/>
                </a:solidFill>
                <a:latin typeface="+mn-lt"/>
              </a:rPr>
              <a:t>C</a:t>
            </a:r>
          </a:p>
        </p:txBody>
      </p:sp>
      <p:sp>
        <p:nvSpPr>
          <p:cNvPr id="8" name="TextBox 7">
            <a:extLst>
              <a:ext uri="{FF2B5EF4-FFF2-40B4-BE49-F238E27FC236}">
                <a16:creationId xmlns:a16="http://schemas.microsoft.com/office/drawing/2014/main" id="{4B3C905D-41C4-2871-C706-BAAE82568592}"/>
              </a:ext>
            </a:extLst>
          </p:cNvPr>
          <p:cNvSpPr txBox="1"/>
          <p:nvPr/>
        </p:nvSpPr>
        <p:spPr>
          <a:xfrm>
            <a:off x="2944914" y="3304823"/>
            <a:ext cx="629752" cy="369332"/>
          </a:xfrm>
          <a:prstGeom prst="rect">
            <a:avLst/>
          </a:prstGeom>
          <a:noFill/>
        </p:spPr>
        <p:txBody>
          <a:bodyPr wrap="square" lIns="91440" tIns="45720" rIns="91440" bIns="45720" rtlCol="0" anchor="t">
            <a:spAutoFit/>
          </a:bodyPr>
          <a:lstStyle/>
          <a:p>
            <a:pPr algn="ctr"/>
            <a:r>
              <a:rPr lang="en-US" sz="1800">
                <a:solidFill>
                  <a:srgbClr val="FF0000"/>
                </a:solidFill>
                <a:latin typeface="+mn-lt"/>
              </a:rPr>
              <a:t>C</a:t>
            </a:r>
          </a:p>
        </p:txBody>
      </p:sp>
      <p:sp>
        <p:nvSpPr>
          <p:cNvPr id="9" name="TextBox 8">
            <a:extLst>
              <a:ext uri="{FF2B5EF4-FFF2-40B4-BE49-F238E27FC236}">
                <a16:creationId xmlns:a16="http://schemas.microsoft.com/office/drawing/2014/main" id="{CBFC354D-7CCA-6A2F-C783-2A1AEDAA9F21}"/>
              </a:ext>
            </a:extLst>
          </p:cNvPr>
          <p:cNvSpPr txBox="1"/>
          <p:nvPr/>
        </p:nvSpPr>
        <p:spPr>
          <a:xfrm>
            <a:off x="7399605" y="3752006"/>
            <a:ext cx="629752" cy="369332"/>
          </a:xfrm>
          <a:prstGeom prst="rect">
            <a:avLst/>
          </a:prstGeom>
          <a:noFill/>
        </p:spPr>
        <p:txBody>
          <a:bodyPr wrap="square" lIns="91440" tIns="45720" rIns="91440" bIns="45720" rtlCol="0" anchor="t">
            <a:spAutoFit/>
          </a:bodyPr>
          <a:lstStyle/>
          <a:p>
            <a:pPr algn="ctr"/>
            <a:r>
              <a:rPr lang="en-US" sz="1800">
                <a:solidFill>
                  <a:srgbClr val="FF0000"/>
                </a:solidFill>
                <a:latin typeface="+mn-lt"/>
              </a:rPr>
              <a:t>C</a:t>
            </a:r>
          </a:p>
        </p:txBody>
      </p:sp>
      <p:sp>
        <p:nvSpPr>
          <p:cNvPr id="10" name="TextBox 9">
            <a:extLst>
              <a:ext uri="{FF2B5EF4-FFF2-40B4-BE49-F238E27FC236}">
                <a16:creationId xmlns:a16="http://schemas.microsoft.com/office/drawing/2014/main" id="{69ECB4F7-1BE7-32E0-F2FC-B64BD6A9DE78}"/>
              </a:ext>
            </a:extLst>
          </p:cNvPr>
          <p:cNvSpPr txBox="1"/>
          <p:nvPr/>
        </p:nvSpPr>
        <p:spPr>
          <a:xfrm>
            <a:off x="4908494" y="3523687"/>
            <a:ext cx="629752" cy="369332"/>
          </a:xfrm>
          <a:prstGeom prst="rect">
            <a:avLst/>
          </a:prstGeom>
          <a:noFill/>
        </p:spPr>
        <p:txBody>
          <a:bodyPr wrap="square" lIns="91440" tIns="45720" rIns="91440" bIns="45720" rtlCol="0" anchor="t">
            <a:spAutoFit/>
          </a:bodyPr>
          <a:lstStyle/>
          <a:p>
            <a:pPr algn="ctr"/>
            <a:r>
              <a:rPr lang="en-US" sz="1800">
                <a:solidFill>
                  <a:srgbClr val="FF0000"/>
                </a:solidFill>
                <a:latin typeface="+mn-lt"/>
              </a:rPr>
              <a:t>C</a:t>
            </a:r>
          </a:p>
        </p:txBody>
      </p:sp>
      <p:sp>
        <p:nvSpPr>
          <p:cNvPr id="13" name="TextBox 12">
            <a:extLst>
              <a:ext uri="{FF2B5EF4-FFF2-40B4-BE49-F238E27FC236}">
                <a16:creationId xmlns:a16="http://schemas.microsoft.com/office/drawing/2014/main" id="{D047DBB3-7964-8DFA-FAF4-238486120069}"/>
              </a:ext>
            </a:extLst>
          </p:cNvPr>
          <p:cNvSpPr txBox="1"/>
          <p:nvPr/>
        </p:nvSpPr>
        <p:spPr>
          <a:xfrm>
            <a:off x="2955547" y="3056499"/>
            <a:ext cx="629752" cy="369332"/>
          </a:xfrm>
          <a:prstGeom prst="rect">
            <a:avLst/>
          </a:prstGeom>
          <a:noFill/>
        </p:spPr>
        <p:txBody>
          <a:bodyPr wrap="square" lIns="91440" tIns="45720" rIns="91440" bIns="45720" rtlCol="0" anchor="t">
            <a:spAutoFit/>
          </a:bodyPr>
          <a:lstStyle/>
          <a:p>
            <a:pPr algn="ctr"/>
            <a:r>
              <a:rPr lang="en-US" sz="1800">
                <a:solidFill>
                  <a:srgbClr val="FF0000"/>
                </a:solidFill>
                <a:latin typeface="+mn-lt"/>
              </a:rPr>
              <a:t>R</a:t>
            </a:r>
          </a:p>
        </p:txBody>
      </p:sp>
      <p:sp>
        <p:nvSpPr>
          <p:cNvPr id="14" name="TextBox 13">
            <a:extLst>
              <a:ext uri="{FF2B5EF4-FFF2-40B4-BE49-F238E27FC236}">
                <a16:creationId xmlns:a16="http://schemas.microsoft.com/office/drawing/2014/main" id="{EBF6BC87-E17C-665D-2AFF-414300F31B42}"/>
              </a:ext>
            </a:extLst>
          </p:cNvPr>
          <p:cNvSpPr txBox="1"/>
          <p:nvPr/>
        </p:nvSpPr>
        <p:spPr>
          <a:xfrm>
            <a:off x="4919127" y="3074059"/>
            <a:ext cx="629752" cy="369332"/>
          </a:xfrm>
          <a:prstGeom prst="rect">
            <a:avLst/>
          </a:prstGeom>
          <a:noFill/>
        </p:spPr>
        <p:txBody>
          <a:bodyPr wrap="square" lIns="91440" tIns="45720" rIns="91440" bIns="45720" rtlCol="0" anchor="t">
            <a:spAutoFit/>
          </a:bodyPr>
          <a:lstStyle/>
          <a:p>
            <a:pPr algn="ctr"/>
            <a:r>
              <a:rPr lang="en-US" sz="1800">
                <a:solidFill>
                  <a:srgbClr val="FF0000"/>
                </a:solidFill>
                <a:latin typeface="+mn-lt"/>
              </a:rPr>
              <a:t>D</a:t>
            </a:r>
          </a:p>
        </p:txBody>
      </p:sp>
      <p:sp>
        <p:nvSpPr>
          <p:cNvPr id="16" name="TextBox 15">
            <a:extLst>
              <a:ext uri="{FF2B5EF4-FFF2-40B4-BE49-F238E27FC236}">
                <a16:creationId xmlns:a16="http://schemas.microsoft.com/office/drawing/2014/main" id="{7265BB5F-8D94-8515-F9E7-13BE8203BA69}"/>
              </a:ext>
            </a:extLst>
          </p:cNvPr>
          <p:cNvSpPr txBox="1"/>
          <p:nvPr/>
        </p:nvSpPr>
        <p:spPr>
          <a:xfrm>
            <a:off x="7410234" y="3061742"/>
            <a:ext cx="629752" cy="369332"/>
          </a:xfrm>
          <a:prstGeom prst="rect">
            <a:avLst/>
          </a:prstGeom>
          <a:noFill/>
        </p:spPr>
        <p:txBody>
          <a:bodyPr wrap="square" lIns="91440" tIns="45720" rIns="91440" bIns="45720" rtlCol="0" anchor="t">
            <a:spAutoFit/>
          </a:bodyPr>
          <a:lstStyle/>
          <a:p>
            <a:pPr algn="ctr"/>
            <a:r>
              <a:rPr lang="en-US" sz="1800">
                <a:solidFill>
                  <a:srgbClr val="FF0000"/>
                </a:solidFill>
                <a:latin typeface="+mn-lt"/>
              </a:rPr>
              <a:t>D</a:t>
            </a:r>
          </a:p>
        </p:txBody>
      </p:sp>
      <p:sp>
        <p:nvSpPr>
          <p:cNvPr id="17" name="TextBox 16">
            <a:extLst>
              <a:ext uri="{FF2B5EF4-FFF2-40B4-BE49-F238E27FC236}">
                <a16:creationId xmlns:a16="http://schemas.microsoft.com/office/drawing/2014/main" id="{561A54CB-E818-FB35-D949-1D3A8EE1BE09}"/>
              </a:ext>
            </a:extLst>
          </p:cNvPr>
          <p:cNvSpPr txBox="1"/>
          <p:nvPr/>
        </p:nvSpPr>
        <p:spPr>
          <a:xfrm>
            <a:off x="7399604" y="4933622"/>
            <a:ext cx="629752" cy="369332"/>
          </a:xfrm>
          <a:prstGeom prst="rect">
            <a:avLst/>
          </a:prstGeom>
          <a:noFill/>
        </p:spPr>
        <p:txBody>
          <a:bodyPr wrap="square" lIns="91440" tIns="45720" rIns="91440" bIns="45720" rtlCol="0" anchor="t">
            <a:spAutoFit/>
          </a:bodyPr>
          <a:lstStyle/>
          <a:p>
            <a:pPr algn="ctr"/>
            <a:r>
              <a:rPr lang="en-US" sz="1800">
                <a:solidFill>
                  <a:srgbClr val="FF0000"/>
                </a:solidFill>
                <a:latin typeface="+mn-lt"/>
              </a:rPr>
              <a:t>3</a:t>
            </a:r>
          </a:p>
        </p:txBody>
      </p:sp>
      <p:sp>
        <p:nvSpPr>
          <p:cNvPr id="18" name="TextBox 17">
            <a:extLst>
              <a:ext uri="{FF2B5EF4-FFF2-40B4-BE49-F238E27FC236}">
                <a16:creationId xmlns:a16="http://schemas.microsoft.com/office/drawing/2014/main" id="{82D2D10F-7283-714C-6EE2-CF83DD993298}"/>
              </a:ext>
            </a:extLst>
          </p:cNvPr>
          <p:cNvSpPr txBox="1"/>
          <p:nvPr/>
        </p:nvSpPr>
        <p:spPr>
          <a:xfrm>
            <a:off x="2966275" y="4933622"/>
            <a:ext cx="629752" cy="369332"/>
          </a:xfrm>
          <a:prstGeom prst="rect">
            <a:avLst/>
          </a:prstGeom>
          <a:noFill/>
        </p:spPr>
        <p:txBody>
          <a:bodyPr wrap="square" lIns="91440" tIns="45720" rIns="91440" bIns="45720" rtlCol="0" anchor="t">
            <a:spAutoFit/>
          </a:bodyPr>
          <a:lstStyle/>
          <a:p>
            <a:pPr algn="ctr"/>
            <a:r>
              <a:rPr lang="en-US" sz="1800">
                <a:solidFill>
                  <a:srgbClr val="FF0000"/>
                </a:solidFill>
                <a:latin typeface="+mn-lt"/>
              </a:rPr>
              <a:t>3</a:t>
            </a:r>
          </a:p>
        </p:txBody>
      </p:sp>
      <p:sp>
        <p:nvSpPr>
          <p:cNvPr id="19" name="TextBox 18">
            <a:extLst>
              <a:ext uri="{FF2B5EF4-FFF2-40B4-BE49-F238E27FC236}">
                <a16:creationId xmlns:a16="http://schemas.microsoft.com/office/drawing/2014/main" id="{331D5BEA-2D39-BD21-B7AF-C0693A243C65}"/>
              </a:ext>
            </a:extLst>
          </p:cNvPr>
          <p:cNvSpPr txBox="1"/>
          <p:nvPr/>
        </p:nvSpPr>
        <p:spPr>
          <a:xfrm>
            <a:off x="4908494" y="4922989"/>
            <a:ext cx="629752" cy="369332"/>
          </a:xfrm>
          <a:prstGeom prst="rect">
            <a:avLst/>
          </a:prstGeom>
          <a:noFill/>
        </p:spPr>
        <p:txBody>
          <a:bodyPr wrap="square" lIns="91440" tIns="45720" rIns="91440" bIns="45720" rtlCol="0" anchor="t">
            <a:spAutoFit/>
          </a:bodyPr>
          <a:lstStyle/>
          <a:p>
            <a:pPr algn="ctr"/>
            <a:r>
              <a:rPr lang="en-US" sz="1800">
                <a:solidFill>
                  <a:srgbClr val="FF0000"/>
                </a:solidFill>
                <a:latin typeface="+mn-lt"/>
              </a:rPr>
              <a:t>4</a:t>
            </a:r>
          </a:p>
        </p:txBody>
      </p:sp>
      <p:sp>
        <p:nvSpPr>
          <p:cNvPr id="20" name="TextBox 19">
            <a:extLst>
              <a:ext uri="{FF2B5EF4-FFF2-40B4-BE49-F238E27FC236}">
                <a16:creationId xmlns:a16="http://schemas.microsoft.com/office/drawing/2014/main" id="{8B57BCE1-0CD6-F982-060F-FEA861E62AFA}"/>
              </a:ext>
            </a:extLst>
          </p:cNvPr>
          <p:cNvSpPr txBox="1"/>
          <p:nvPr/>
        </p:nvSpPr>
        <p:spPr>
          <a:xfrm>
            <a:off x="8861351" y="4906725"/>
            <a:ext cx="629752" cy="369332"/>
          </a:xfrm>
          <a:prstGeom prst="rect">
            <a:avLst/>
          </a:prstGeom>
          <a:noFill/>
        </p:spPr>
        <p:txBody>
          <a:bodyPr wrap="square" lIns="91440" tIns="45720" rIns="91440" bIns="45720" rtlCol="0" anchor="t">
            <a:spAutoFit/>
          </a:bodyPr>
          <a:lstStyle/>
          <a:p>
            <a:pPr algn="ctr"/>
            <a:r>
              <a:rPr lang="en-US" sz="1800">
                <a:solidFill>
                  <a:srgbClr val="00B050"/>
                </a:solidFill>
                <a:latin typeface="+mn-lt"/>
              </a:rPr>
              <a:t>3</a:t>
            </a:r>
          </a:p>
        </p:txBody>
      </p:sp>
      <p:sp>
        <p:nvSpPr>
          <p:cNvPr id="21" name="TextBox 20">
            <a:extLst>
              <a:ext uri="{FF2B5EF4-FFF2-40B4-BE49-F238E27FC236}">
                <a16:creationId xmlns:a16="http://schemas.microsoft.com/office/drawing/2014/main" id="{81A14304-9144-2C40-8E36-4EBBD73F6B0A}"/>
              </a:ext>
            </a:extLst>
          </p:cNvPr>
          <p:cNvSpPr txBox="1"/>
          <p:nvPr/>
        </p:nvSpPr>
        <p:spPr>
          <a:xfrm>
            <a:off x="4641567" y="4906725"/>
            <a:ext cx="629752" cy="369332"/>
          </a:xfrm>
          <a:prstGeom prst="rect">
            <a:avLst/>
          </a:prstGeom>
          <a:noFill/>
        </p:spPr>
        <p:txBody>
          <a:bodyPr wrap="square" lIns="91440" tIns="45720" rIns="91440" bIns="45720" rtlCol="0" anchor="t">
            <a:spAutoFit/>
          </a:bodyPr>
          <a:lstStyle/>
          <a:p>
            <a:pPr algn="ctr"/>
            <a:r>
              <a:rPr lang="en-US" sz="1800">
                <a:solidFill>
                  <a:srgbClr val="00B050"/>
                </a:solidFill>
                <a:latin typeface="+mn-lt"/>
              </a:rPr>
              <a:t>9</a:t>
            </a:r>
          </a:p>
        </p:txBody>
      </p:sp>
      <p:sp>
        <p:nvSpPr>
          <p:cNvPr id="22" name="TextBox 21">
            <a:extLst>
              <a:ext uri="{FF2B5EF4-FFF2-40B4-BE49-F238E27FC236}">
                <a16:creationId xmlns:a16="http://schemas.microsoft.com/office/drawing/2014/main" id="{5A64DC53-5545-E0A9-1031-58048E462C78}"/>
              </a:ext>
            </a:extLst>
          </p:cNvPr>
          <p:cNvSpPr txBox="1"/>
          <p:nvPr/>
        </p:nvSpPr>
        <p:spPr>
          <a:xfrm>
            <a:off x="6573147" y="4896091"/>
            <a:ext cx="629752" cy="369332"/>
          </a:xfrm>
          <a:prstGeom prst="rect">
            <a:avLst/>
          </a:prstGeom>
          <a:noFill/>
        </p:spPr>
        <p:txBody>
          <a:bodyPr wrap="square" lIns="91440" tIns="45720" rIns="91440" bIns="45720" rtlCol="0" anchor="t">
            <a:spAutoFit/>
          </a:bodyPr>
          <a:lstStyle/>
          <a:p>
            <a:pPr algn="ctr"/>
            <a:r>
              <a:rPr lang="en-US" sz="1800">
                <a:solidFill>
                  <a:srgbClr val="00B050"/>
                </a:solidFill>
                <a:latin typeface="+mn-lt"/>
              </a:rPr>
              <a:t>8</a:t>
            </a:r>
          </a:p>
        </p:txBody>
      </p:sp>
      <p:sp>
        <p:nvSpPr>
          <p:cNvPr id="23" name="Title 1">
            <a:extLst>
              <a:ext uri="{FF2B5EF4-FFF2-40B4-BE49-F238E27FC236}">
                <a16:creationId xmlns:a16="http://schemas.microsoft.com/office/drawing/2014/main" id="{7C533DCF-4B30-2AEA-CBB0-253D51AAD075}"/>
              </a:ext>
            </a:extLst>
          </p:cNvPr>
          <p:cNvSpPr>
            <a:spLocks noGrp="1"/>
          </p:cNvSpPr>
          <p:nvPr>
            <p:ph type="title"/>
          </p:nvPr>
        </p:nvSpPr>
        <p:spPr>
          <a:xfrm>
            <a:off x="601035" y="288417"/>
            <a:ext cx="10980284" cy="1188720"/>
          </a:xfrm>
        </p:spPr>
        <p:txBody>
          <a:bodyPr/>
          <a:lstStyle/>
          <a:p>
            <a:r>
              <a:rPr lang="en-US"/>
              <a:t>Completing the Data Form</a:t>
            </a:r>
          </a:p>
        </p:txBody>
      </p:sp>
      <p:sp>
        <p:nvSpPr>
          <p:cNvPr id="25" name="TextBox 24">
            <a:extLst>
              <a:ext uri="{FF2B5EF4-FFF2-40B4-BE49-F238E27FC236}">
                <a16:creationId xmlns:a16="http://schemas.microsoft.com/office/drawing/2014/main" id="{15EF61BA-4E05-D370-E5A5-248991FD4838}"/>
              </a:ext>
            </a:extLst>
          </p:cNvPr>
          <p:cNvSpPr txBox="1"/>
          <p:nvPr/>
        </p:nvSpPr>
        <p:spPr>
          <a:xfrm>
            <a:off x="8312888" y="5208166"/>
            <a:ext cx="629752" cy="369332"/>
          </a:xfrm>
          <a:prstGeom prst="rect">
            <a:avLst/>
          </a:prstGeom>
          <a:noFill/>
        </p:spPr>
        <p:txBody>
          <a:bodyPr wrap="square" lIns="91440" tIns="45720" rIns="91440" bIns="45720" rtlCol="0" anchor="t">
            <a:spAutoFit/>
          </a:bodyPr>
          <a:lstStyle/>
          <a:p>
            <a:pPr algn="ctr"/>
            <a:r>
              <a:rPr lang="en-US" sz="1800">
                <a:solidFill>
                  <a:srgbClr val="00B050"/>
                </a:solidFill>
                <a:latin typeface="+mn-lt"/>
              </a:rPr>
              <a:t>20</a:t>
            </a:r>
          </a:p>
        </p:txBody>
      </p:sp>
      <p:pic>
        <p:nvPicPr>
          <p:cNvPr id="27" name="Graphic 26" descr="Checkmark with solid fill">
            <a:extLst>
              <a:ext uri="{FF2B5EF4-FFF2-40B4-BE49-F238E27FC236}">
                <a16:creationId xmlns:a16="http://schemas.microsoft.com/office/drawing/2014/main" id="{17571935-7210-75D5-A814-CF4E8722A2E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08967" y="6388407"/>
            <a:ext cx="362352" cy="362352"/>
          </a:xfrm>
          <a:prstGeom prst="rect">
            <a:avLst/>
          </a:prstGeom>
        </p:spPr>
      </p:pic>
    </p:spTree>
    <p:extLst>
      <p:ext uri="{BB962C8B-B14F-4D97-AF65-F5344CB8AC3E}">
        <p14:creationId xmlns:p14="http://schemas.microsoft.com/office/powerpoint/2010/main" val="18130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8" grpId="0"/>
      <p:bldP spid="9" grpId="0"/>
      <p:bldP spid="10" grpId="0"/>
      <p:bldP spid="13" grpId="0"/>
      <p:bldP spid="14" grpId="0"/>
      <p:bldP spid="16" grpId="0"/>
      <p:bldP spid="17" grpId="0"/>
      <p:bldP spid="18" grpId="0"/>
      <p:bldP spid="19" grpId="0"/>
      <p:bldP spid="20" grpId="0"/>
      <p:bldP spid="21" grpId="0"/>
      <p:bldP spid="22"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Handling of Macroinvertebrates</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6" y="1712070"/>
            <a:ext cx="6939796" cy="4699506"/>
          </a:xfrm>
        </p:spPr>
        <p:txBody>
          <a:bodyPr vert="horz" lIns="91440" tIns="45720" rIns="91440" bIns="45720" rtlCol="0" anchor="t">
            <a:normAutofit/>
          </a:bodyPr>
          <a:lstStyle/>
          <a:p>
            <a:r>
              <a:rPr lang="en-US" sz="2400">
                <a:cs typeface="Calibri"/>
              </a:rPr>
              <a:t>Keep the macros in a container with stream water and out of direct sunlight</a:t>
            </a:r>
          </a:p>
          <a:p>
            <a:r>
              <a:rPr lang="en-US" sz="2400">
                <a:cs typeface="Calibri"/>
              </a:rPr>
              <a:t>Transfer and handle macros gently</a:t>
            </a:r>
          </a:p>
          <a:p>
            <a:r>
              <a:rPr lang="en-US" sz="2400">
                <a:cs typeface="Calibri"/>
              </a:rPr>
              <a:t>Rinse and check the nets </a:t>
            </a:r>
          </a:p>
          <a:p>
            <a:r>
              <a:rPr lang="en-US" sz="2400">
                <a:cs typeface="Calibri"/>
              </a:rPr>
              <a:t>Avoid/minimize handling salamanders if any insect repellant, sunscreen, moisturizer, etc. is on your skin</a:t>
            </a:r>
          </a:p>
          <a:p>
            <a:r>
              <a:rPr lang="en-US" sz="2400">
                <a:cs typeface="Calibri"/>
              </a:rPr>
              <a:t>Promptly release organisms back into the water once identified</a:t>
            </a:r>
          </a:p>
          <a:p>
            <a:r>
              <a:rPr lang="en-US" sz="2400">
                <a:cs typeface="Calibri"/>
              </a:rPr>
              <a:t>Supervise and educate others on best handling techniques</a:t>
            </a:r>
            <a:endParaRPr lang="en-US" sz="2400"/>
          </a:p>
          <a:p>
            <a:pPr lvl="1"/>
            <a:endParaRPr lang="en-US" sz="2400"/>
          </a:p>
        </p:txBody>
      </p:sp>
      <p:pic>
        <p:nvPicPr>
          <p:cNvPr id="5" name="Picture 4" descr="A person sitting on a log in a forest&#10;&#10;Description automatically generated with low confidence">
            <a:extLst>
              <a:ext uri="{FF2B5EF4-FFF2-40B4-BE49-F238E27FC236}">
                <a16:creationId xmlns:a16="http://schemas.microsoft.com/office/drawing/2014/main" id="{03E281E7-1547-4279-8267-91673BF802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467782" y="2298040"/>
            <a:ext cx="4701184" cy="3525889"/>
          </a:xfrm>
          <a:prstGeom prst="rect">
            <a:avLst/>
          </a:prstGeom>
        </p:spPr>
      </p:pic>
    </p:spTree>
    <p:extLst>
      <p:ext uri="{BB962C8B-B14F-4D97-AF65-F5344CB8AC3E}">
        <p14:creationId xmlns:p14="http://schemas.microsoft.com/office/powerpoint/2010/main" val="1929685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Safety </a:t>
            </a:r>
          </a:p>
        </p:txBody>
      </p:sp>
      <p:sp>
        <p:nvSpPr>
          <p:cNvPr id="6" name="Content Placeholder 2">
            <a:extLst>
              <a:ext uri="{FF2B5EF4-FFF2-40B4-BE49-F238E27FC236}">
                <a16:creationId xmlns:a16="http://schemas.microsoft.com/office/drawing/2014/main" id="{3DDAA47F-8B17-49AC-B790-A639FA134C8B}"/>
              </a:ext>
            </a:extLst>
          </p:cNvPr>
          <p:cNvSpPr txBox="1">
            <a:spLocks/>
          </p:cNvSpPr>
          <p:nvPr/>
        </p:nvSpPr>
        <p:spPr>
          <a:xfrm>
            <a:off x="601034" y="1729513"/>
            <a:ext cx="6242527" cy="486167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Aft>
                <a:spcPts val="1000"/>
              </a:spcAft>
            </a:pPr>
            <a:r>
              <a:rPr lang="en-US" sz="2400">
                <a:latin typeface="Gill Sans MT"/>
                <a:ea typeface="+mn-lt"/>
                <a:cs typeface="Calibri"/>
              </a:rPr>
              <a:t>Try not to sample alone- take a monitoring buddy!</a:t>
            </a:r>
          </a:p>
          <a:p>
            <a:pPr>
              <a:spcAft>
                <a:spcPts val="1000"/>
              </a:spcAft>
            </a:pPr>
            <a:r>
              <a:rPr lang="en-US" sz="2400">
                <a:latin typeface="Gill Sans MT"/>
                <a:ea typeface="+mn-lt"/>
                <a:cs typeface="Calibri"/>
              </a:rPr>
              <a:t>Do not sample during high flows or after a heavy rain event </a:t>
            </a:r>
          </a:p>
          <a:p>
            <a:pPr>
              <a:spcAft>
                <a:spcPts val="1000"/>
              </a:spcAft>
            </a:pPr>
            <a:r>
              <a:rPr lang="en-US" sz="2400">
                <a:latin typeface="Gill Sans MT"/>
                <a:ea typeface="+mn-lt"/>
                <a:cs typeface="Calibri"/>
              </a:rPr>
              <a:t>Obtain permission if sampling on private property</a:t>
            </a:r>
          </a:p>
        </p:txBody>
      </p:sp>
      <p:pic>
        <p:nvPicPr>
          <p:cNvPr id="5" name="Picture 4" descr="A picture containing icon&#10;&#10;Description automatically generated">
            <a:extLst>
              <a:ext uri="{FF2B5EF4-FFF2-40B4-BE49-F238E27FC236}">
                <a16:creationId xmlns:a16="http://schemas.microsoft.com/office/drawing/2014/main" id="{42E6DFC1-3275-41A7-9E16-5B910FD5A1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329" y="1729513"/>
            <a:ext cx="4491990" cy="4491990"/>
          </a:xfrm>
          <a:prstGeom prst="rect">
            <a:avLst/>
          </a:prstGeom>
        </p:spPr>
      </p:pic>
    </p:spTree>
    <p:extLst>
      <p:ext uri="{BB962C8B-B14F-4D97-AF65-F5344CB8AC3E}">
        <p14:creationId xmlns:p14="http://schemas.microsoft.com/office/powerpoint/2010/main" val="1789973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Once you’re certified</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70"/>
            <a:ext cx="6248652" cy="485751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90000"/>
              </a:lnSpc>
              <a:spcAft>
                <a:spcPts val="1000"/>
              </a:spcAft>
            </a:pPr>
            <a:r>
              <a:rPr lang="en-US" sz="2400">
                <a:latin typeface="Gill Sans MT"/>
                <a:ea typeface="+mn-lt"/>
                <a:cs typeface="Calibri"/>
              </a:rPr>
              <a:t>You get an account to our online database!​</a:t>
            </a:r>
          </a:p>
          <a:p>
            <a:pPr>
              <a:lnSpc>
                <a:spcPct val="90000"/>
              </a:lnSpc>
              <a:spcAft>
                <a:spcPts val="1000"/>
              </a:spcAft>
            </a:pPr>
            <a:r>
              <a:rPr lang="en-US" sz="2400">
                <a:latin typeface="Gill Sans MT"/>
                <a:ea typeface="+mn-lt"/>
                <a:cs typeface="Calibri"/>
              </a:rPr>
              <a:t>Only certified volunteers can submit data</a:t>
            </a:r>
          </a:p>
          <a:p>
            <a:pPr>
              <a:lnSpc>
                <a:spcPct val="90000"/>
              </a:lnSpc>
              <a:spcAft>
                <a:spcPts val="1000"/>
              </a:spcAft>
            </a:pPr>
            <a:r>
              <a:rPr lang="en-US" sz="2400">
                <a:latin typeface="Gill Sans MT"/>
                <a:ea typeface="+mn-lt"/>
                <a:cs typeface="Calibri"/>
              </a:rPr>
              <a:t>Certification is valid for one year​</a:t>
            </a:r>
          </a:p>
          <a:p>
            <a:pPr>
              <a:lnSpc>
                <a:spcPct val="90000"/>
              </a:lnSpc>
              <a:spcAft>
                <a:spcPts val="1000"/>
              </a:spcAft>
            </a:pPr>
            <a:r>
              <a:rPr lang="en-US" sz="2400">
                <a:latin typeface="Gill Sans MT"/>
                <a:ea typeface="+mn-lt"/>
                <a:cs typeface="Calibri"/>
              </a:rPr>
              <a:t>Volunteers must attend an annual recertification workshop</a:t>
            </a:r>
            <a:endParaRPr lang="en-US" sz="2400"/>
          </a:p>
        </p:txBody>
      </p:sp>
      <p:pic>
        <p:nvPicPr>
          <p:cNvPr id="6" name="Picture 5" descr="A picture containing outdoor&#10;&#10;Description automatically generated">
            <a:extLst>
              <a:ext uri="{FF2B5EF4-FFF2-40B4-BE49-F238E27FC236}">
                <a16:creationId xmlns:a16="http://schemas.microsoft.com/office/drawing/2014/main" id="{12D7D302-2FCD-4BC5-82F0-4D80FBB403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621" t="21791" r="25275" b="8310"/>
          <a:stretch/>
        </p:blipFill>
        <p:spPr>
          <a:xfrm rot="16200000">
            <a:off x="7064745" y="1428831"/>
            <a:ext cx="4233335" cy="4799813"/>
          </a:xfrm>
          <a:prstGeom prst="rect">
            <a:avLst/>
          </a:prstGeom>
        </p:spPr>
      </p:pic>
    </p:spTree>
    <p:extLst>
      <p:ext uri="{BB962C8B-B14F-4D97-AF65-F5344CB8AC3E}">
        <p14:creationId xmlns:p14="http://schemas.microsoft.com/office/powerpoint/2010/main" val="678141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ea typeface="+mj-lt"/>
                <a:cs typeface="+mj-lt"/>
              </a:rPr>
              <a:t>How are your data used?</a:t>
            </a:r>
            <a:endParaRPr lang="en-US"/>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69"/>
            <a:ext cx="6687407" cy="238061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spcAft>
                <a:spcPts val="1000"/>
              </a:spcAft>
            </a:pPr>
            <a:r>
              <a:rPr lang="en-US" sz="2400">
                <a:latin typeface="Gill Sans MT" panose="020B0502020104020203"/>
                <a:cs typeface="Calibri"/>
              </a:rPr>
              <a:t>Establish baseline conditions for waterbodies across the state</a:t>
            </a:r>
          </a:p>
          <a:p>
            <a:pPr>
              <a:spcBef>
                <a:spcPts val="0"/>
              </a:spcBef>
              <a:spcAft>
                <a:spcPts val="1000"/>
              </a:spcAft>
            </a:pPr>
            <a:r>
              <a:rPr lang="en-US" sz="2400">
                <a:latin typeface="Gill Sans MT" panose="020B0502020104020203"/>
                <a:cs typeface="Calibri"/>
              </a:rPr>
              <a:t>Discover and report water quality issues</a:t>
            </a:r>
            <a:endParaRPr lang="en-US" sz="2400">
              <a:ea typeface="+mn-lt"/>
              <a:cs typeface="Calibri"/>
            </a:endParaRPr>
          </a:p>
          <a:p>
            <a:pPr>
              <a:spcBef>
                <a:spcPts val="0"/>
              </a:spcBef>
              <a:spcAft>
                <a:spcPts val="1000"/>
              </a:spcAft>
            </a:pPr>
            <a:r>
              <a:rPr lang="en-US" sz="2400">
                <a:latin typeface="Gill Sans MT" panose="020B0502020104020203"/>
                <a:cs typeface="Calibri"/>
              </a:rPr>
              <a:t>Educate your community </a:t>
            </a:r>
            <a:endParaRPr lang="en-US" sz="2400">
              <a:cs typeface="Calibri"/>
            </a:endParaRPr>
          </a:p>
          <a:p>
            <a:pPr>
              <a:spcBef>
                <a:spcPts val="0"/>
              </a:spcBef>
              <a:spcAft>
                <a:spcPts val="1000"/>
              </a:spcAft>
            </a:pPr>
            <a:r>
              <a:rPr lang="en-US" sz="2400">
                <a:cs typeface="Calibri"/>
              </a:rPr>
              <a:t>Help inform status of streams for 303d/305b list</a:t>
            </a:r>
          </a:p>
        </p:txBody>
      </p:sp>
      <p:pic>
        <p:nvPicPr>
          <p:cNvPr id="5" name="Picture 6">
            <a:extLst>
              <a:ext uri="{FF2B5EF4-FFF2-40B4-BE49-F238E27FC236}">
                <a16:creationId xmlns:a16="http://schemas.microsoft.com/office/drawing/2014/main" id="{DABEFCD9-3710-4140-87F2-6B963896D4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69200" y="3931470"/>
            <a:ext cx="3251499" cy="2324476"/>
          </a:xfrm>
          <a:prstGeom prst="rect">
            <a:avLst/>
          </a:prstGeom>
        </p:spPr>
      </p:pic>
      <p:pic>
        <p:nvPicPr>
          <p:cNvPr id="3" name="Picture 5" descr="9.jpg">
            <a:extLst>
              <a:ext uri="{FF2B5EF4-FFF2-40B4-BE49-F238E27FC236}">
                <a16:creationId xmlns:a16="http://schemas.microsoft.com/office/drawing/2014/main" id="{9E292E51-B7FB-4D0C-BE5D-21C6370E6221}"/>
              </a:ext>
            </a:extLst>
          </p:cNvPr>
          <p:cNvPicPr>
            <a:picLocks noChangeAspect="1"/>
          </p:cNvPicPr>
          <p:nvPr/>
        </p:nvPicPr>
        <p:blipFill>
          <a:blip r:embed="rId4"/>
          <a:stretch>
            <a:fillRect/>
          </a:stretch>
        </p:blipFill>
        <p:spPr>
          <a:xfrm>
            <a:off x="7533152" y="1934698"/>
            <a:ext cx="3264987" cy="2380611"/>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BD971FE9-E89C-4728-936C-888B86839B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67" t="8875" r="2402" b="8451"/>
          <a:stretch/>
        </p:blipFill>
        <p:spPr>
          <a:xfrm>
            <a:off x="929064" y="4245107"/>
            <a:ext cx="6031349" cy="2324476"/>
          </a:xfrm>
          <a:prstGeom prst="rect">
            <a:avLst/>
          </a:prstGeom>
        </p:spPr>
      </p:pic>
      <p:sp>
        <p:nvSpPr>
          <p:cNvPr id="9" name="Oval 8">
            <a:extLst>
              <a:ext uri="{FF2B5EF4-FFF2-40B4-BE49-F238E27FC236}">
                <a16:creationId xmlns:a16="http://schemas.microsoft.com/office/drawing/2014/main" id="{EADBB64B-C9A9-4D21-AF31-82145600C571}"/>
              </a:ext>
            </a:extLst>
          </p:cNvPr>
          <p:cNvSpPr/>
          <p:nvPr/>
        </p:nvSpPr>
        <p:spPr>
          <a:xfrm>
            <a:off x="5385751" y="5587998"/>
            <a:ext cx="220721" cy="2124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698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Database login</a:t>
            </a:r>
          </a:p>
        </p:txBody>
      </p:sp>
      <p:sp>
        <p:nvSpPr>
          <p:cNvPr id="5" name="Content Placeholder 2">
            <a:extLst>
              <a:ext uri="{FF2B5EF4-FFF2-40B4-BE49-F238E27FC236}">
                <a16:creationId xmlns:a16="http://schemas.microsoft.com/office/drawing/2014/main" id="{E9707D7F-89D9-4577-ADFC-5EAACC22324A}"/>
              </a:ext>
            </a:extLst>
          </p:cNvPr>
          <p:cNvSpPr txBox="1">
            <a:spLocks/>
          </p:cNvSpPr>
          <p:nvPr/>
        </p:nvSpPr>
        <p:spPr>
          <a:xfrm>
            <a:off x="840712" y="5657330"/>
            <a:ext cx="10500930" cy="54145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a:ea typeface="+mn-lt"/>
                <a:cs typeface="Calibri"/>
              </a:rPr>
              <a:t>From the AAS website’s homepage, hover over the My Profile tab and click Sign In</a:t>
            </a:r>
          </a:p>
          <a:p>
            <a:pPr lvl="1"/>
            <a:endParaRPr lang="en-US" sz="2000">
              <a:latin typeface="Gill Sans MT" panose="020B0502020104020203"/>
              <a:cs typeface="Calibri"/>
            </a:endParaRPr>
          </a:p>
          <a:p>
            <a:pPr lvl="1"/>
            <a:endParaRPr lang="en-US" sz="2000"/>
          </a:p>
        </p:txBody>
      </p:sp>
      <p:pic>
        <p:nvPicPr>
          <p:cNvPr id="8" name="Picture 7">
            <a:extLst>
              <a:ext uri="{FF2B5EF4-FFF2-40B4-BE49-F238E27FC236}">
                <a16:creationId xmlns:a16="http://schemas.microsoft.com/office/drawing/2014/main" id="{7C7BEC52-3DF1-4910-A930-9C0757B490ED}"/>
              </a:ext>
            </a:extLst>
          </p:cNvPr>
          <p:cNvPicPr>
            <a:picLocks noChangeAspect="1"/>
          </p:cNvPicPr>
          <p:nvPr/>
        </p:nvPicPr>
        <p:blipFill rotWithShape="1">
          <a:blip r:embed="rId3"/>
          <a:srcRect l="5756" t="12713" r="7122" b="39691"/>
          <a:stretch/>
        </p:blipFill>
        <p:spPr>
          <a:xfrm>
            <a:off x="780214" y="1796902"/>
            <a:ext cx="10621926" cy="3264195"/>
          </a:xfrm>
          <a:prstGeom prst="rect">
            <a:avLst/>
          </a:prstGeom>
        </p:spPr>
      </p:pic>
    </p:spTree>
    <p:extLst>
      <p:ext uri="{BB962C8B-B14F-4D97-AF65-F5344CB8AC3E}">
        <p14:creationId xmlns:p14="http://schemas.microsoft.com/office/powerpoint/2010/main" val="1029556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Types of Pollution</a:t>
            </a:r>
          </a:p>
        </p:txBody>
      </p:sp>
      <p:pic>
        <p:nvPicPr>
          <p:cNvPr id="8" name="Picture 7" descr="A picture containing outdoor, nature, hole&#10;&#10;Description automatically generated">
            <a:extLst>
              <a:ext uri="{FF2B5EF4-FFF2-40B4-BE49-F238E27FC236}">
                <a16:creationId xmlns:a16="http://schemas.microsoft.com/office/drawing/2014/main" id="{5114F8DA-E6A6-4CF4-98ED-9467E48A59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33"/>
          <a:stretch/>
        </p:blipFill>
        <p:spPr>
          <a:xfrm>
            <a:off x="969000" y="1717058"/>
            <a:ext cx="4467066" cy="2938906"/>
          </a:xfrm>
          <a:prstGeom prst="rect">
            <a:avLst/>
          </a:prstGeom>
        </p:spPr>
      </p:pic>
      <p:sp>
        <p:nvSpPr>
          <p:cNvPr id="9" name="TextBox 8">
            <a:extLst>
              <a:ext uri="{FF2B5EF4-FFF2-40B4-BE49-F238E27FC236}">
                <a16:creationId xmlns:a16="http://schemas.microsoft.com/office/drawing/2014/main" id="{C5EB8B3B-3207-48FB-93E7-7574C50A7682}"/>
              </a:ext>
            </a:extLst>
          </p:cNvPr>
          <p:cNvSpPr txBox="1"/>
          <p:nvPr/>
        </p:nvSpPr>
        <p:spPr>
          <a:xfrm>
            <a:off x="1006794" y="4476509"/>
            <a:ext cx="3206159" cy="29958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1" i="1" u="none" strike="noStrike" kern="1200" cap="none" spc="0" normalizeH="0" baseline="0" noProof="0">
                <a:ln>
                  <a:noFill/>
                </a:ln>
                <a:solidFill>
                  <a:srgbClr val="000000"/>
                </a:solidFill>
                <a:effectLst/>
                <a:uLnTx/>
                <a:uFillTx/>
                <a:latin typeface="Gill Sans MT" panose="020B0502020104020203" pitchFamily="34" charset="0"/>
                <a:ea typeface="+mn-ea"/>
                <a:cs typeface="+mn-cs"/>
              </a:rPr>
              <a:t>Chattahoochee Riverkeeper</a:t>
            </a:r>
            <a:r>
              <a:rPr kumimoji="0" lang="en-US" sz="700" b="0" i="0" u="none" strike="noStrike" kern="1200" cap="none" spc="0" normalizeH="0" baseline="0" noProof="0">
                <a:ln>
                  <a:noFill/>
                </a:ln>
                <a:solidFill>
                  <a:srgbClr val="000000"/>
                </a:solidFill>
                <a:effectLst/>
                <a:uLnTx/>
                <a:uFillTx/>
                <a:latin typeface="Gill Sans MT" panose="020B0502020104020203" pitchFamily="34" charset="0"/>
                <a:ea typeface="+mn-ea"/>
                <a:cs typeface="+mn-cs"/>
              </a:rPr>
              <a:t>​</a:t>
            </a:r>
            <a:endParaRPr kumimoji="0" lang="en-US" sz="7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pic>
        <p:nvPicPr>
          <p:cNvPr id="10" name="Picture 4">
            <a:extLst>
              <a:ext uri="{FF2B5EF4-FFF2-40B4-BE49-F238E27FC236}">
                <a16:creationId xmlns:a16="http://schemas.microsoft.com/office/drawing/2014/main" id="{9901B70D-20A9-4CFB-9760-63C797263172}"/>
              </a:ext>
            </a:extLst>
          </p:cNvPr>
          <p:cNvPicPr>
            <a:picLocks noChangeAspect="1"/>
          </p:cNvPicPr>
          <p:nvPr/>
        </p:nvPicPr>
        <p:blipFill rotWithShape="1">
          <a:blip r:embed="rId4"/>
          <a:srcRect t="4038" b="4038"/>
          <a:stretch/>
        </p:blipFill>
        <p:spPr>
          <a:xfrm>
            <a:off x="7165206" y="1714302"/>
            <a:ext cx="4020000" cy="2941662"/>
          </a:xfrm>
          <a:prstGeom prst="rect">
            <a:avLst/>
          </a:prstGeom>
        </p:spPr>
      </p:pic>
      <p:sp>
        <p:nvSpPr>
          <p:cNvPr id="11" name="Content Placeholder 2">
            <a:extLst>
              <a:ext uri="{FF2B5EF4-FFF2-40B4-BE49-F238E27FC236}">
                <a16:creationId xmlns:a16="http://schemas.microsoft.com/office/drawing/2014/main" id="{56A439C0-4371-4F7E-992F-AD42A02EA18A}"/>
              </a:ext>
            </a:extLst>
          </p:cNvPr>
          <p:cNvSpPr txBox="1">
            <a:spLocks/>
          </p:cNvSpPr>
          <p:nvPr/>
        </p:nvSpPr>
        <p:spPr>
          <a:xfrm>
            <a:off x="521914" y="4802686"/>
            <a:ext cx="5126345" cy="190640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marR="0" lvl="1" indent="0" algn="ctr"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en-US" sz="2200" b="0" i="0" u="sng"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POINT SOURCE POLLUTION</a:t>
            </a: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22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Easily identifiable pollutant source</a:t>
            </a: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22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Regulated by GA EPD through NPDES permitting process</a:t>
            </a:r>
          </a:p>
        </p:txBody>
      </p:sp>
      <p:sp>
        <p:nvSpPr>
          <p:cNvPr id="15" name="Content Placeholder 2">
            <a:extLst>
              <a:ext uri="{FF2B5EF4-FFF2-40B4-BE49-F238E27FC236}">
                <a16:creationId xmlns:a16="http://schemas.microsoft.com/office/drawing/2014/main" id="{12DC5D10-AB22-40DC-9924-9B168C8B8167}"/>
              </a:ext>
            </a:extLst>
          </p:cNvPr>
          <p:cNvSpPr txBox="1">
            <a:spLocks/>
          </p:cNvSpPr>
          <p:nvPr/>
        </p:nvSpPr>
        <p:spPr>
          <a:xfrm>
            <a:off x="6157215" y="4802686"/>
            <a:ext cx="5817867" cy="205321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marR="0" lvl="1" indent="0" algn="ctr"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en-US" sz="2400" b="0" i="0" u="sng"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NONPOINT SOURCE POLLUTION</a:t>
            </a: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Sources not easily distinguished/identified</a:t>
            </a: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Everyone contributes</a:t>
            </a: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Main cause of water quality problems in GA</a:t>
            </a:r>
          </a:p>
        </p:txBody>
      </p:sp>
    </p:spTree>
    <p:extLst>
      <p:ext uri="{BB962C8B-B14F-4D97-AF65-F5344CB8AC3E}">
        <p14:creationId xmlns:p14="http://schemas.microsoft.com/office/powerpoint/2010/main" val="3289163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54C2E0E-4A4D-C473-FFF9-E784E92A147D}"/>
              </a:ext>
            </a:extLst>
          </p:cNvPr>
          <p:cNvPicPr>
            <a:picLocks noChangeAspect="1"/>
          </p:cNvPicPr>
          <p:nvPr/>
        </p:nvPicPr>
        <p:blipFill rotWithShape="1">
          <a:blip r:embed="rId3"/>
          <a:srcRect l="60159" t="19671" r="1798" b="21918"/>
          <a:stretch/>
        </p:blipFill>
        <p:spPr>
          <a:xfrm>
            <a:off x="1695131" y="1604655"/>
            <a:ext cx="8792092" cy="4594073"/>
          </a:xfrm>
          <a:prstGeom prst="rect">
            <a:avLst/>
          </a:prstGeom>
        </p:spPr>
      </p:pic>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Data Submission Form</a:t>
            </a:r>
          </a:p>
        </p:txBody>
      </p:sp>
      <p:sp>
        <p:nvSpPr>
          <p:cNvPr id="5" name="Content Placeholder 2">
            <a:extLst>
              <a:ext uri="{FF2B5EF4-FFF2-40B4-BE49-F238E27FC236}">
                <a16:creationId xmlns:a16="http://schemas.microsoft.com/office/drawing/2014/main" id="{92FC20E2-F972-48B6-86E6-756472E89CC7}"/>
              </a:ext>
            </a:extLst>
          </p:cNvPr>
          <p:cNvSpPr txBox="1">
            <a:spLocks/>
          </p:cNvSpPr>
          <p:nvPr/>
        </p:nvSpPr>
        <p:spPr>
          <a:xfrm>
            <a:off x="840712" y="6198728"/>
            <a:ext cx="10500930" cy="54145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spcBef>
                <a:spcPts val="0"/>
              </a:spcBef>
              <a:buNone/>
            </a:pPr>
            <a:r>
              <a:rPr lang="en-US" sz="2000">
                <a:ea typeface="+mn-lt"/>
                <a:cs typeface="Calibri"/>
              </a:rPr>
              <a:t>From the AAS website’s homepage, hover over the Data Entry tab and click Data Submission Form</a:t>
            </a:r>
            <a:endParaRPr lang="en-US" sz="2400">
              <a:ea typeface="+mn-lt"/>
              <a:cs typeface="Calibri"/>
            </a:endParaRPr>
          </a:p>
        </p:txBody>
      </p:sp>
    </p:spTree>
    <p:extLst>
      <p:ext uri="{BB962C8B-B14F-4D97-AF65-F5344CB8AC3E}">
        <p14:creationId xmlns:p14="http://schemas.microsoft.com/office/powerpoint/2010/main" val="2430844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088F46-A8D8-42A6-8A9A-57F27742BA07}"/>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Site, Weather, and Observations</a:t>
            </a:r>
          </a:p>
        </p:txBody>
      </p:sp>
      <p:pic>
        <p:nvPicPr>
          <p:cNvPr id="2" name="Picture 3">
            <a:extLst>
              <a:ext uri="{FF2B5EF4-FFF2-40B4-BE49-F238E27FC236}">
                <a16:creationId xmlns:a16="http://schemas.microsoft.com/office/drawing/2014/main" id="{0136018F-FAC5-721E-912C-7A003A4FE4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458"/>
          <a:stretch/>
        </p:blipFill>
        <p:spPr bwMode="auto">
          <a:xfrm>
            <a:off x="2140488" y="1658413"/>
            <a:ext cx="7911024" cy="480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86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9485FEE-8B3C-4E14-84CD-455DFA79F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57" t="6661" r="23788" b="10904"/>
          <a:stretch/>
        </p:blipFill>
        <p:spPr bwMode="auto">
          <a:xfrm>
            <a:off x="6334979" y="-272142"/>
            <a:ext cx="5857021" cy="7132476"/>
          </a:xfrm>
          <a:prstGeom prst="rect">
            <a:avLst/>
          </a:prstGeom>
          <a:noFill/>
          <a:ln>
            <a:noFill/>
          </a:ln>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grpSp>
        <p:nvGrpSpPr>
          <p:cNvPr id="15" name="Group 14">
            <a:extLst>
              <a:ext uri="{FF2B5EF4-FFF2-40B4-BE49-F238E27FC236}">
                <a16:creationId xmlns:a16="http://schemas.microsoft.com/office/drawing/2014/main" id="{FF88DF45-2BF5-44D3-9FDD-EDB6432872F7}"/>
              </a:ext>
            </a:extLst>
          </p:cNvPr>
          <p:cNvGrpSpPr/>
          <p:nvPr/>
        </p:nvGrpSpPr>
        <p:grpSpPr>
          <a:xfrm>
            <a:off x="473910" y="1602469"/>
            <a:ext cx="5741580" cy="1315722"/>
            <a:chOff x="461301" y="3459621"/>
            <a:chExt cx="5741580" cy="1315722"/>
          </a:xfrm>
        </p:grpSpPr>
        <p:sp>
          <p:nvSpPr>
            <p:cNvPr id="11" name="TextBox 10">
              <a:extLst>
                <a:ext uri="{FF2B5EF4-FFF2-40B4-BE49-F238E27FC236}">
                  <a16:creationId xmlns:a16="http://schemas.microsoft.com/office/drawing/2014/main" id="{DDEB9F95-E99C-48C1-AF7B-B45493894E9A}"/>
                </a:ext>
              </a:extLst>
            </p:cNvPr>
            <p:cNvSpPr txBox="1"/>
            <p:nvPr/>
          </p:nvSpPr>
          <p:spPr>
            <a:xfrm>
              <a:off x="461301" y="3459621"/>
              <a:ext cx="5741580" cy="461665"/>
            </a:xfrm>
            <a:prstGeom prst="rect">
              <a:avLst/>
            </a:prstGeom>
            <a:noFill/>
          </p:spPr>
          <p:txBody>
            <a:bodyPr wrap="square" lIns="91440" tIns="45720" rIns="91440" bIns="45720" rtlCol="0" anchor="t">
              <a:spAutoFit/>
            </a:bodyPr>
            <a:lstStyle/>
            <a:p>
              <a:pPr algn="ctr"/>
              <a:r>
                <a:rPr lang="en-US" sz="2400" b="1">
                  <a:latin typeface="+mn-lt"/>
                </a:rPr>
                <a:t>Submit data  ASAP to online database</a:t>
              </a:r>
              <a:endParaRPr lang="en-US">
                <a:latin typeface="+mn-lt"/>
              </a:endParaRPr>
            </a:p>
          </p:txBody>
        </p:sp>
        <p:sp>
          <p:nvSpPr>
            <p:cNvPr id="12" name="TextBox 11">
              <a:extLst>
                <a:ext uri="{FF2B5EF4-FFF2-40B4-BE49-F238E27FC236}">
                  <a16:creationId xmlns:a16="http://schemas.microsoft.com/office/drawing/2014/main" id="{39332CFE-F45E-4625-92C5-8933DD60A013}"/>
                </a:ext>
              </a:extLst>
            </p:cNvPr>
            <p:cNvSpPr txBox="1"/>
            <p:nvPr/>
          </p:nvSpPr>
          <p:spPr>
            <a:xfrm>
              <a:off x="568181" y="3944346"/>
              <a:ext cx="5527819" cy="830997"/>
            </a:xfrm>
            <a:prstGeom prst="rect">
              <a:avLst/>
            </a:prstGeom>
            <a:noFill/>
          </p:spPr>
          <p:txBody>
            <a:bodyPr wrap="square" lIns="91440" tIns="45720" rIns="91440" bIns="45720" rtlCol="0" anchor="t">
              <a:spAutoFit/>
            </a:bodyPr>
            <a:lstStyle/>
            <a:p>
              <a:pPr algn="ctr"/>
              <a:r>
                <a:rPr lang="en-US">
                  <a:latin typeface="+mn-lt"/>
                </a:rPr>
                <a:t>Access database via AdoptAStream.Georgia.gov</a:t>
              </a:r>
            </a:p>
          </p:txBody>
        </p:sp>
      </p:grpSp>
      <p:sp>
        <p:nvSpPr>
          <p:cNvPr id="6" name="Title 1">
            <a:extLst>
              <a:ext uri="{FF2B5EF4-FFF2-40B4-BE49-F238E27FC236}">
                <a16:creationId xmlns:a16="http://schemas.microsoft.com/office/drawing/2014/main" id="{66480511-8E2E-63CB-8B35-A33BCAA8C974}"/>
              </a:ext>
            </a:extLst>
          </p:cNvPr>
          <p:cNvSpPr txBox="1">
            <a:spLocks/>
          </p:cNvSpPr>
          <p:nvPr/>
        </p:nvSpPr>
        <p:spPr bwMode="black">
          <a:xfrm>
            <a:off x="601035" y="288417"/>
            <a:ext cx="549496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Macroinvertebrate Data</a:t>
            </a:r>
          </a:p>
        </p:txBody>
      </p:sp>
    </p:spTree>
    <p:extLst>
      <p:ext uri="{BB962C8B-B14F-4D97-AF65-F5344CB8AC3E}">
        <p14:creationId xmlns:p14="http://schemas.microsoft.com/office/powerpoint/2010/main" val="475102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1CA4C-D0FA-2CDD-D8FD-A1CE4DF46B58}"/>
              </a:ext>
            </a:extLst>
          </p:cNvPr>
          <p:cNvPicPr>
            <a:picLocks noChangeAspect="1"/>
          </p:cNvPicPr>
          <p:nvPr/>
        </p:nvPicPr>
        <p:blipFill rotWithShape="1">
          <a:blip r:embed="rId3"/>
          <a:srcRect l="65888" t="17200" r="6355" b="3915"/>
          <a:stretch/>
        </p:blipFill>
        <p:spPr>
          <a:xfrm>
            <a:off x="5136021" y="155961"/>
            <a:ext cx="6751179" cy="6529755"/>
          </a:xfrm>
          <a:prstGeom prst="rect">
            <a:avLst/>
          </a:prstGeom>
        </p:spPr>
      </p:pic>
      <p:sp>
        <p:nvSpPr>
          <p:cNvPr id="14" name="Content Placeholder 2">
            <a:extLst>
              <a:ext uri="{FF2B5EF4-FFF2-40B4-BE49-F238E27FC236}">
                <a16:creationId xmlns:a16="http://schemas.microsoft.com/office/drawing/2014/main" id="{B05B88C3-5366-F2AB-120B-3185AF8ACDF1}"/>
              </a:ext>
            </a:extLst>
          </p:cNvPr>
          <p:cNvSpPr txBox="1">
            <a:spLocks/>
          </p:cNvSpPr>
          <p:nvPr/>
        </p:nvSpPr>
        <p:spPr>
          <a:xfrm>
            <a:off x="304800" y="2875008"/>
            <a:ext cx="3666146" cy="201318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a:ea typeface="+mn-lt"/>
                <a:cs typeface="Calibri"/>
              </a:rPr>
              <a:t>After entering </a:t>
            </a:r>
            <a:r>
              <a:rPr lang="en-US" sz="2400" u="sng">
                <a:ea typeface="+mn-lt"/>
                <a:cs typeface="Calibri"/>
              </a:rPr>
              <a:t>all of your data</a:t>
            </a:r>
            <a:r>
              <a:rPr lang="en-US" sz="2400">
                <a:ea typeface="+mn-lt"/>
                <a:cs typeface="Calibri"/>
              </a:rPr>
              <a:t>, click “Submit All” to submit your data to the database</a:t>
            </a:r>
          </a:p>
        </p:txBody>
      </p:sp>
      <p:cxnSp>
        <p:nvCxnSpPr>
          <p:cNvPr id="16" name="Straight Arrow Connector 15">
            <a:extLst>
              <a:ext uri="{FF2B5EF4-FFF2-40B4-BE49-F238E27FC236}">
                <a16:creationId xmlns:a16="http://schemas.microsoft.com/office/drawing/2014/main" id="{1F8DCFA7-D099-D2C3-736D-F02899391B54}"/>
              </a:ext>
            </a:extLst>
          </p:cNvPr>
          <p:cNvCxnSpPr>
            <a:cxnSpLocks/>
          </p:cNvCxnSpPr>
          <p:nvPr/>
        </p:nvCxnSpPr>
        <p:spPr>
          <a:xfrm flipV="1">
            <a:off x="3710643" y="487110"/>
            <a:ext cx="7638172" cy="27450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BB25A376-F8C6-D47F-35CA-064FBC5C73EE}"/>
              </a:ext>
            </a:extLst>
          </p:cNvPr>
          <p:cNvSpPr txBox="1">
            <a:spLocks/>
          </p:cNvSpPr>
          <p:nvPr/>
        </p:nvSpPr>
        <p:spPr>
          <a:xfrm>
            <a:off x="402956" y="334201"/>
            <a:ext cx="3781586" cy="258975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a:ea typeface="+mn-lt"/>
                <a:cs typeface="Calibri"/>
              </a:rPr>
              <a:t>Fill out site data first, then navigate to the macroinvertebrate tab to continue entering data</a:t>
            </a:r>
          </a:p>
        </p:txBody>
      </p:sp>
      <p:cxnSp>
        <p:nvCxnSpPr>
          <p:cNvPr id="18" name="Straight Arrow Connector 17">
            <a:extLst>
              <a:ext uri="{FF2B5EF4-FFF2-40B4-BE49-F238E27FC236}">
                <a16:creationId xmlns:a16="http://schemas.microsoft.com/office/drawing/2014/main" id="{43AE88BB-B06D-6CB5-17FC-6DB52F84A091}"/>
              </a:ext>
            </a:extLst>
          </p:cNvPr>
          <p:cNvCxnSpPr>
            <a:cxnSpLocks/>
          </p:cNvCxnSpPr>
          <p:nvPr/>
        </p:nvCxnSpPr>
        <p:spPr>
          <a:xfrm flipV="1">
            <a:off x="3854153" y="694481"/>
            <a:ext cx="3183255" cy="5446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BDEFE89-1AC0-0DE0-B95C-CC2B9297D35D}"/>
              </a:ext>
            </a:extLst>
          </p:cNvPr>
          <p:cNvCxnSpPr>
            <a:cxnSpLocks/>
          </p:cNvCxnSpPr>
          <p:nvPr/>
        </p:nvCxnSpPr>
        <p:spPr>
          <a:xfrm flipV="1">
            <a:off x="4184542" y="487110"/>
            <a:ext cx="6446426" cy="457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0E6B3BCA-F408-4CA9-3558-CC04FE810C50}"/>
              </a:ext>
            </a:extLst>
          </p:cNvPr>
          <p:cNvSpPr txBox="1">
            <a:spLocks/>
          </p:cNvSpPr>
          <p:nvPr/>
        </p:nvSpPr>
        <p:spPr>
          <a:xfrm>
            <a:off x="304799" y="4766334"/>
            <a:ext cx="4065319" cy="1604555"/>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a:ea typeface="+mn-lt"/>
                <a:cs typeface="Calibri"/>
              </a:rPr>
              <a:t>Use “Save as Draft” to finish submitting data at a later time. </a:t>
            </a:r>
            <a:r>
              <a:rPr lang="en-US" sz="2000" i="1">
                <a:ea typeface="+mn-lt"/>
                <a:cs typeface="Calibri"/>
              </a:rPr>
              <a:t>Data must be submitted within 7 days of saving as a draft.</a:t>
            </a:r>
            <a:endParaRPr lang="en-US" sz="2400">
              <a:ea typeface="+mn-lt"/>
              <a:cs typeface="Calibri"/>
            </a:endParaRPr>
          </a:p>
        </p:txBody>
      </p:sp>
    </p:spTree>
    <p:extLst>
      <p:ext uri="{BB962C8B-B14F-4D97-AF65-F5344CB8AC3E}">
        <p14:creationId xmlns:p14="http://schemas.microsoft.com/office/powerpoint/2010/main" val="418598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Follow </a:t>
            </a:r>
            <a:r>
              <a:rPr lang="en-US" err="1"/>
              <a:t>aas</a:t>
            </a:r>
            <a:r>
              <a:rPr lang="en-US"/>
              <a:t> and stay connected</a:t>
            </a:r>
          </a:p>
        </p:txBody>
      </p:sp>
      <p:grpSp>
        <p:nvGrpSpPr>
          <p:cNvPr id="4" name="Group 3">
            <a:extLst>
              <a:ext uri="{FF2B5EF4-FFF2-40B4-BE49-F238E27FC236}">
                <a16:creationId xmlns:a16="http://schemas.microsoft.com/office/drawing/2014/main" id="{92724687-74F6-5427-F556-7399C218DEE4}"/>
              </a:ext>
            </a:extLst>
          </p:cNvPr>
          <p:cNvGrpSpPr/>
          <p:nvPr/>
        </p:nvGrpSpPr>
        <p:grpSpPr>
          <a:xfrm>
            <a:off x="3359080" y="1791091"/>
            <a:ext cx="5473840" cy="4647864"/>
            <a:chOff x="4181722" y="1791091"/>
            <a:chExt cx="5473840" cy="4647864"/>
          </a:xfrm>
        </p:grpSpPr>
        <p:sp>
          <p:nvSpPr>
            <p:cNvPr id="38" name="Content Placeholder 2">
              <a:extLst>
                <a:ext uri="{FF2B5EF4-FFF2-40B4-BE49-F238E27FC236}">
                  <a16:creationId xmlns:a16="http://schemas.microsoft.com/office/drawing/2014/main" id="{A5B96C9F-955C-4353-9790-09EF4FBF3EF7}"/>
                </a:ext>
              </a:extLst>
            </p:cNvPr>
            <p:cNvSpPr txBox="1">
              <a:spLocks/>
            </p:cNvSpPr>
            <p:nvPr/>
          </p:nvSpPr>
          <p:spPr>
            <a:xfrm>
              <a:off x="4498813" y="3757808"/>
              <a:ext cx="3642355"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1"/>
              <a:r>
                <a:rPr lang="en-US" sz="2400">
                  <a:latin typeface="Gill Sans MT"/>
                </a:rPr>
                <a:t>@georgiaadoptastream</a:t>
              </a:r>
            </a:p>
          </p:txBody>
        </p:sp>
        <p:pic>
          <p:nvPicPr>
            <p:cNvPr id="39" name="Picture 38">
              <a:extLst>
                <a:ext uri="{FF2B5EF4-FFF2-40B4-BE49-F238E27FC236}">
                  <a16:creationId xmlns:a16="http://schemas.microsoft.com/office/drawing/2014/main" id="{D57C0CAA-9F7B-4E3D-8B70-5081C1F48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552" y="3818163"/>
              <a:ext cx="421457" cy="411178"/>
            </a:xfrm>
            <a:prstGeom prst="rect">
              <a:avLst/>
            </a:prstGeom>
            <a:noFill/>
            <a:extLst>
              <a:ext uri="{909E8E84-426E-40DD-AFC4-6F175D3DCCD1}">
                <a14:hiddenFill xmlns:a14="http://schemas.microsoft.com/office/drawing/2010/main">
                  <a:solidFill>
                    <a:srgbClr val="FFFFFF"/>
                  </a:solidFill>
                </a14:hiddenFill>
              </a:ext>
            </a:extLst>
          </p:spPr>
        </p:pic>
        <p:sp>
          <p:nvSpPr>
            <p:cNvPr id="40" name="Content Placeholder 2">
              <a:extLst>
                <a:ext uri="{FF2B5EF4-FFF2-40B4-BE49-F238E27FC236}">
                  <a16:creationId xmlns:a16="http://schemas.microsoft.com/office/drawing/2014/main" id="{67CC1FF3-C4AA-45EB-AA93-DB64EAF0B2F1}"/>
                </a:ext>
              </a:extLst>
            </p:cNvPr>
            <p:cNvSpPr txBox="1">
              <a:spLocks/>
            </p:cNvSpPr>
            <p:nvPr/>
          </p:nvSpPr>
          <p:spPr>
            <a:xfrm>
              <a:off x="4514280" y="3144525"/>
              <a:ext cx="5141282"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1"/>
              <a:r>
                <a:rPr lang="en-US" sz="2400">
                  <a:latin typeface="Gill Sans MT"/>
                </a:rPr>
                <a:t>facebook.com/</a:t>
              </a:r>
              <a:r>
                <a:rPr lang="en-US" sz="2400" err="1">
                  <a:latin typeface="Gill Sans MT"/>
                </a:rPr>
                <a:t>georgiaadoptastream</a:t>
              </a:r>
              <a:endParaRPr lang="en-US" sz="2400">
                <a:latin typeface="Gill Sans MT"/>
              </a:endParaRPr>
            </a:p>
          </p:txBody>
        </p:sp>
        <p:pic>
          <p:nvPicPr>
            <p:cNvPr id="41" name="Picture 40">
              <a:extLst>
                <a:ext uri="{FF2B5EF4-FFF2-40B4-BE49-F238E27FC236}">
                  <a16:creationId xmlns:a16="http://schemas.microsoft.com/office/drawing/2014/main" id="{070F7CF4-6E3F-4CD6-9DAF-DCDCC8F20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233" y="3207341"/>
              <a:ext cx="342900" cy="342900"/>
            </a:xfrm>
            <a:prstGeom prst="rect">
              <a:avLst/>
            </a:prstGeom>
            <a:noFill/>
            <a:extLst>
              <a:ext uri="{909E8E84-426E-40DD-AFC4-6F175D3DCCD1}">
                <a14:hiddenFill xmlns:a14="http://schemas.microsoft.com/office/drawing/2010/main">
                  <a:solidFill>
                    <a:srgbClr val="FFFFFF"/>
                  </a:solidFill>
                </a14:hiddenFill>
              </a:ext>
            </a:extLst>
          </p:spPr>
        </p:pic>
        <p:sp>
          <p:nvSpPr>
            <p:cNvPr id="43" name="Content Placeholder 2">
              <a:extLst>
                <a:ext uri="{FF2B5EF4-FFF2-40B4-BE49-F238E27FC236}">
                  <a16:creationId xmlns:a16="http://schemas.microsoft.com/office/drawing/2014/main" id="{C74E6754-A509-488A-8FD3-9C8DE6D5DBAE}"/>
                </a:ext>
              </a:extLst>
            </p:cNvPr>
            <p:cNvSpPr txBox="1">
              <a:spLocks/>
            </p:cNvSpPr>
            <p:nvPr/>
          </p:nvSpPr>
          <p:spPr>
            <a:xfrm>
              <a:off x="4568971" y="1828076"/>
              <a:ext cx="4137653"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1"/>
              <a:r>
                <a:rPr lang="en-US" sz="2400">
                  <a:latin typeface="Gill Sans MT"/>
                </a:rPr>
                <a:t>AAS@dnr.ga.gov</a:t>
              </a:r>
            </a:p>
          </p:txBody>
        </p:sp>
        <p:pic>
          <p:nvPicPr>
            <p:cNvPr id="44" name="Picture 43" descr="Icon&#10;&#10;Description automatically generated">
              <a:extLst>
                <a:ext uri="{FF2B5EF4-FFF2-40B4-BE49-F238E27FC236}">
                  <a16:creationId xmlns:a16="http://schemas.microsoft.com/office/drawing/2014/main" id="{56082206-9D51-4246-AE55-E0C2A85DE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9381" y="2531906"/>
              <a:ext cx="269798" cy="404191"/>
            </a:xfrm>
            <a:prstGeom prst="rect">
              <a:avLst/>
            </a:prstGeom>
          </p:spPr>
        </p:pic>
        <p:sp>
          <p:nvSpPr>
            <p:cNvPr id="45" name="TextBox 11">
              <a:extLst>
                <a:ext uri="{FF2B5EF4-FFF2-40B4-BE49-F238E27FC236}">
                  <a16:creationId xmlns:a16="http://schemas.microsoft.com/office/drawing/2014/main" id="{CDD5C769-2338-447A-A56E-CC25BF20F082}"/>
                </a:ext>
              </a:extLst>
            </p:cNvPr>
            <p:cNvSpPr txBox="1"/>
            <p:nvPr/>
          </p:nvSpPr>
          <p:spPr>
            <a:xfrm>
              <a:off x="4738491" y="2528538"/>
              <a:ext cx="3942389"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fontAlgn="base"/>
              <a:r>
                <a:rPr lang="en-US" sz="2400">
                  <a:solidFill>
                    <a:srgbClr val="000000"/>
                  </a:solidFill>
                  <a:latin typeface="Gill Sans MT"/>
                </a:rPr>
                <a:t>AdoptAStream.Georgia.gov​</a:t>
              </a:r>
            </a:p>
          </p:txBody>
        </p:sp>
        <p:sp>
          <p:nvSpPr>
            <p:cNvPr id="46" name="TextBox 8">
              <a:extLst>
                <a:ext uri="{FF2B5EF4-FFF2-40B4-BE49-F238E27FC236}">
                  <a16:creationId xmlns:a16="http://schemas.microsoft.com/office/drawing/2014/main" id="{0AE46024-040E-4F38-919D-C04B52CC5A8A}"/>
                </a:ext>
              </a:extLst>
            </p:cNvPr>
            <p:cNvSpPr txBox="1"/>
            <p:nvPr/>
          </p:nvSpPr>
          <p:spPr>
            <a:xfrm>
              <a:off x="4768357" y="4499963"/>
              <a:ext cx="4269780" cy="193899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fontAlgn="base"/>
              <a:r>
                <a:rPr lang="en-US" sz="2400">
                  <a:solidFill>
                    <a:srgbClr val="000000"/>
                  </a:solidFill>
                  <a:latin typeface="Gill Sans MT"/>
                </a:rPr>
                <a:t>2 Martin Luther King Jr. Drive​</a:t>
              </a:r>
            </a:p>
            <a:p>
              <a:pPr rtl="0" fontAlgn="base"/>
              <a:r>
                <a:rPr lang="en-US" sz="2400">
                  <a:solidFill>
                    <a:srgbClr val="000000"/>
                  </a:solidFill>
                  <a:latin typeface="Gill Sans MT"/>
                </a:rPr>
                <a:t>Suite 1462, East Tower​</a:t>
              </a:r>
            </a:p>
            <a:p>
              <a:pPr rtl="0" fontAlgn="base"/>
              <a:r>
                <a:rPr lang="en-US" sz="2400">
                  <a:solidFill>
                    <a:srgbClr val="000000"/>
                  </a:solidFill>
                  <a:latin typeface="Gill Sans MT"/>
                </a:rPr>
                <a:t>Atlanta, Georgia 30334​</a:t>
              </a:r>
            </a:p>
            <a:p>
              <a:pPr rtl="0" fontAlgn="base"/>
              <a:endParaRPr lang="en-US" sz="2400">
                <a:solidFill>
                  <a:srgbClr val="000000"/>
                </a:solidFill>
                <a:latin typeface="Gill Sans MT"/>
              </a:endParaRPr>
            </a:p>
            <a:p>
              <a:pPr rtl="0" fontAlgn="base"/>
              <a:r>
                <a:rPr lang="en-US" sz="2400">
                  <a:solidFill>
                    <a:srgbClr val="000000"/>
                  </a:solidFill>
                  <a:latin typeface="Gill Sans MT"/>
                </a:rPr>
                <a:t>470-524-5791 </a:t>
              </a:r>
            </a:p>
          </p:txBody>
        </p:sp>
        <p:pic>
          <p:nvPicPr>
            <p:cNvPr id="47" name="Graphic 12" descr="Speaker phone with solid fill">
              <a:extLst>
                <a:ext uri="{FF2B5EF4-FFF2-40B4-BE49-F238E27FC236}">
                  <a16:creationId xmlns:a16="http://schemas.microsoft.com/office/drawing/2014/main" id="{20EDE4F9-7A0C-4B6F-8F9E-69A70E2B93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17498" y="5908830"/>
              <a:ext cx="517615" cy="517615"/>
            </a:xfrm>
            <a:prstGeom prst="rect">
              <a:avLst/>
            </a:prstGeom>
          </p:spPr>
        </p:pic>
        <p:pic>
          <p:nvPicPr>
            <p:cNvPr id="48" name="Graphic 11" descr="Marker with solid fill">
              <a:extLst>
                <a:ext uri="{FF2B5EF4-FFF2-40B4-BE49-F238E27FC236}">
                  <a16:creationId xmlns:a16="http://schemas.microsoft.com/office/drawing/2014/main" id="{161B7619-28AA-4E19-AA91-CEBB01001F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81722" y="4493932"/>
              <a:ext cx="564902" cy="564902"/>
            </a:xfrm>
            <a:prstGeom prst="rect">
              <a:avLst/>
            </a:prstGeom>
          </p:spPr>
        </p:pic>
        <p:pic>
          <p:nvPicPr>
            <p:cNvPr id="3" name="Graphic 3" descr="Envelope with solid fill">
              <a:extLst>
                <a:ext uri="{FF2B5EF4-FFF2-40B4-BE49-F238E27FC236}">
                  <a16:creationId xmlns:a16="http://schemas.microsoft.com/office/drawing/2014/main" id="{F62FA7DE-E6B7-4425-A36D-73EFB25CAC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99677" y="1791091"/>
              <a:ext cx="567161" cy="567161"/>
            </a:xfrm>
            <a:prstGeom prst="rect">
              <a:avLst/>
            </a:prstGeom>
          </p:spPr>
        </p:pic>
      </p:grpSp>
    </p:spTree>
    <p:extLst>
      <p:ext uri="{BB962C8B-B14F-4D97-AF65-F5344CB8AC3E}">
        <p14:creationId xmlns:p14="http://schemas.microsoft.com/office/powerpoint/2010/main" val="402937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noFill/>
          <a:ln>
            <a:solidFill>
              <a:schemeClr val="tx1"/>
            </a:solidFill>
          </a:ln>
        </p:spPr>
        <p:txBody>
          <a:bodyPr vert="horz" lIns="274320" tIns="182880" rIns="274320" bIns="182880" rtlCol="0" anchor="ctr" anchorCtr="1">
            <a:normAutofit/>
          </a:bodyPr>
          <a:lstStyle/>
          <a:p>
            <a:r>
              <a:rPr lang="en-US" sz="3200">
                <a:solidFill>
                  <a:schemeClr val="tx1"/>
                </a:solidFill>
                <a:ea typeface="+mj-ea"/>
                <a:cs typeface="+mj-cs"/>
              </a:rPr>
              <a:t>Test review</a:t>
            </a:r>
            <a:endParaRPr lang="en-US">
              <a:solidFill>
                <a:schemeClr val="tx1"/>
              </a:solidFill>
              <a:ea typeface="+mj-ea"/>
              <a:cs typeface="+mj-cs"/>
            </a:endParaRPr>
          </a:p>
        </p:txBody>
      </p:sp>
    </p:spTree>
    <p:extLst>
      <p:ext uri="{BB962C8B-B14F-4D97-AF65-F5344CB8AC3E}">
        <p14:creationId xmlns:p14="http://schemas.microsoft.com/office/powerpoint/2010/main" val="219813290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2139351" y="1180381"/>
            <a:ext cx="7924800" cy="449580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p>
            <a:pPr>
              <a:defRPr/>
            </a:pPr>
            <a:r>
              <a:rPr lang="en-US" sz="9600">
                <a:ln>
                  <a:prstDash val="solid"/>
                </a:ln>
                <a:latin typeface="Gill Sans MT"/>
              </a:rPr>
              <a:t>Macro  ID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FB47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solidFill>
            <a:schemeClr val="bg1"/>
          </a:solidFill>
          <a:ln>
            <a:solidFill>
              <a:schemeClr val="tx1"/>
            </a:solidFill>
          </a:ln>
        </p:spPr>
        <p:txBody>
          <a:bodyPr vert="horz" lIns="274320" tIns="182880" rIns="274320" bIns="182880" rtlCol="0" anchor="ctr" anchorCtr="1">
            <a:normAutofit/>
          </a:bodyPr>
          <a:lstStyle/>
          <a:p>
            <a:r>
              <a:rPr lang="en-US" sz="3200">
                <a:solidFill>
                  <a:schemeClr val="tx1"/>
                </a:solidFill>
                <a:ea typeface="+mj-ea"/>
                <a:cs typeface="+mj-cs"/>
              </a:rPr>
              <a:t>Pollution Sensitive Organisms</a:t>
            </a:r>
            <a:endParaRPr lang="en-US">
              <a:solidFill>
                <a:schemeClr val="tx1"/>
              </a:solidFill>
              <a:ea typeface="+mj-ea"/>
              <a:cs typeface="+mj-cs"/>
            </a:endParaRPr>
          </a:p>
        </p:txBody>
      </p:sp>
      <p:sp>
        <p:nvSpPr>
          <p:cNvPr id="3" name="Rectangle 2">
            <a:extLst>
              <a:ext uri="{FF2B5EF4-FFF2-40B4-BE49-F238E27FC236}">
                <a16:creationId xmlns:a16="http://schemas.microsoft.com/office/drawing/2014/main" id="{7D5AC862-6DB5-4F41-A641-22193E142440}"/>
              </a:ext>
            </a:extLst>
          </p:cNvPr>
          <p:cNvSpPr/>
          <p:nvPr/>
        </p:nvSpPr>
        <p:spPr>
          <a:xfrm>
            <a:off x="3048000" y="4630588"/>
            <a:ext cx="6096000" cy="830997"/>
          </a:xfrm>
          <a:prstGeom prst="rect">
            <a:avLst/>
          </a:prstGeom>
        </p:spPr>
        <p:txBody>
          <a:bodyPr>
            <a:spAutoFit/>
          </a:bodyPr>
          <a:lstStyle/>
          <a:p>
            <a:r>
              <a:rPr lang="en-US">
                <a:latin typeface="+mn-lt"/>
              </a:rPr>
              <a:t>Require High Levels of Dissolved Oxygen</a:t>
            </a:r>
            <a:br>
              <a:rPr lang="en-US">
                <a:latin typeface="+mn-lt"/>
              </a:rPr>
            </a:br>
            <a:r>
              <a:rPr lang="en-US">
                <a:latin typeface="+mn-lt"/>
              </a:rPr>
              <a:t>Found In Good Quality Water</a:t>
            </a:r>
          </a:p>
        </p:txBody>
      </p:sp>
    </p:spTree>
    <p:extLst>
      <p:ext uri="{BB962C8B-B14F-4D97-AF65-F5344CB8AC3E}">
        <p14:creationId xmlns:p14="http://schemas.microsoft.com/office/powerpoint/2010/main" val="1986599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Stonefly Nymph</a:t>
            </a:r>
          </a:p>
        </p:txBody>
      </p:sp>
      <p:sp>
        <p:nvSpPr>
          <p:cNvPr id="7" name="Content Placeholder 2">
            <a:extLst>
              <a:ext uri="{FF2B5EF4-FFF2-40B4-BE49-F238E27FC236}">
                <a16:creationId xmlns:a16="http://schemas.microsoft.com/office/drawing/2014/main" id="{BA31E31A-A6A5-4C7A-80D7-1265F0E38991}"/>
              </a:ext>
            </a:extLst>
          </p:cNvPr>
          <p:cNvSpPr txBox="1">
            <a:spLocks/>
          </p:cNvSpPr>
          <p:nvPr/>
        </p:nvSpPr>
        <p:spPr>
          <a:xfrm>
            <a:off x="601035" y="1841464"/>
            <a:ext cx="6256965" cy="482963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90000"/>
              </a:lnSpc>
              <a:spcBef>
                <a:spcPts val="2000"/>
              </a:spcBef>
              <a:defRPr/>
            </a:pPr>
            <a:r>
              <a:rPr lang="en-US" sz="2400">
                <a:ln>
                  <a:prstDash val="solid"/>
                </a:ln>
                <a:cs typeface="Calibri"/>
              </a:rPr>
              <a:t>2 sets of wing pads </a:t>
            </a:r>
            <a:endParaRPr lang="en-US" sz="2400">
              <a:ln>
                <a:prstDash val="solid"/>
              </a:ln>
              <a:cs typeface="Calibri" panose="020F0502020204030204" pitchFamily="34" charset="0"/>
            </a:endParaRPr>
          </a:p>
          <a:p>
            <a:pPr>
              <a:lnSpc>
                <a:spcPct val="90000"/>
              </a:lnSpc>
              <a:spcBef>
                <a:spcPts val="2000"/>
              </a:spcBef>
              <a:defRPr/>
            </a:pPr>
            <a:r>
              <a:rPr lang="en-US" sz="2400" b="1">
                <a:ln>
                  <a:prstDash val="solid"/>
                </a:ln>
                <a:cs typeface="Calibri"/>
              </a:rPr>
              <a:t>Branched gills between legs </a:t>
            </a:r>
            <a:r>
              <a:rPr lang="en-US" sz="2400">
                <a:ln>
                  <a:prstDash val="solid"/>
                </a:ln>
                <a:cs typeface="Calibri"/>
              </a:rPr>
              <a:t>on underside of body (distinguishing from mayfly)</a:t>
            </a:r>
          </a:p>
          <a:p>
            <a:pPr>
              <a:lnSpc>
                <a:spcPct val="90000"/>
              </a:lnSpc>
              <a:spcBef>
                <a:spcPts val="2000"/>
              </a:spcBef>
              <a:defRPr/>
            </a:pPr>
            <a:r>
              <a:rPr lang="en-US" sz="2400">
                <a:ln>
                  <a:prstDash val="solid"/>
                </a:ln>
                <a:cs typeface="Calibri"/>
              </a:rPr>
              <a:t>Yellow to brown in color</a:t>
            </a:r>
          </a:p>
          <a:p>
            <a:pPr>
              <a:lnSpc>
                <a:spcPct val="90000"/>
              </a:lnSpc>
              <a:spcBef>
                <a:spcPts val="2000"/>
              </a:spcBef>
              <a:defRPr/>
            </a:pPr>
            <a:r>
              <a:rPr lang="en-US" sz="2400" b="1">
                <a:ln>
                  <a:prstDash val="solid"/>
                </a:ln>
                <a:cs typeface="Calibri"/>
              </a:rPr>
              <a:t>Two tails</a:t>
            </a:r>
          </a:p>
          <a:p>
            <a:pPr>
              <a:lnSpc>
                <a:spcPct val="90000"/>
              </a:lnSpc>
              <a:spcBef>
                <a:spcPts val="2000"/>
              </a:spcBef>
              <a:defRPr/>
            </a:pPr>
            <a:r>
              <a:rPr lang="en-US" sz="2400">
                <a:ln>
                  <a:prstDash val="solid"/>
                </a:ln>
                <a:cs typeface="Calibri"/>
              </a:rPr>
              <a:t>Prominent antennae </a:t>
            </a:r>
          </a:p>
          <a:p>
            <a:pPr>
              <a:lnSpc>
                <a:spcPct val="90000"/>
              </a:lnSpc>
              <a:spcBef>
                <a:spcPts val="2000"/>
              </a:spcBef>
              <a:defRPr/>
            </a:pPr>
            <a:r>
              <a:rPr lang="en-US" sz="2400" b="1">
                <a:ln>
                  <a:prstDash val="solid"/>
                </a:ln>
                <a:cs typeface="Calibri"/>
              </a:rPr>
              <a:t>Two claws</a:t>
            </a:r>
            <a:r>
              <a:rPr lang="en-US" sz="2400">
                <a:ln>
                  <a:prstDash val="solid"/>
                </a:ln>
                <a:cs typeface="Calibri"/>
              </a:rPr>
              <a:t> at the end of each leg</a:t>
            </a:r>
            <a:endParaRPr lang="en-US" sz="2400">
              <a:ln>
                <a:prstDash val="solid"/>
              </a:ln>
              <a:cs typeface="Calibri" panose="020F0502020204030204" pitchFamily="34" charset="0"/>
            </a:endParaRPr>
          </a:p>
        </p:txBody>
      </p:sp>
      <p:grpSp>
        <p:nvGrpSpPr>
          <p:cNvPr id="4" name="Group 3">
            <a:extLst>
              <a:ext uri="{FF2B5EF4-FFF2-40B4-BE49-F238E27FC236}">
                <a16:creationId xmlns:a16="http://schemas.microsoft.com/office/drawing/2014/main" id="{243C9C74-9E6C-4BC6-B224-273266BBB081}"/>
              </a:ext>
            </a:extLst>
          </p:cNvPr>
          <p:cNvGrpSpPr/>
          <p:nvPr/>
        </p:nvGrpSpPr>
        <p:grpSpPr>
          <a:xfrm>
            <a:off x="6732215" y="2762865"/>
            <a:ext cx="4873127" cy="2587248"/>
            <a:chOff x="6717838" y="1752262"/>
            <a:chExt cx="4873127" cy="2587248"/>
          </a:xfrm>
        </p:grpSpPr>
        <p:pic>
          <p:nvPicPr>
            <p:cNvPr id="8" name="Picture 10" descr="S:\Nps\A-STREAM\Manuals\Bio-Chem Manual\new Id key\Tommy's Sketches\Low res\larvae\common stonefly larva.jpg">
              <a:extLst>
                <a:ext uri="{FF2B5EF4-FFF2-40B4-BE49-F238E27FC236}">
                  <a16:creationId xmlns:a16="http://schemas.microsoft.com/office/drawing/2014/main" id="{A3B525B6-40CF-4E5D-8DCC-19A585B20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765" y="1752262"/>
              <a:ext cx="4267200" cy="2404887"/>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9" name="Text Box 8">
              <a:extLst>
                <a:ext uri="{FF2B5EF4-FFF2-40B4-BE49-F238E27FC236}">
                  <a16:creationId xmlns:a16="http://schemas.microsoft.com/office/drawing/2014/main" id="{675E98D1-93BF-4ECB-8991-3A53A1D5870E}"/>
                </a:ext>
              </a:extLst>
            </p:cNvPr>
            <p:cNvSpPr txBox="1">
              <a:spLocks noChangeArrowheads="1"/>
            </p:cNvSpPr>
            <p:nvPr/>
          </p:nvSpPr>
          <p:spPr bwMode="auto">
            <a:xfrm>
              <a:off x="9228764" y="4031733"/>
              <a:ext cx="233817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C00000"/>
                  </a:solidFill>
                  <a:latin typeface="+mn-lt"/>
                </a:rPr>
                <a:t>Two claws on each foot</a:t>
              </a:r>
            </a:p>
          </p:txBody>
        </p:sp>
        <p:sp>
          <p:nvSpPr>
            <p:cNvPr id="11" name="Text Box 7">
              <a:extLst>
                <a:ext uri="{FF2B5EF4-FFF2-40B4-BE49-F238E27FC236}">
                  <a16:creationId xmlns:a16="http://schemas.microsoft.com/office/drawing/2014/main" id="{F8D8E674-E463-494D-B996-6DF0EF188DCC}"/>
                </a:ext>
              </a:extLst>
            </p:cNvPr>
            <p:cNvSpPr txBox="1">
              <a:spLocks noChangeArrowheads="1"/>
            </p:cNvSpPr>
            <p:nvPr/>
          </p:nvSpPr>
          <p:spPr bwMode="auto">
            <a:xfrm>
              <a:off x="6717838" y="2800816"/>
              <a:ext cx="1905000"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C00000"/>
                  </a:solidFill>
                  <a:latin typeface="+mn-lt"/>
                </a:rPr>
                <a:t>Two hair-like tails</a:t>
              </a:r>
            </a:p>
          </p:txBody>
        </p:sp>
      </p:grpSp>
      <p:sp>
        <p:nvSpPr>
          <p:cNvPr id="2" name="Text Box 7">
            <a:extLst>
              <a:ext uri="{FF2B5EF4-FFF2-40B4-BE49-F238E27FC236}">
                <a16:creationId xmlns:a16="http://schemas.microsoft.com/office/drawing/2014/main" id="{A623AD75-9BC1-DFB9-618B-BDE3B51B908E}"/>
              </a:ext>
            </a:extLst>
          </p:cNvPr>
          <p:cNvSpPr txBox="1">
            <a:spLocks noChangeArrowheads="1"/>
          </p:cNvSpPr>
          <p:nvPr/>
        </p:nvSpPr>
        <p:spPr bwMode="auto">
          <a:xfrm>
            <a:off x="9154089" y="2580504"/>
            <a:ext cx="1905000"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C00000"/>
                </a:solidFill>
                <a:latin typeface="+mn-lt"/>
              </a:rPr>
              <a:t>Branched gills between legs</a:t>
            </a:r>
          </a:p>
        </p:txBody>
      </p:sp>
    </p:spTree>
    <p:extLst>
      <p:ext uri="{BB962C8B-B14F-4D97-AF65-F5344CB8AC3E}">
        <p14:creationId xmlns:p14="http://schemas.microsoft.com/office/powerpoint/2010/main" val="3964759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Stonefly Nymph</a:t>
            </a:r>
          </a:p>
        </p:txBody>
      </p:sp>
      <p:pic>
        <p:nvPicPr>
          <p:cNvPr id="1028" name="Picture 4">
            <a:extLst>
              <a:ext uri="{FF2B5EF4-FFF2-40B4-BE49-F238E27FC236}">
                <a16:creationId xmlns:a16="http://schemas.microsoft.com/office/drawing/2014/main" id="{D0749F77-538D-468E-A076-00331FD4C5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2" r="19144" b="6110"/>
          <a:stretch/>
        </p:blipFill>
        <p:spPr bwMode="auto">
          <a:xfrm>
            <a:off x="7038758" y="1705258"/>
            <a:ext cx="3947717" cy="3176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7B77F23-F9F2-4C3A-9A43-B0CB7D00EC9B}"/>
              </a:ext>
            </a:extLst>
          </p:cNvPr>
          <p:cNvPicPr>
            <a:picLocks noChangeAspect="1"/>
          </p:cNvPicPr>
          <p:nvPr/>
        </p:nvPicPr>
        <p:blipFill rotWithShape="1">
          <a:blip r:embed="rId4"/>
          <a:srcRect l="20557" b="2561"/>
          <a:stretch/>
        </p:blipFill>
        <p:spPr>
          <a:xfrm>
            <a:off x="1494839" y="1664867"/>
            <a:ext cx="3591584" cy="2935633"/>
          </a:xfrm>
          <a:prstGeom prst="rect">
            <a:avLst/>
          </a:prstGeom>
        </p:spPr>
      </p:pic>
      <p:grpSp>
        <p:nvGrpSpPr>
          <p:cNvPr id="9" name="Group 8">
            <a:extLst>
              <a:ext uri="{FF2B5EF4-FFF2-40B4-BE49-F238E27FC236}">
                <a16:creationId xmlns:a16="http://schemas.microsoft.com/office/drawing/2014/main" id="{D03C20B6-B6A4-B14D-B1E7-ABCA721DCF87}"/>
              </a:ext>
            </a:extLst>
          </p:cNvPr>
          <p:cNvGrpSpPr/>
          <p:nvPr/>
        </p:nvGrpSpPr>
        <p:grpSpPr>
          <a:xfrm>
            <a:off x="2616190" y="4731126"/>
            <a:ext cx="6912504" cy="1838457"/>
            <a:chOff x="2616190" y="4731126"/>
            <a:chExt cx="6912504" cy="1838457"/>
          </a:xfrm>
        </p:grpSpPr>
        <p:pic>
          <p:nvPicPr>
            <p:cNvPr id="15" name="Picture 10" descr="S:\Nps\A-STREAM\Manuals\Bio-Chem Manual\new Id key\Tommy's Sketches\Low res\larvae\common stonefly larva.jpg">
              <a:extLst>
                <a:ext uri="{FF2B5EF4-FFF2-40B4-BE49-F238E27FC236}">
                  <a16:creationId xmlns:a16="http://schemas.microsoft.com/office/drawing/2014/main" id="{EFAAD6B5-4A29-6344-AAE0-E0B5BFAE6A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6190" y="4731126"/>
              <a:ext cx="2515475" cy="1417659"/>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Measuring in inches using the 1/16 parts of an inch">
              <a:extLst>
                <a:ext uri="{FF2B5EF4-FFF2-40B4-BE49-F238E27FC236}">
                  <a16:creationId xmlns:a16="http://schemas.microsoft.com/office/drawing/2014/main" id="{9502ED4E-7F17-441A-A9A4-D8A52C3DAA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4643" y="6006715"/>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6295C39-88C5-493C-B505-B8D9E98240AD}"/>
                </a:ext>
              </a:extLst>
            </p:cNvPr>
            <p:cNvSpPr txBox="1"/>
            <p:nvPr/>
          </p:nvSpPr>
          <p:spPr>
            <a:xfrm>
              <a:off x="5172838" y="5567057"/>
              <a:ext cx="4355856" cy="286232"/>
            </a:xfrm>
            <a:prstGeom prst="rect">
              <a:avLst/>
            </a:prstGeom>
            <a:noFill/>
          </p:spPr>
          <p:txBody>
            <a:bodyPr wrap="square">
              <a:spAutoFit/>
            </a:bodyPr>
            <a:lstStyle/>
            <a:p>
              <a:pPr algn="l">
                <a:lnSpc>
                  <a:spcPct val="90000"/>
                </a:lnSpc>
                <a:spcBef>
                  <a:spcPts val="1800"/>
                </a:spcBef>
                <a:defRPr/>
              </a:pPr>
              <a:r>
                <a:rPr lang="en-US" sz="1400">
                  <a:ln>
                    <a:prstDash val="solid"/>
                  </a:ln>
                  <a:latin typeface="+mn-lt"/>
                  <a:cs typeface="Calibri"/>
                </a:rPr>
                <a:t>Measures</a:t>
              </a:r>
              <a:r>
                <a:rPr lang="en-US" sz="1400" b="1">
                  <a:ln>
                    <a:prstDash val="solid"/>
                  </a:ln>
                  <a:latin typeface="+mn-lt"/>
                  <a:cs typeface="Calibri"/>
                </a:rPr>
                <a:t> ½ – 1 ½ inches </a:t>
              </a:r>
              <a:r>
                <a:rPr lang="en-US" sz="1400">
                  <a:ln>
                    <a:prstDash val="solid"/>
                  </a:ln>
                  <a:latin typeface="+mn-lt"/>
                  <a:cs typeface="Calibri"/>
                </a:rPr>
                <a:t>in length (not including tails)</a:t>
              </a:r>
            </a:p>
          </p:txBody>
        </p:sp>
      </p:grpSp>
    </p:spTree>
    <p:extLst>
      <p:ext uri="{BB962C8B-B14F-4D97-AF65-F5344CB8AC3E}">
        <p14:creationId xmlns:p14="http://schemas.microsoft.com/office/powerpoint/2010/main" val="972736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What is a watershed? </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6" y="1712070"/>
            <a:ext cx="4666704" cy="3749460"/>
          </a:xfrm>
        </p:spPr>
        <p:txBody>
          <a:bodyPr vert="horz" lIns="91440" tIns="45720" rIns="91440" bIns="45720" rtlCol="0" anchor="t">
            <a:normAutofit/>
          </a:bodyPr>
          <a:lstStyle/>
          <a:p>
            <a:r>
              <a:rPr lang="en-US" sz="2400" b="1"/>
              <a:t>A land area from which water, sediment, and dissolved materials drain to a common point along a stream, wetland, lake, or river. </a:t>
            </a:r>
          </a:p>
          <a:p>
            <a:r>
              <a:rPr lang="en-US" sz="2400"/>
              <a:t>Its boundaries are defined by the highest points of land around the waterbody. </a:t>
            </a:r>
          </a:p>
          <a:p>
            <a:pPr lvl="1"/>
            <a:endParaRPr lang="en-US" sz="2000"/>
          </a:p>
          <a:p>
            <a:pPr lvl="1"/>
            <a:endParaRPr lang="en-US" sz="2000"/>
          </a:p>
        </p:txBody>
      </p:sp>
      <p:pic>
        <p:nvPicPr>
          <p:cNvPr id="4" name="Picture 3">
            <a:extLst>
              <a:ext uri="{FF2B5EF4-FFF2-40B4-BE49-F238E27FC236}">
                <a16:creationId xmlns:a16="http://schemas.microsoft.com/office/drawing/2014/main" id="{712C0A7D-5071-43CC-ABAA-919CF7F40168}"/>
              </a:ext>
            </a:extLst>
          </p:cNvPr>
          <p:cNvPicPr>
            <a:picLocks noChangeAspect="1"/>
          </p:cNvPicPr>
          <p:nvPr/>
        </p:nvPicPr>
        <p:blipFill rotWithShape="1">
          <a:blip r:embed="rId3"/>
          <a:srcRect t="9916"/>
          <a:stretch/>
        </p:blipFill>
        <p:spPr>
          <a:xfrm>
            <a:off x="5641076" y="1568331"/>
            <a:ext cx="5940243" cy="5030151"/>
          </a:xfrm>
          <a:prstGeom prst="rect">
            <a:avLst/>
          </a:prstGeom>
        </p:spPr>
      </p:pic>
      <p:sp>
        <p:nvSpPr>
          <p:cNvPr id="5" name="Speech Bubble: Rectangle with Corners Rounded 4">
            <a:extLst>
              <a:ext uri="{FF2B5EF4-FFF2-40B4-BE49-F238E27FC236}">
                <a16:creationId xmlns:a16="http://schemas.microsoft.com/office/drawing/2014/main" id="{78706149-D6B8-471B-B503-C29E7E16E1C3}"/>
              </a:ext>
            </a:extLst>
          </p:cNvPr>
          <p:cNvSpPr/>
          <p:nvPr/>
        </p:nvSpPr>
        <p:spPr>
          <a:xfrm>
            <a:off x="1598991" y="5106295"/>
            <a:ext cx="2552095" cy="1354666"/>
          </a:xfrm>
          <a:prstGeom prst="wedgeRoundRectCallout">
            <a:avLst>
              <a:gd name="adj1" fmla="val -28847"/>
              <a:gd name="adj2" fmla="val 59835"/>
              <a:gd name="adj3" fmla="val 1666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A91DC7-0D8B-4B30-9EA0-4FC18896E853}"/>
              </a:ext>
            </a:extLst>
          </p:cNvPr>
          <p:cNvSpPr txBox="1"/>
          <p:nvPr/>
        </p:nvSpPr>
        <p:spPr>
          <a:xfrm>
            <a:off x="1601562" y="5181751"/>
            <a:ext cx="25859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i="1">
                <a:latin typeface="Gill Sans MT"/>
                <a:cs typeface="Times New Roman"/>
              </a:rPr>
              <a:t>There is an unbreakable link between human health and wellbeing and ecosystems.</a:t>
            </a:r>
            <a:r>
              <a:rPr lang="en-US" sz="1800">
                <a:latin typeface="Gill Sans MT"/>
                <a:cs typeface="Times New Roman"/>
              </a:rPr>
              <a:t> -Walter Reid</a:t>
            </a:r>
          </a:p>
        </p:txBody>
      </p:sp>
      <p:sp>
        <p:nvSpPr>
          <p:cNvPr id="6" name="TextBox 5">
            <a:extLst>
              <a:ext uri="{FF2B5EF4-FFF2-40B4-BE49-F238E27FC236}">
                <a16:creationId xmlns:a16="http://schemas.microsoft.com/office/drawing/2014/main" id="{4CFF2996-30F4-9E97-0744-118DFE07D6D9}"/>
              </a:ext>
            </a:extLst>
          </p:cNvPr>
          <p:cNvSpPr txBox="1"/>
          <p:nvPr/>
        </p:nvSpPr>
        <p:spPr>
          <a:xfrm>
            <a:off x="9956452" y="6357028"/>
            <a:ext cx="1709658" cy="230832"/>
          </a:xfrm>
          <a:prstGeom prst="rect">
            <a:avLst/>
          </a:prstGeom>
          <a:noFill/>
        </p:spPr>
        <p:txBody>
          <a:bodyPr wrap="square" lIns="91440" tIns="45720" rIns="91440" bIns="45720" anchor="t">
            <a:spAutoFit/>
          </a:bodyPr>
          <a:lstStyle/>
          <a:p>
            <a:r>
              <a:rPr lang="en-US" sz="900" b="1" i="1"/>
              <a:t>A. Vicente, U.S. Forest Service</a:t>
            </a:r>
            <a:endParaRPr lang="en-US" sz="900"/>
          </a:p>
        </p:txBody>
      </p:sp>
    </p:spTree>
    <p:extLst>
      <p:ext uri="{BB962C8B-B14F-4D97-AF65-F5344CB8AC3E}">
        <p14:creationId xmlns:p14="http://schemas.microsoft.com/office/powerpoint/2010/main" val="2293046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Mayfly Nymph</a:t>
            </a:r>
          </a:p>
        </p:txBody>
      </p:sp>
      <p:pic>
        <p:nvPicPr>
          <p:cNvPr id="2" name="Picture 13" descr="S:\Nps\A-STREAM\Manuals\Bio-Chem Manual\new Id key\Tommy's Sketches\Low res\larvae\prongilled mayfly larva.jpg">
            <a:extLst>
              <a:ext uri="{FF2B5EF4-FFF2-40B4-BE49-F238E27FC236}">
                <a16:creationId xmlns:a16="http://schemas.microsoft.com/office/drawing/2014/main" id="{FF77B081-A637-4FB8-848E-8BEC7F8A0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124" y="2615690"/>
            <a:ext cx="4219195" cy="2219325"/>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 name="Text Box 9">
            <a:extLst>
              <a:ext uri="{FF2B5EF4-FFF2-40B4-BE49-F238E27FC236}">
                <a16:creationId xmlns:a16="http://schemas.microsoft.com/office/drawing/2014/main" id="{362A085C-2AF0-44AD-B3D0-E7E493988625}"/>
              </a:ext>
            </a:extLst>
          </p:cNvPr>
          <p:cNvSpPr txBox="1">
            <a:spLocks noChangeArrowheads="1"/>
          </p:cNvSpPr>
          <p:nvPr/>
        </p:nvSpPr>
        <p:spPr bwMode="auto">
          <a:xfrm>
            <a:off x="9649520" y="4710416"/>
            <a:ext cx="18809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C00000"/>
                </a:solidFill>
                <a:latin typeface="+mn-lt"/>
              </a:rPr>
              <a:t>One claw on each foot</a:t>
            </a:r>
          </a:p>
        </p:txBody>
      </p:sp>
      <p:sp>
        <p:nvSpPr>
          <p:cNvPr id="4" name="Text Box 10">
            <a:extLst>
              <a:ext uri="{FF2B5EF4-FFF2-40B4-BE49-F238E27FC236}">
                <a16:creationId xmlns:a16="http://schemas.microsoft.com/office/drawing/2014/main" id="{733E2900-5217-44F6-AC0A-20F337F88F8C}"/>
              </a:ext>
            </a:extLst>
          </p:cNvPr>
          <p:cNvSpPr txBox="1">
            <a:spLocks noChangeArrowheads="1"/>
          </p:cNvSpPr>
          <p:nvPr/>
        </p:nvSpPr>
        <p:spPr bwMode="auto">
          <a:xfrm>
            <a:off x="8539165" y="2790083"/>
            <a:ext cx="121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C00000"/>
                </a:solidFill>
                <a:latin typeface="+mn-lt"/>
              </a:rPr>
              <a:t>Gills on abdomen</a:t>
            </a:r>
          </a:p>
        </p:txBody>
      </p:sp>
      <p:sp>
        <p:nvSpPr>
          <p:cNvPr id="5" name="Text Box 8">
            <a:extLst>
              <a:ext uri="{FF2B5EF4-FFF2-40B4-BE49-F238E27FC236}">
                <a16:creationId xmlns:a16="http://schemas.microsoft.com/office/drawing/2014/main" id="{832D207F-D772-4183-A6B6-4C6911AB606D}"/>
              </a:ext>
            </a:extLst>
          </p:cNvPr>
          <p:cNvSpPr txBox="1">
            <a:spLocks noChangeArrowheads="1"/>
          </p:cNvSpPr>
          <p:nvPr/>
        </p:nvSpPr>
        <p:spPr bwMode="auto">
          <a:xfrm>
            <a:off x="7701827" y="4534136"/>
            <a:ext cx="1333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C00000"/>
                </a:solidFill>
                <a:latin typeface="+mn-lt"/>
              </a:rPr>
              <a:t>Usually three hair-like tails</a:t>
            </a:r>
          </a:p>
        </p:txBody>
      </p:sp>
      <p:sp>
        <p:nvSpPr>
          <p:cNvPr id="8" name="TextBox 7">
            <a:extLst>
              <a:ext uri="{FF2B5EF4-FFF2-40B4-BE49-F238E27FC236}">
                <a16:creationId xmlns:a16="http://schemas.microsoft.com/office/drawing/2014/main" id="{B9C18B64-4A9D-4A8C-9893-58A327C912CA}"/>
              </a:ext>
            </a:extLst>
          </p:cNvPr>
          <p:cNvSpPr txBox="1"/>
          <p:nvPr/>
        </p:nvSpPr>
        <p:spPr>
          <a:xfrm>
            <a:off x="598098" y="1863305"/>
            <a:ext cx="6625086" cy="46248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gn="l">
              <a:lnSpc>
                <a:spcPct val="80000"/>
              </a:lnSpc>
              <a:spcBef>
                <a:spcPts val="2000"/>
              </a:spcBef>
              <a:buClr>
                <a:schemeClr val="accent2"/>
              </a:buClr>
              <a:buFont typeface="Arial" panose="020B0604020202020204" pitchFamily="34" charset="0"/>
              <a:buChar char="•"/>
            </a:pPr>
            <a:r>
              <a:rPr lang="en-US" b="1">
                <a:latin typeface="+mn-lt"/>
                <a:cs typeface="Arial"/>
              </a:rPr>
              <a:t>Noticeable gills on abdomen </a:t>
            </a:r>
            <a:r>
              <a:rPr lang="en-US">
                <a:latin typeface="+mn-lt"/>
                <a:cs typeface="Arial"/>
              </a:rPr>
              <a:t>(distinguishing from stonefly)</a:t>
            </a:r>
          </a:p>
          <a:p>
            <a:pPr marL="228600" indent="-228600" algn="l">
              <a:lnSpc>
                <a:spcPct val="80000"/>
              </a:lnSpc>
              <a:spcBef>
                <a:spcPts val="2000"/>
              </a:spcBef>
              <a:buClr>
                <a:schemeClr val="accent2"/>
              </a:buClr>
              <a:buFont typeface="Arial" panose="020B0604020202020204" pitchFamily="34" charset="0"/>
              <a:buChar char="•"/>
            </a:pPr>
            <a:r>
              <a:rPr lang="en-US" b="1">
                <a:latin typeface="+mn-lt"/>
                <a:cs typeface="Arial"/>
              </a:rPr>
              <a:t>Three tails </a:t>
            </a:r>
            <a:r>
              <a:rPr lang="en-US">
                <a:latin typeface="+mn-lt"/>
                <a:cs typeface="Arial"/>
              </a:rPr>
              <a:t>(usually!)</a:t>
            </a:r>
            <a:endParaRPr lang="en-US">
              <a:latin typeface="+mn-lt"/>
              <a:cs typeface="Times New Roman" pitchFamily="18" charset="0"/>
            </a:endParaRPr>
          </a:p>
          <a:p>
            <a:pPr marL="228600" indent="-228600" algn="l">
              <a:lnSpc>
                <a:spcPct val="80000"/>
              </a:lnSpc>
              <a:spcBef>
                <a:spcPts val="2000"/>
              </a:spcBef>
              <a:buClr>
                <a:schemeClr val="accent2"/>
              </a:buClr>
              <a:buFont typeface="Arial" panose="020B0604020202020204" pitchFamily="34" charset="0"/>
              <a:buChar char="•"/>
            </a:pPr>
            <a:r>
              <a:rPr lang="en-US">
                <a:latin typeface="+mn-lt"/>
                <a:cs typeface="Arial"/>
              </a:rPr>
              <a:t>Two rows of long hairs present on inside of front legs</a:t>
            </a:r>
          </a:p>
          <a:p>
            <a:pPr marL="228600" indent="-228600" algn="l">
              <a:lnSpc>
                <a:spcPct val="80000"/>
              </a:lnSpc>
              <a:spcBef>
                <a:spcPts val="2000"/>
              </a:spcBef>
              <a:buClr>
                <a:schemeClr val="accent2"/>
              </a:buClr>
              <a:buFont typeface="Arial" panose="020B0604020202020204" pitchFamily="34" charset="0"/>
              <a:buChar char="•"/>
            </a:pPr>
            <a:r>
              <a:rPr lang="en-US" b="1">
                <a:latin typeface="+mn-lt"/>
                <a:cs typeface="Arial"/>
              </a:rPr>
              <a:t>One claw on each foot</a:t>
            </a:r>
          </a:p>
          <a:p>
            <a:pPr marL="228600" indent="-228600" algn="l">
              <a:lnSpc>
                <a:spcPct val="80000"/>
              </a:lnSpc>
              <a:spcBef>
                <a:spcPts val="2000"/>
              </a:spcBef>
              <a:buClr>
                <a:schemeClr val="accent2"/>
              </a:buClr>
              <a:buFont typeface="Arial" panose="020B0604020202020204" pitchFamily="34" charset="0"/>
              <a:buChar char="•"/>
            </a:pPr>
            <a:r>
              <a:rPr lang="en-US">
                <a:latin typeface="+mn-lt"/>
                <a:cs typeface="Arial"/>
              </a:rPr>
              <a:t>Slender antennae ​</a:t>
            </a:r>
          </a:p>
          <a:p>
            <a:pPr marL="228600" indent="-228600" algn="l">
              <a:lnSpc>
                <a:spcPct val="80000"/>
              </a:lnSpc>
              <a:spcBef>
                <a:spcPts val="2000"/>
              </a:spcBef>
              <a:buClr>
                <a:schemeClr val="accent2"/>
              </a:buClr>
              <a:buFont typeface="Arial" panose="020B0604020202020204" pitchFamily="34" charset="0"/>
              <a:buChar char="•"/>
            </a:pPr>
            <a:r>
              <a:rPr lang="en-US">
                <a:latin typeface="+mn-lt"/>
                <a:cs typeface="Arial"/>
              </a:rPr>
              <a:t>May be minnow like with a vertically oriented head and three tails (as pictured) or may be more flattened with a horizontally oriented head and two tails</a:t>
            </a:r>
          </a:p>
        </p:txBody>
      </p:sp>
    </p:spTree>
    <p:extLst>
      <p:ext uri="{BB962C8B-B14F-4D97-AF65-F5344CB8AC3E}">
        <p14:creationId xmlns:p14="http://schemas.microsoft.com/office/powerpoint/2010/main" val="3709642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C4D4271-43D9-4A43-BE74-AA31B04E780F}"/>
              </a:ext>
            </a:extLst>
          </p:cNvPr>
          <p:cNvPicPr>
            <a:picLocks noChangeAspect="1"/>
          </p:cNvPicPr>
          <p:nvPr/>
        </p:nvPicPr>
        <p:blipFill>
          <a:blip r:embed="rId3"/>
          <a:stretch>
            <a:fillRect/>
          </a:stretch>
        </p:blipFill>
        <p:spPr>
          <a:xfrm>
            <a:off x="4817580" y="2722216"/>
            <a:ext cx="4184712" cy="2788711"/>
          </a:xfrm>
          <a:prstGeom prst="rect">
            <a:avLst/>
          </a:prstGeom>
        </p:spPr>
      </p:pic>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Mayfly Nymph</a:t>
            </a:r>
          </a:p>
        </p:txBody>
      </p:sp>
      <p:pic>
        <p:nvPicPr>
          <p:cNvPr id="2050" name="Picture 2">
            <a:extLst>
              <a:ext uri="{FF2B5EF4-FFF2-40B4-BE49-F238E27FC236}">
                <a16:creationId xmlns:a16="http://schemas.microsoft.com/office/drawing/2014/main" id="{97F85A20-2CCF-4FBC-B64B-043BA4D9CE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22" t="3184" r="17431" b="4905"/>
          <a:stretch/>
        </p:blipFill>
        <p:spPr bwMode="auto">
          <a:xfrm rot="16200000">
            <a:off x="926698" y="1538458"/>
            <a:ext cx="3341869" cy="37178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64F6D02-0F3F-45B5-8BA6-D9F952544F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92" t="10413" r="37528" b="11446"/>
          <a:stretch/>
        </p:blipFill>
        <p:spPr bwMode="auto">
          <a:xfrm>
            <a:off x="9511899" y="1757692"/>
            <a:ext cx="2079679" cy="3472679"/>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0">
            <a:extLst>
              <a:ext uri="{FF2B5EF4-FFF2-40B4-BE49-F238E27FC236}">
                <a16:creationId xmlns:a16="http://schemas.microsoft.com/office/drawing/2014/main" id="{CB994923-52D2-4FBE-9A59-E31EDE7079E8}"/>
              </a:ext>
            </a:extLst>
          </p:cNvPr>
          <p:cNvSpPr txBox="1">
            <a:spLocks noChangeArrowheads="1"/>
          </p:cNvSpPr>
          <p:nvPr/>
        </p:nvSpPr>
        <p:spPr bwMode="auto">
          <a:xfrm>
            <a:off x="7583279" y="2909256"/>
            <a:ext cx="28380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600" b="1">
                <a:solidFill>
                  <a:srgbClr val="C00000"/>
                </a:solidFill>
                <a:latin typeface="+mn-lt"/>
              </a:rPr>
              <a:t>Two tails, but gills present on the abdomen! </a:t>
            </a:r>
          </a:p>
        </p:txBody>
      </p:sp>
      <p:grpSp>
        <p:nvGrpSpPr>
          <p:cNvPr id="9" name="Group 8">
            <a:extLst>
              <a:ext uri="{FF2B5EF4-FFF2-40B4-BE49-F238E27FC236}">
                <a16:creationId xmlns:a16="http://schemas.microsoft.com/office/drawing/2014/main" id="{B9AE6DB7-CA18-0C42-AD02-CA8E02D05E22}"/>
              </a:ext>
            </a:extLst>
          </p:cNvPr>
          <p:cNvGrpSpPr/>
          <p:nvPr/>
        </p:nvGrpSpPr>
        <p:grpSpPr>
          <a:xfrm>
            <a:off x="2615957" y="5176010"/>
            <a:ext cx="8393862" cy="1379798"/>
            <a:chOff x="2615957" y="5176010"/>
            <a:chExt cx="8393862" cy="1379798"/>
          </a:xfrm>
        </p:grpSpPr>
        <p:pic>
          <p:nvPicPr>
            <p:cNvPr id="14" name="Picture 13" descr="S:\Nps\A-STREAM\Manuals\Bio-Chem Manual\new Id key\Tommy's Sketches\Low res\larvae\prongilled mayfly larva.jpg">
              <a:extLst>
                <a:ext uri="{FF2B5EF4-FFF2-40B4-BE49-F238E27FC236}">
                  <a16:creationId xmlns:a16="http://schemas.microsoft.com/office/drawing/2014/main" id="{AA685501-A513-9849-AC92-9EB1BDD555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5957" y="5176010"/>
              <a:ext cx="1840591" cy="968163"/>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6" descr="Measuring in inches using the 1/16 parts of an inch">
              <a:extLst>
                <a:ext uri="{FF2B5EF4-FFF2-40B4-BE49-F238E27FC236}">
                  <a16:creationId xmlns:a16="http://schemas.microsoft.com/office/drawing/2014/main" id="{5AAD8BBE-9472-4929-9556-B656CEBBE2B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8605" y="5992940"/>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40AA0E9-6AF9-4E5A-A492-F3B2C22477BE}"/>
                </a:ext>
              </a:extLst>
            </p:cNvPr>
            <p:cNvSpPr txBox="1"/>
            <p:nvPr/>
          </p:nvSpPr>
          <p:spPr>
            <a:xfrm>
              <a:off x="4671612" y="5510927"/>
              <a:ext cx="6338207" cy="264688"/>
            </a:xfrm>
            <a:prstGeom prst="rect">
              <a:avLst/>
            </a:prstGeom>
            <a:noFill/>
          </p:spPr>
          <p:txBody>
            <a:bodyPr wrap="square">
              <a:spAutoFit/>
            </a:bodyPr>
            <a:lstStyle/>
            <a:p>
              <a:pPr algn="l">
                <a:lnSpc>
                  <a:spcPct val="80000"/>
                </a:lnSpc>
                <a:spcBef>
                  <a:spcPts val="1800"/>
                </a:spcBef>
              </a:pPr>
              <a:r>
                <a:rPr lang="en-US" sz="1400">
                  <a:latin typeface="Gill Sans MT"/>
                  <a:cs typeface="Arial"/>
                </a:rPr>
                <a:t>Measures </a:t>
              </a:r>
              <a:r>
                <a:rPr lang="en-US" sz="1400" b="1">
                  <a:latin typeface="Gill Sans MT"/>
                  <a:cs typeface="Arial"/>
                </a:rPr>
                <a:t>up to 1 inch </a:t>
              </a:r>
              <a:r>
                <a:rPr lang="en-US" sz="1400">
                  <a:latin typeface="Gill Sans MT"/>
                  <a:cs typeface="Arial"/>
                </a:rPr>
                <a:t>in length (excluding tails) ​</a:t>
              </a:r>
            </a:p>
          </p:txBody>
        </p:sp>
      </p:grpSp>
    </p:spTree>
    <p:extLst>
      <p:ext uri="{BB962C8B-B14F-4D97-AF65-F5344CB8AC3E}">
        <p14:creationId xmlns:p14="http://schemas.microsoft.com/office/powerpoint/2010/main" val="910088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Case-Making Caddisfly Nymph</a:t>
            </a:r>
          </a:p>
        </p:txBody>
      </p:sp>
      <p:pic>
        <p:nvPicPr>
          <p:cNvPr id="2" name="Picture 11" descr="S:\Nps\A-STREAM\Manuals\Bio-Chem Manual\new Id key\Tommy's Sketches\Low res\larvae\giant case caddisfly larva.jpg">
            <a:extLst>
              <a:ext uri="{FF2B5EF4-FFF2-40B4-BE49-F238E27FC236}">
                <a16:creationId xmlns:a16="http://schemas.microsoft.com/office/drawing/2014/main" id="{FC1D1750-AA13-473A-B9FF-0ADFB1FA4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565" y="4081223"/>
            <a:ext cx="5256175" cy="2360689"/>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9" name="Rectangle 9">
            <a:extLst>
              <a:ext uri="{FF2B5EF4-FFF2-40B4-BE49-F238E27FC236}">
                <a16:creationId xmlns:a16="http://schemas.microsoft.com/office/drawing/2014/main" id="{20001143-8155-46DB-9F81-6C96918A1785}"/>
              </a:ext>
            </a:extLst>
          </p:cNvPr>
          <p:cNvSpPr>
            <a:spLocks noChangeArrowheads="1"/>
          </p:cNvSpPr>
          <p:nvPr/>
        </p:nvSpPr>
        <p:spPr bwMode="auto">
          <a:xfrm>
            <a:off x="596660" y="1802921"/>
            <a:ext cx="10979987" cy="4313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a:rPr>
              <a:t>Antennae reduced and inconspicuous</a:t>
            </a:r>
            <a:r>
              <a:rPr lang="en-US">
                <a:ln>
                  <a:prstDash val="solid"/>
                </a:ln>
                <a:latin typeface="+mn-lt"/>
                <a:cs typeface="Calibri"/>
              </a:rPr>
              <a:t> </a:t>
            </a:r>
            <a:endParaRPr lang="en-US" sz="2400">
              <a:ln>
                <a:prstDash val="solid"/>
              </a:ln>
              <a:latin typeface="+mn-lt"/>
              <a:cs typeface="Calibri" panose="020F0502020204030204" pitchFamily="34" charset="0"/>
            </a:endParaRPr>
          </a:p>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a:rPr>
              <a:t>Curls up slightly (not as tightly as the common net-spinning caddisfly)</a:t>
            </a:r>
          </a:p>
          <a:p>
            <a:pPr marL="228600" indent="-228600" algn="l">
              <a:spcBef>
                <a:spcPts val="2000"/>
              </a:spcBef>
              <a:buClr>
                <a:schemeClr val="accent2"/>
              </a:buClr>
              <a:buFont typeface="Arial" panose="020B0604020202020204" pitchFamily="34" charset="0"/>
              <a:buChar char="•"/>
              <a:defRPr/>
            </a:pPr>
            <a:r>
              <a:rPr lang="en-US" b="1">
                <a:ln>
                  <a:prstDash val="solid"/>
                </a:ln>
                <a:latin typeface="+mn-lt"/>
                <a:cs typeface="Calibri"/>
              </a:rPr>
              <a:t>Builds distinctive cases </a:t>
            </a:r>
            <a:r>
              <a:rPr lang="en-US">
                <a:ln>
                  <a:prstDash val="solid"/>
                </a:ln>
                <a:latin typeface="+mn-lt"/>
                <a:cs typeface="Calibri"/>
              </a:rPr>
              <a:t>made of sticks, rocks, sand, plant material and/or other debris</a:t>
            </a:r>
          </a:p>
        </p:txBody>
      </p:sp>
    </p:spTree>
    <p:extLst>
      <p:ext uri="{BB962C8B-B14F-4D97-AF65-F5344CB8AC3E}">
        <p14:creationId xmlns:p14="http://schemas.microsoft.com/office/powerpoint/2010/main" val="3800258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Case-Making Caddisfly Nymph</a:t>
            </a:r>
          </a:p>
        </p:txBody>
      </p:sp>
      <p:grpSp>
        <p:nvGrpSpPr>
          <p:cNvPr id="13" name="Group 12">
            <a:extLst>
              <a:ext uri="{FF2B5EF4-FFF2-40B4-BE49-F238E27FC236}">
                <a16:creationId xmlns:a16="http://schemas.microsoft.com/office/drawing/2014/main" id="{8DC01070-D311-F949-8BC9-46ED27335200}"/>
              </a:ext>
            </a:extLst>
          </p:cNvPr>
          <p:cNvGrpSpPr/>
          <p:nvPr/>
        </p:nvGrpSpPr>
        <p:grpSpPr>
          <a:xfrm>
            <a:off x="665404" y="5262108"/>
            <a:ext cx="5606748" cy="1153365"/>
            <a:chOff x="665404" y="5262108"/>
            <a:chExt cx="5606748" cy="1153365"/>
          </a:xfrm>
        </p:grpSpPr>
        <p:pic>
          <p:nvPicPr>
            <p:cNvPr id="15" name="Picture 11" descr="S:\Nps\A-STREAM\Manuals\Bio-Chem Manual\new Id key\Tommy's Sketches\Low res\larvae\giant case caddisfly larva.jpg">
              <a:extLst>
                <a:ext uri="{FF2B5EF4-FFF2-40B4-BE49-F238E27FC236}">
                  <a16:creationId xmlns:a16="http://schemas.microsoft.com/office/drawing/2014/main" id="{74020842-BE62-5049-95F3-FC39CB5C06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404" y="5262108"/>
              <a:ext cx="1508663" cy="677581"/>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Measuring in inches using the 1/16 parts of an inch">
              <a:extLst>
                <a:ext uri="{FF2B5EF4-FFF2-40B4-BE49-F238E27FC236}">
                  <a16:creationId xmlns:a16="http://schemas.microsoft.com/office/drawing/2014/main" id="{86354E0B-B597-40BB-8192-978BA82B2D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361" y="5852605"/>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0F33E57-2A69-4814-A347-31A934ACB9B4}"/>
                </a:ext>
              </a:extLst>
            </p:cNvPr>
            <p:cNvSpPr txBox="1"/>
            <p:nvPr/>
          </p:nvSpPr>
          <p:spPr>
            <a:xfrm>
              <a:off x="2252887" y="5408249"/>
              <a:ext cx="3240928" cy="307777"/>
            </a:xfrm>
            <a:prstGeom prst="rect">
              <a:avLst/>
            </a:prstGeom>
            <a:noFill/>
          </p:spPr>
          <p:txBody>
            <a:bodyPr wrap="square">
              <a:spAutoFit/>
            </a:bodyPr>
            <a:lstStyle/>
            <a:p>
              <a:pPr algn="l">
                <a:spcBef>
                  <a:spcPct val="20000"/>
                </a:spcBef>
                <a:defRPr/>
              </a:pPr>
              <a:r>
                <a:rPr lang="en-US" sz="1400">
                  <a:ln>
                    <a:prstDash val="solid"/>
                  </a:ln>
                  <a:latin typeface="+mn-lt"/>
                  <a:cs typeface="Calibri"/>
                </a:rPr>
                <a:t>Measures</a:t>
              </a:r>
              <a:r>
                <a:rPr lang="en-US" sz="1400" b="1">
                  <a:ln>
                    <a:prstDash val="solid"/>
                  </a:ln>
                  <a:latin typeface="+mn-lt"/>
                  <a:cs typeface="Calibri"/>
                </a:rPr>
                <a:t> up to 1½ inch </a:t>
              </a:r>
              <a:r>
                <a:rPr lang="en-US" sz="1400">
                  <a:ln>
                    <a:prstDash val="solid"/>
                  </a:ln>
                  <a:latin typeface="+mn-lt"/>
                  <a:cs typeface="Calibri"/>
                </a:rPr>
                <a:t>in length </a:t>
              </a:r>
              <a:endParaRPr lang="en-US" sz="1400">
                <a:ln>
                  <a:prstDash val="solid"/>
                </a:ln>
                <a:latin typeface="+mn-lt"/>
                <a:cs typeface="Calibri" panose="020F0502020204030204" pitchFamily="34" charset="0"/>
              </a:endParaRPr>
            </a:p>
          </p:txBody>
        </p:sp>
      </p:grpSp>
      <p:pic>
        <p:nvPicPr>
          <p:cNvPr id="1026" name="Picture 2">
            <a:extLst>
              <a:ext uri="{FF2B5EF4-FFF2-40B4-BE49-F238E27FC236}">
                <a16:creationId xmlns:a16="http://schemas.microsoft.com/office/drawing/2014/main" id="{BAE82286-2558-42C3-884D-927DFA0F42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609" t="23455" r="5282" b="15174"/>
          <a:stretch/>
        </p:blipFill>
        <p:spPr bwMode="auto">
          <a:xfrm>
            <a:off x="4623734" y="2009461"/>
            <a:ext cx="2990338" cy="15457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55A6502-D9E3-43FA-9CDA-64B060C0BDBE}"/>
              </a:ext>
            </a:extLst>
          </p:cNvPr>
          <p:cNvSpPr txBox="1"/>
          <p:nvPr/>
        </p:nvSpPr>
        <p:spPr>
          <a:xfrm>
            <a:off x="7770106" y="2712964"/>
            <a:ext cx="1290048" cy="307777"/>
          </a:xfrm>
          <a:prstGeom prst="rect">
            <a:avLst/>
          </a:prstGeom>
          <a:noFill/>
        </p:spPr>
        <p:txBody>
          <a:bodyPr wrap="square" lIns="91440" tIns="45720" rIns="91440" bIns="45720" rtlCol="0" anchor="t">
            <a:spAutoFit/>
          </a:bodyPr>
          <a:lstStyle/>
          <a:p>
            <a:pPr algn="l"/>
            <a:r>
              <a:rPr lang="en-US" sz="1400">
                <a:latin typeface="+mn-lt"/>
              </a:rPr>
              <a:t>Caddisfly cases</a:t>
            </a:r>
            <a:endParaRPr lang="en-US"/>
          </a:p>
        </p:txBody>
      </p:sp>
      <p:pic>
        <p:nvPicPr>
          <p:cNvPr id="9" name="Picture 8" descr="A brown leaf on a white background&#10;&#10;Description automatically generated with medium confidence">
            <a:extLst>
              <a:ext uri="{FF2B5EF4-FFF2-40B4-BE49-F238E27FC236}">
                <a16:creationId xmlns:a16="http://schemas.microsoft.com/office/drawing/2014/main" id="{C296A3E9-FBA1-4E72-AF46-237EF470F9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181" t="24994" r="30657" b="29847"/>
          <a:stretch/>
        </p:blipFill>
        <p:spPr>
          <a:xfrm>
            <a:off x="9216188" y="1911646"/>
            <a:ext cx="2552702" cy="2067717"/>
          </a:xfrm>
          <a:prstGeom prst="rect">
            <a:avLst/>
          </a:prstGeom>
        </p:spPr>
      </p:pic>
      <p:pic>
        <p:nvPicPr>
          <p:cNvPr id="2050" name="Picture 2" descr="Photo of caddisfly larva with pebble case">
            <a:extLst>
              <a:ext uri="{FF2B5EF4-FFF2-40B4-BE49-F238E27FC236}">
                <a16:creationId xmlns:a16="http://schemas.microsoft.com/office/drawing/2014/main" id="{07E9B957-9653-FD07-20F2-A21B9CC450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6366" y="3555167"/>
            <a:ext cx="2659084" cy="206771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0E03B2C-B567-69D8-1AF2-A2CE9DFEEEFD}"/>
              </a:ext>
            </a:extLst>
          </p:cNvPr>
          <p:cNvGrpSpPr/>
          <p:nvPr/>
        </p:nvGrpSpPr>
        <p:grpSpPr>
          <a:xfrm>
            <a:off x="630033" y="1782069"/>
            <a:ext cx="3366060" cy="2584611"/>
            <a:chOff x="8215259" y="1550559"/>
            <a:chExt cx="3366060" cy="2584611"/>
          </a:xfrm>
        </p:grpSpPr>
        <p:pic>
          <p:nvPicPr>
            <p:cNvPr id="2" name="Picture 2">
              <a:extLst>
                <a:ext uri="{FF2B5EF4-FFF2-40B4-BE49-F238E27FC236}">
                  <a16:creationId xmlns:a16="http://schemas.microsoft.com/office/drawing/2014/main" id="{F65D7A3B-7A20-4050-BF82-819D4C9208EC}"/>
                </a:ext>
              </a:extLst>
            </p:cNvPr>
            <p:cNvPicPr>
              <a:picLocks noChangeAspect="1"/>
            </p:cNvPicPr>
            <p:nvPr/>
          </p:nvPicPr>
          <p:blipFill>
            <a:blip r:embed="rId8"/>
            <a:stretch>
              <a:fillRect/>
            </a:stretch>
          </p:blipFill>
          <p:spPr>
            <a:xfrm rot="16200000">
              <a:off x="8750416" y="1015402"/>
              <a:ext cx="2295746" cy="3366060"/>
            </a:xfrm>
            <a:prstGeom prst="rect">
              <a:avLst/>
            </a:prstGeom>
          </p:spPr>
        </p:pic>
        <p:sp>
          <p:nvSpPr>
            <p:cNvPr id="4" name="TextBox 3">
              <a:extLst>
                <a:ext uri="{FF2B5EF4-FFF2-40B4-BE49-F238E27FC236}">
                  <a16:creationId xmlns:a16="http://schemas.microsoft.com/office/drawing/2014/main" id="{B69A9DA8-877F-907B-5E20-07725C6C0A7B}"/>
                </a:ext>
              </a:extLst>
            </p:cNvPr>
            <p:cNvSpPr txBox="1"/>
            <p:nvPr/>
          </p:nvSpPr>
          <p:spPr>
            <a:xfrm>
              <a:off x="8570273" y="3704283"/>
              <a:ext cx="2656032" cy="430887"/>
            </a:xfrm>
            <a:prstGeom prst="rect">
              <a:avLst/>
            </a:prstGeom>
            <a:noFill/>
          </p:spPr>
          <p:txBody>
            <a:bodyPr wrap="square" rtlCol="0">
              <a:spAutoFit/>
            </a:bodyPr>
            <a:lstStyle/>
            <a:p>
              <a:r>
                <a:rPr lang="en-US" sz="1100">
                  <a:latin typeface="+mn-lt"/>
                </a:rPr>
                <a:t>Photo credit: Macroinvertebrates.org and the National Science Foundation</a:t>
              </a:r>
            </a:p>
          </p:txBody>
        </p:sp>
      </p:grpSp>
    </p:spTree>
    <p:extLst>
      <p:ext uri="{BB962C8B-B14F-4D97-AF65-F5344CB8AC3E}">
        <p14:creationId xmlns:p14="http://schemas.microsoft.com/office/powerpoint/2010/main" val="3009936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20001143-8155-46DB-9F81-6C96918A1785}"/>
              </a:ext>
            </a:extLst>
          </p:cNvPr>
          <p:cNvSpPr>
            <a:spLocks noChangeArrowheads="1"/>
          </p:cNvSpPr>
          <p:nvPr/>
        </p:nvSpPr>
        <p:spPr bwMode="auto">
          <a:xfrm>
            <a:off x="596660" y="1802921"/>
            <a:ext cx="6410195" cy="4313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a:rPr>
              <a:t>Antennae reduced and inconspicuous</a:t>
            </a:r>
            <a:r>
              <a:rPr lang="en-US">
                <a:ln>
                  <a:prstDash val="solid"/>
                </a:ln>
                <a:latin typeface="+mn-lt"/>
                <a:cs typeface="Calibri"/>
              </a:rPr>
              <a:t> </a:t>
            </a:r>
            <a:endParaRPr lang="en-US" sz="2400">
              <a:ln>
                <a:prstDash val="solid"/>
              </a:ln>
              <a:latin typeface="+mn-lt"/>
              <a:cs typeface="Calibri" panose="020F0502020204030204" pitchFamily="34" charset="0"/>
            </a:endParaRPr>
          </a:p>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a:rPr>
              <a:t>Curls up slightly (not as tightly as the common net-spinning caddisfly)</a:t>
            </a:r>
          </a:p>
          <a:p>
            <a:pPr marL="228600" indent="-228600" algn="l">
              <a:spcBef>
                <a:spcPts val="2000"/>
              </a:spcBef>
              <a:buClr>
                <a:schemeClr val="accent2"/>
              </a:buClr>
              <a:buFont typeface="Arial" panose="020B0604020202020204" pitchFamily="34" charset="0"/>
              <a:buChar char="•"/>
              <a:defRPr/>
            </a:pPr>
            <a:r>
              <a:rPr lang="en-US">
                <a:ln>
                  <a:prstDash val="solid"/>
                </a:ln>
                <a:latin typeface="+mn-lt"/>
                <a:cs typeface="Calibri"/>
              </a:rPr>
              <a:t>Well defined segments</a:t>
            </a:r>
          </a:p>
          <a:p>
            <a:pPr marL="228600" indent="-228600" algn="l">
              <a:spcBef>
                <a:spcPts val="2000"/>
              </a:spcBef>
              <a:buClr>
                <a:schemeClr val="accent2"/>
              </a:buClr>
              <a:buFont typeface="Arial" panose="020B0604020202020204" pitchFamily="34" charset="0"/>
              <a:buChar char="•"/>
              <a:defRPr/>
            </a:pPr>
            <a:r>
              <a:rPr lang="en-US">
                <a:ln>
                  <a:prstDash val="solid"/>
                </a:ln>
                <a:latin typeface="+mn-lt"/>
                <a:cs typeface="Calibri"/>
              </a:rPr>
              <a:t>Do not build a case and instead moves throughout their environment</a:t>
            </a:r>
          </a:p>
          <a:p>
            <a:pPr marL="228600" indent="-228600" algn="l">
              <a:spcBef>
                <a:spcPts val="2000"/>
              </a:spcBef>
              <a:buClr>
                <a:schemeClr val="accent2"/>
              </a:buClr>
              <a:buFont typeface="Arial" panose="020B0604020202020204" pitchFamily="34" charset="0"/>
              <a:buChar char="•"/>
              <a:defRPr/>
            </a:pPr>
            <a:r>
              <a:rPr lang="en-US" b="1">
                <a:ln>
                  <a:prstDash val="solid"/>
                </a:ln>
                <a:latin typeface="+mn-lt"/>
                <a:cs typeface="Calibri"/>
              </a:rPr>
              <a:t>Three pairs of legs</a:t>
            </a:r>
          </a:p>
          <a:p>
            <a:pPr marL="228600" indent="-228600" algn="l">
              <a:spcBef>
                <a:spcPts val="2000"/>
              </a:spcBef>
              <a:buClr>
                <a:schemeClr val="accent2"/>
              </a:buClr>
              <a:buFont typeface="Arial" panose="020B0604020202020204" pitchFamily="34" charset="0"/>
              <a:buChar char="•"/>
              <a:defRPr/>
            </a:pPr>
            <a:r>
              <a:rPr lang="en-US" b="1">
                <a:ln>
                  <a:prstDash val="solid"/>
                </a:ln>
                <a:latin typeface="+mn-lt"/>
                <a:cs typeface="Calibri"/>
              </a:rPr>
              <a:t>Two claws at posterior end</a:t>
            </a:r>
          </a:p>
        </p:txBody>
      </p:sp>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Free-Living Caddisfly Nymph</a:t>
            </a:r>
          </a:p>
        </p:txBody>
      </p:sp>
      <p:pic>
        <p:nvPicPr>
          <p:cNvPr id="3" name="Picture 12" descr="S:\Nps\A-STREAM\Manuals\Bio-Chem Manual\new Id key\Tommy's Sketches\Low res\larvae\free living caddisfly larva.jpg">
            <a:extLst>
              <a:ext uri="{FF2B5EF4-FFF2-40B4-BE49-F238E27FC236}">
                <a16:creationId xmlns:a16="http://schemas.microsoft.com/office/drawing/2014/main" id="{79493E48-50E8-43A0-A1B2-59D1A40E6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03608"/>
            <a:ext cx="4961831" cy="2233017"/>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5" name="Text Box 8">
            <a:extLst>
              <a:ext uri="{FF2B5EF4-FFF2-40B4-BE49-F238E27FC236}">
                <a16:creationId xmlns:a16="http://schemas.microsoft.com/office/drawing/2014/main" id="{F8E01387-EADB-4919-8D6C-5258D38CBC75}"/>
              </a:ext>
            </a:extLst>
          </p:cNvPr>
          <p:cNvSpPr txBox="1">
            <a:spLocks noChangeArrowheads="1"/>
          </p:cNvSpPr>
          <p:nvPr/>
        </p:nvSpPr>
        <p:spPr bwMode="auto">
          <a:xfrm>
            <a:off x="6531736" y="4765955"/>
            <a:ext cx="20451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C00000"/>
                </a:solidFill>
                <a:latin typeface="+mn-lt"/>
              </a:rPr>
              <a:t>Three pairs of legs</a:t>
            </a:r>
          </a:p>
        </p:txBody>
      </p:sp>
      <p:sp>
        <p:nvSpPr>
          <p:cNvPr id="7" name="Text Box 7">
            <a:extLst>
              <a:ext uri="{FF2B5EF4-FFF2-40B4-BE49-F238E27FC236}">
                <a16:creationId xmlns:a16="http://schemas.microsoft.com/office/drawing/2014/main" id="{7FD36BF8-B75C-49FC-8D78-31E338E8CE66}"/>
              </a:ext>
            </a:extLst>
          </p:cNvPr>
          <p:cNvSpPr txBox="1">
            <a:spLocks noChangeArrowheads="1"/>
          </p:cNvSpPr>
          <p:nvPr/>
        </p:nvSpPr>
        <p:spPr bwMode="auto">
          <a:xfrm>
            <a:off x="10158440" y="5073732"/>
            <a:ext cx="14228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Two claws at posterior end</a:t>
            </a:r>
          </a:p>
        </p:txBody>
      </p:sp>
    </p:spTree>
    <p:extLst>
      <p:ext uri="{BB962C8B-B14F-4D97-AF65-F5344CB8AC3E}">
        <p14:creationId xmlns:p14="http://schemas.microsoft.com/office/powerpoint/2010/main" val="2931092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 name="Picture 12" descr="S:\Nps\A-STREAM\Manuals\Bio-Chem Manual\new Id key\Tommy's Sketches\Low res\larvae\free living caddisfly larva.jpg">
            <a:extLst>
              <a:ext uri="{FF2B5EF4-FFF2-40B4-BE49-F238E27FC236}">
                <a16:creationId xmlns:a16="http://schemas.microsoft.com/office/drawing/2014/main" id="{57E09DD0-E99D-1B4A-8C79-EE344BD53F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1389" l="3250" r="94125">
                        <a14:foregroundMark x1="6750" y1="56944" x2="6750" y2="56944"/>
                        <a14:foregroundMark x1="3750" y1="55000" x2="3750" y2="55000"/>
                        <a14:foregroundMark x1="3250" y1="56389" x2="3250" y2="56389"/>
                        <a14:foregroundMark x1="4375" y1="55833" x2="4375" y2="55833"/>
                        <a14:foregroundMark x1="4375" y1="55000" x2="4375" y2="55000"/>
                        <a14:foregroundMark x1="3750" y1="54444" x2="3750" y2="54444"/>
                        <a14:foregroundMark x1="5250" y1="53889" x2="5250" y2="53889"/>
                        <a14:foregroundMark x1="4125" y1="57778" x2="4125" y2="57778"/>
                        <a14:foregroundMark x1="5250" y1="59722" x2="5250" y2="59722"/>
                        <a14:foregroundMark x1="91875" y1="77222" x2="91875" y2="77222"/>
                        <a14:foregroundMark x1="94125" y1="87500" x2="94125" y2="87500"/>
                        <a14:foregroundMark x1="94125" y1="91389" x2="94125" y2="91389"/>
                      </a14:backgroundRemoval>
                    </a14:imgEffect>
                  </a14:imgLayer>
                </a14:imgProps>
              </a:ext>
              <a:ext uri="{28A0092B-C50C-407E-A947-70E740481C1C}">
                <a14:useLocalDpi xmlns:a14="http://schemas.microsoft.com/office/drawing/2010/main" val="0"/>
              </a:ext>
            </a:extLst>
          </a:blip>
          <a:srcRect/>
          <a:stretch>
            <a:fillRect/>
          </a:stretch>
        </p:blipFill>
        <p:spPr bwMode="auto">
          <a:xfrm>
            <a:off x="3266742" y="5244476"/>
            <a:ext cx="1611276" cy="725137"/>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Free-Living Caddisfly Nymph</a:t>
            </a:r>
          </a:p>
        </p:txBody>
      </p:sp>
      <p:pic>
        <p:nvPicPr>
          <p:cNvPr id="1026" name="Picture 2">
            <a:extLst>
              <a:ext uri="{FF2B5EF4-FFF2-40B4-BE49-F238E27FC236}">
                <a16:creationId xmlns:a16="http://schemas.microsoft.com/office/drawing/2014/main" id="{2FFB6F3E-BD4B-4B8C-9EFF-27820032B2C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0" b="89728" l="18229" r="81966">
                        <a14:foregroundMark x1="21419" y1="54985" x2="21419" y2="54985"/>
                        <a14:foregroundMark x1="18294" y1="66767" x2="18294" y2="66767"/>
                        <a14:foregroundMark x1="81966" y1="68580" x2="81966" y2="68580"/>
                        <a14:foregroundMark x1="65365" y1="12538" x2="65365" y2="12538"/>
                        <a14:foregroundMark x1="67318" y1="13293" x2="67318" y2="13293"/>
                        <a14:foregroundMark x1="68750" y1="15559" x2="68750" y2="15559"/>
                        <a14:foregroundMark x1="71224" y1="18882" x2="71224" y2="18882"/>
                        <a14:foregroundMark x1="72917" y1="20091" x2="72917" y2="20091"/>
                        <a14:foregroundMark x1="75651" y1="23414" x2="75651" y2="23414"/>
                        <a14:foregroundMark x1="76432" y1="26133" x2="76432" y2="26133"/>
                        <a14:foregroundMark x1="77604" y1="30363" x2="77604" y2="30363"/>
                        <a14:foregroundMark x1="37044" y1="32326" x2="37044" y2="32326"/>
                      </a14:backgroundRemoval>
                    </a14:imgEffect>
                  </a14:imgLayer>
                </a14:imgProps>
              </a:ext>
              <a:ext uri="{28A0092B-C50C-407E-A947-70E740481C1C}">
                <a14:useLocalDpi xmlns:a14="http://schemas.microsoft.com/office/drawing/2010/main" val="0"/>
              </a:ext>
            </a:extLst>
          </a:blip>
          <a:srcRect l="13215" r="12500"/>
          <a:stretch/>
        </p:blipFill>
        <p:spPr bwMode="auto">
          <a:xfrm>
            <a:off x="7310618" y="1806295"/>
            <a:ext cx="4507960" cy="26154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6608455-76DF-4562-B9F6-DAB141EDE382}"/>
              </a:ext>
            </a:extLst>
          </p:cNvPr>
          <p:cNvSpPr txBox="1"/>
          <p:nvPr/>
        </p:nvSpPr>
        <p:spPr>
          <a:xfrm>
            <a:off x="7187638" y="4385722"/>
            <a:ext cx="4753919" cy="261610"/>
          </a:xfrm>
          <a:prstGeom prst="rect">
            <a:avLst/>
          </a:prstGeom>
          <a:noFill/>
        </p:spPr>
        <p:txBody>
          <a:bodyPr wrap="square" rtlCol="0">
            <a:spAutoFit/>
          </a:bodyPr>
          <a:lstStyle/>
          <a:p>
            <a:r>
              <a:rPr lang="en-US" sz="1100">
                <a:latin typeface="+mn-lt"/>
              </a:rPr>
              <a:t>Photo credit: Macroinvertebrates.org and the National Science Foundation</a:t>
            </a:r>
          </a:p>
        </p:txBody>
      </p:sp>
      <p:pic>
        <p:nvPicPr>
          <p:cNvPr id="6" name="Picture 5" descr="A green insect on a white surface&#10;&#10;Description automatically generated with medium confidence">
            <a:extLst>
              <a:ext uri="{FF2B5EF4-FFF2-40B4-BE49-F238E27FC236}">
                <a16:creationId xmlns:a16="http://schemas.microsoft.com/office/drawing/2014/main" id="{183C339A-5B60-45C2-ABF2-49B08047E4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79" t="30000" r="32658" b="32321"/>
          <a:stretch/>
        </p:blipFill>
        <p:spPr>
          <a:xfrm>
            <a:off x="3956054" y="1546196"/>
            <a:ext cx="3305532" cy="2036914"/>
          </a:xfrm>
          <a:prstGeom prst="rect">
            <a:avLst/>
          </a:prstGeom>
        </p:spPr>
      </p:pic>
      <p:pic>
        <p:nvPicPr>
          <p:cNvPr id="11" name="Picture 6" descr="Measuring in inches using the 1/16 parts of an inch">
            <a:extLst>
              <a:ext uri="{FF2B5EF4-FFF2-40B4-BE49-F238E27FC236}">
                <a16:creationId xmlns:a16="http://schemas.microsoft.com/office/drawing/2014/main" id="{EA28C4AE-AA1D-4393-908C-8E39467ECD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9046" y="5955099"/>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F247350-62E8-4AC3-9F9F-C5B692C2E580}"/>
              </a:ext>
            </a:extLst>
          </p:cNvPr>
          <p:cNvSpPr txBox="1"/>
          <p:nvPr/>
        </p:nvSpPr>
        <p:spPr>
          <a:xfrm>
            <a:off x="4770974" y="5510743"/>
            <a:ext cx="2830286" cy="307777"/>
          </a:xfrm>
          <a:prstGeom prst="rect">
            <a:avLst/>
          </a:prstGeom>
          <a:noFill/>
        </p:spPr>
        <p:txBody>
          <a:bodyPr wrap="square">
            <a:spAutoFit/>
          </a:bodyPr>
          <a:lstStyle/>
          <a:p>
            <a:pPr algn="l">
              <a:spcBef>
                <a:spcPct val="20000"/>
              </a:spcBef>
              <a:defRPr/>
            </a:pPr>
            <a:r>
              <a:rPr lang="en-US" sz="1400">
                <a:ln>
                  <a:prstDash val="solid"/>
                </a:ln>
                <a:latin typeface="+mn-lt"/>
                <a:cs typeface="Calibri"/>
              </a:rPr>
              <a:t>Measures</a:t>
            </a:r>
            <a:r>
              <a:rPr lang="en-US" sz="1400" b="1">
                <a:ln>
                  <a:prstDash val="solid"/>
                </a:ln>
                <a:latin typeface="+mn-lt"/>
                <a:cs typeface="Calibri"/>
              </a:rPr>
              <a:t> up to 1½ inch </a:t>
            </a:r>
            <a:r>
              <a:rPr lang="en-US" sz="1400">
                <a:ln>
                  <a:prstDash val="solid"/>
                </a:ln>
                <a:latin typeface="+mn-lt"/>
                <a:cs typeface="Calibri"/>
              </a:rPr>
              <a:t>in length </a:t>
            </a:r>
            <a:endParaRPr lang="en-US" sz="1400">
              <a:ln>
                <a:prstDash val="solid"/>
              </a:ln>
              <a:latin typeface="+mn-lt"/>
              <a:cs typeface="Calibri" panose="020F0502020204030204" pitchFamily="34" charset="0"/>
            </a:endParaRPr>
          </a:p>
        </p:txBody>
      </p:sp>
      <p:pic>
        <p:nvPicPr>
          <p:cNvPr id="2" name="Picture 2">
            <a:extLst>
              <a:ext uri="{FF2B5EF4-FFF2-40B4-BE49-F238E27FC236}">
                <a16:creationId xmlns:a16="http://schemas.microsoft.com/office/drawing/2014/main" id="{D69C3DEF-189E-A759-597D-9D4FCA0A4249}"/>
              </a:ext>
            </a:extLst>
          </p:cNvPr>
          <p:cNvPicPr>
            <a:picLocks noChangeAspect="1"/>
          </p:cNvPicPr>
          <p:nvPr/>
        </p:nvPicPr>
        <p:blipFill>
          <a:blip r:embed="rId8"/>
          <a:stretch>
            <a:fillRect/>
          </a:stretch>
        </p:blipFill>
        <p:spPr>
          <a:xfrm>
            <a:off x="443274" y="2681047"/>
            <a:ext cx="3232109" cy="2122869"/>
          </a:xfrm>
          <a:prstGeom prst="rect">
            <a:avLst/>
          </a:prstGeom>
        </p:spPr>
      </p:pic>
    </p:spTree>
    <p:extLst>
      <p:ext uri="{BB962C8B-B14F-4D97-AF65-F5344CB8AC3E}">
        <p14:creationId xmlns:p14="http://schemas.microsoft.com/office/powerpoint/2010/main" val="4098014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Aquatic Snipe Fly Larva</a:t>
            </a:r>
          </a:p>
        </p:txBody>
      </p:sp>
      <p:pic>
        <p:nvPicPr>
          <p:cNvPr id="2" name="Picture 77" descr="S:\Nps\A-STREAM\Manuals\Bio-Chem Manual\new Id key\Tommy's Sketches\Low res\larvae\water snipe fly larva.jpg">
            <a:extLst>
              <a:ext uri="{FF2B5EF4-FFF2-40B4-BE49-F238E27FC236}">
                <a16:creationId xmlns:a16="http://schemas.microsoft.com/office/drawing/2014/main" id="{8B4B688B-E23E-4B41-8B17-512E7F539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4195997" y="4202365"/>
            <a:ext cx="5429250" cy="2001837"/>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 name="Text Box 62">
            <a:extLst>
              <a:ext uri="{FF2B5EF4-FFF2-40B4-BE49-F238E27FC236}">
                <a16:creationId xmlns:a16="http://schemas.microsoft.com/office/drawing/2014/main" id="{15BEC63C-7134-4491-96BE-BD1519225B2B}"/>
              </a:ext>
            </a:extLst>
          </p:cNvPr>
          <p:cNvSpPr txBox="1">
            <a:spLocks noChangeArrowheads="1"/>
          </p:cNvSpPr>
          <p:nvPr/>
        </p:nvSpPr>
        <p:spPr bwMode="auto">
          <a:xfrm>
            <a:off x="5351697" y="4202364"/>
            <a:ext cx="2667000" cy="307777"/>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C00000"/>
                </a:solidFill>
                <a:latin typeface="+mn-lt"/>
              </a:rPr>
              <a:t>Paired, caterpillar-like prolegs</a:t>
            </a:r>
          </a:p>
        </p:txBody>
      </p:sp>
      <p:sp>
        <p:nvSpPr>
          <p:cNvPr id="6" name="Text Box 70">
            <a:extLst>
              <a:ext uri="{FF2B5EF4-FFF2-40B4-BE49-F238E27FC236}">
                <a16:creationId xmlns:a16="http://schemas.microsoft.com/office/drawing/2014/main" id="{3C6756A3-E088-452F-8DC3-14B4B0D72AD0}"/>
              </a:ext>
            </a:extLst>
          </p:cNvPr>
          <p:cNvSpPr txBox="1">
            <a:spLocks noChangeArrowheads="1"/>
          </p:cNvSpPr>
          <p:nvPr/>
        </p:nvSpPr>
        <p:spPr bwMode="auto">
          <a:xfrm>
            <a:off x="9164669" y="5218341"/>
            <a:ext cx="2270075" cy="73866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Two pointed tails with feathery hairs at posterior end</a:t>
            </a:r>
          </a:p>
        </p:txBody>
      </p:sp>
      <p:sp>
        <p:nvSpPr>
          <p:cNvPr id="8" name="Text Box 72">
            <a:extLst>
              <a:ext uri="{FF2B5EF4-FFF2-40B4-BE49-F238E27FC236}">
                <a16:creationId xmlns:a16="http://schemas.microsoft.com/office/drawing/2014/main" id="{2F71ED36-FB88-44A3-9B75-AFFC5841CC85}"/>
              </a:ext>
            </a:extLst>
          </p:cNvPr>
          <p:cNvSpPr txBox="1">
            <a:spLocks noChangeArrowheads="1"/>
          </p:cNvSpPr>
          <p:nvPr/>
        </p:nvSpPr>
        <p:spPr bwMode="auto">
          <a:xfrm>
            <a:off x="3316107" y="5347283"/>
            <a:ext cx="1295401" cy="73866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Front of body tapered to a point</a:t>
            </a:r>
          </a:p>
        </p:txBody>
      </p:sp>
      <p:sp>
        <p:nvSpPr>
          <p:cNvPr id="18" name="Rectangle 5">
            <a:extLst>
              <a:ext uri="{FF2B5EF4-FFF2-40B4-BE49-F238E27FC236}">
                <a16:creationId xmlns:a16="http://schemas.microsoft.com/office/drawing/2014/main" id="{A671F086-1396-40E8-A03C-1EDA415250E0}"/>
              </a:ext>
            </a:extLst>
          </p:cNvPr>
          <p:cNvSpPr>
            <a:spLocks noChangeArrowheads="1"/>
          </p:cNvSpPr>
          <p:nvPr/>
        </p:nvSpPr>
        <p:spPr bwMode="auto">
          <a:xfrm>
            <a:off x="728932" y="1796668"/>
            <a:ext cx="10852387" cy="20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marL="228600" indent="-228600" algn="l">
              <a:lnSpc>
                <a:spcPct val="80000"/>
              </a:lnSpc>
              <a:spcBef>
                <a:spcPts val="2000"/>
              </a:spcBef>
              <a:buClr>
                <a:schemeClr val="accent2"/>
              </a:buClr>
              <a:buFont typeface="Arial" panose="020B0604020202020204" pitchFamily="34" charset="0"/>
              <a:buChar char="•"/>
              <a:defRPr/>
            </a:pPr>
            <a:r>
              <a:rPr lang="en-US" sz="2400">
                <a:ln>
                  <a:prstDash val="solid"/>
                </a:ln>
                <a:latin typeface="+mn-lt"/>
                <a:cs typeface="Calibri"/>
              </a:rPr>
              <a:t>Mostly cylindrical, with the </a:t>
            </a:r>
            <a:r>
              <a:rPr lang="en-US" sz="2400" b="1">
                <a:ln>
                  <a:prstDash val="solid"/>
                </a:ln>
                <a:latin typeface="+mn-lt"/>
                <a:cs typeface="Calibri"/>
              </a:rPr>
              <a:t>front tapering to a cone-shaped point</a:t>
            </a:r>
          </a:p>
          <a:p>
            <a:pPr marL="228600" indent="-228600" algn="l">
              <a:lnSpc>
                <a:spcPct val="80000"/>
              </a:lnSpc>
              <a:spcBef>
                <a:spcPts val="2000"/>
              </a:spcBef>
              <a:buClr>
                <a:schemeClr val="accent2"/>
              </a:buClr>
              <a:buFont typeface="Arial" panose="020B0604020202020204" pitchFamily="34" charset="0"/>
              <a:buChar char="•"/>
              <a:defRPr/>
            </a:pPr>
            <a:r>
              <a:rPr lang="en-US" sz="2400">
                <a:ln>
                  <a:prstDash val="solid"/>
                </a:ln>
                <a:latin typeface="+mn-lt"/>
                <a:cs typeface="Calibri"/>
              </a:rPr>
              <a:t>Body is pale brown to green color</a:t>
            </a:r>
          </a:p>
          <a:p>
            <a:pPr marL="228600" indent="-228600" algn="l">
              <a:lnSpc>
                <a:spcPct val="80000"/>
              </a:lnSpc>
              <a:spcBef>
                <a:spcPts val="2000"/>
              </a:spcBef>
              <a:buClr>
                <a:schemeClr val="accent2"/>
              </a:buClr>
              <a:buFont typeface="Arial" panose="020B0604020202020204" pitchFamily="34" charset="0"/>
              <a:buChar char="•"/>
              <a:defRPr/>
            </a:pPr>
            <a:r>
              <a:rPr lang="en-US" sz="2400">
                <a:ln>
                  <a:prstDash val="solid"/>
                </a:ln>
                <a:latin typeface="+mn-lt"/>
                <a:cs typeface="Calibri"/>
              </a:rPr>
              <a:t>Larva have </a:t>
            </a:r>
            <a:r>
              <a:rPr lang="en-US">
                <a:ln>
                  <a:prstDash val="solid"/>
                </a:ln>
                <a:latin typeface="+mn-lt"/>
                <a:cs typeface="Calibri"/>
              </a:rPr>
              <a:t>several</a:t>
            </a:r>
            <a:r>
              <a:rPr lang="en-US" sz="2400">
                <a:ln>
                  <a:prstDash val="solid"/>
                </a:ln>
                <a:latin typeface="+mn-lt"/>
                <a:cs typeface="Calibri"/>
              </a:rPr>
              <a:t> paired caterpillar-like prolegs</a:t>
            </a:r>
          </a:p>
          <a:p>
            <a:pPr marL="228600" indent="-228600" algn="l">
              <a:lnSpc>
                <a:spcPct val="80000"/>
              </a:lnSpc>
              <a:spcBef>
                <a:spcPts val="2000"/>
              </a:spcBef>
              <a:buClr>
                <a:schemeClr val="accent2"/>
              </a:buClr>
              <a:buFont typeface="Arial" panose="020B0604020202020204" pitchFamily="34" charset="0"/>
              <a:buChar char="•"/>
              <a:defRPr/>
            </a:pPr>
            <a:r>
              <a:rPr lang="en-US" sz="2400" b="1">
                <a:ln>
                  <a:prstDash val="solid"/>
                </a:ln>
                <a:latin typeface="+mn-lt"/>
                <a:cs typeface="Calibri"/>
              </a:rPr>
              <a:t>Two stout, pointed tails </a:t>
            </a:r>
            <a:r>
              <a:rPr lang="en-US" sz="2400">
                <a:ln>
                  <a:prstDash val="solid"/>
                </a:ln>
                <a:latin typeface="+mn-lt"/>
                <a:cs typeface="Calibri"/>
              </a:rPr>
              <a:t>with feathery hairs at back end</a:t>
            </a:r>
          </a:p>
        </p:txBody>
      </p:sp>
    </p:spTree>
    <p:extLst>
      <p:ext uri="{BB962C8B-B14F-4D97-AF65-F5344CB8AC3E}">
        <p14:creationId xmlns:p14="http://schemas.microsoft.com/office/powerpoint/2010/main" val="406559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 name="Picture 77" descr="S:\Nps\A-STREAM\Manuals\Bio-Chem Manual\new Id key\Tommy's Sketches\Low res\larvae\water snipe fly larva.jpg">
            <a:extLst>
              <a:ext uri="{FF2B5EF4-FFF2-40B4-BE49-F238E27FC236}">
                <a16:creationId xmlns:a16="http://schemas.microsoft.com/office/drawing/2014/main" id="{25A16861-8755-3049-862B-133066C6BC7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831" b="89831" l="8500" r="93250">
                        <a14:foregroundMark x1="8500" y1="48136" x2="8500" y2="48136"/>
                        <a14:foregroundMark x1="90750" y1="45085" x2="90750" y2="45085"/>
                        <a14:foregroundMark x1="93250" y1="45763" x2="93250" y2="45763"/>
                      </a14:backgroundRemoval>
                    </a14:imgEffect>
                  </a14:imgLayer>
                </a14:imgProps>
              </a:ext>
              <a:ext uri="{28A0092B-C50C-407E-A947-70E740481C1C}">
                <a14:useLocalDpi xmlns:a14="http://schemas.microsoft.com/office/drawing/2010/main" val="0"/>
              </a:ext>
            </a:extLst>
          </a:blip>
          <a:srcRect/>
          <a:stretch>
            <a:fillRect/>
          </a:stretch>
        </p:blipFill>
        <p:spPr bwMode="auto">
          <a:xfrm>
            <a:off x="3170129" y="5529248"/>
            <a:ext cx="1366222" cy="503744"/>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Aquatic Snipe Fly Larva</a:t>
            </a:r>
          </a:p>
        </p:txBody>
      </p:sp>
      <p:pic>
        <p:nvPicPr>
          <p:cNvPr id="9" name="Picture 8" descr="A small lizard on a plate&#10;&#10;Description automatically generated with low confidence">
            <a:extLst>
              <a:ext uri="{FF2B5EF4-FFF2-40B4-BE49-F238E27FC236}">
                <a16:creationId xmlns:a16="http://schemas.microsoft.com/office/drawing/2014/main" id="{131D3BAA-ED00-4403-9B95-94DBFA3A5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2536" y="1920023"/>
            <a:ext cx="4063368" cy="3017954"/>
          </a:xfrm>
          <a:prstGeom prst="rect">
            <a:avLst/>
          </a:prstGeom>
        </p:spPr>
      </p:pic>
      <p:grpSp>
        <p:nvGrpSpPr>
          <p:cNvPr id="2" name="Group 1">
            <a:extLst>
              <a:ext uri="{FF2B5EF4-FFF2-40B4-BE49-F238E27FC236}">
                <a16:creationId xmlns:a16="http://schemas.microsoft.com/office/drawing/2014/main" id="{3D9F995C-5A57-4D75-95CD-317F5AAD41B0}"/>
              </a:ext>
            </a:extLst>
          </p:cNvPr>
          <p:cNvGrpSpPr/>
          <p:nvPr/>
        </p:nvGrpSpPr>
        <p:grpSpPr>
          <a:xfrm>
            <a:off x="796096" y="1612136"/>
            <a:ext cx="5592824" cy="1768360"/>
            <a:chOff x="820676" y="3429000"/>
            <a:chExt cx="5592824" cy="1768360"/>
          </a:xfrm>
        </p:grpSpPr>
        <p:pic>
          <p:nvPicPr>
            <p:cNvPr id="5" name="Picture 4" descr="A picture containing indoor, vegetable&#10;&#10;Description automatically generated">
              <a:extLst>
                <a:ext uri="{FF2B5EF4-FFF2-40B4-BE49-F238E27FC236}">
                  <a16:creationId xmlns:a16="http://schemas.microsoft.com/office/drawing/2014/main" id="{77FDD4D7-4D07-46F7-A124-055479C3B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783923" y="1465753"/>
              <a:ext cx="1437732" cy="5364226"/>
            </a:xfrm>
            <a:prstGeom prst="rect">
              <a:avLst/>
            </a:prstGeom>
          </p:spPr>
        </p:pic>
        <p:sp>
          <p:nvSpPr>
            <p:cNvPr id="11" name="TextBox 10">
              <a:extLst>
                <a:ext uri="{FF2B5EF4-FFF2-40B4-BE49-F238E27FC236}">
                  <a16:creationId xmlns:a16="http://schemas.microsoft.com/office/drawing/2014/main" id="{88F955D2-9616-4C35-B4DC-3D74E9EE2BB9}"/>
                </a:ext>
              </a:extLst>
            </p:cNvPr>
            <p:cNvSpPr txBox="1"/>
            <p:nvPr/>
          </p:nvSpPr>
          <p:spPr>
            <a:xfrm>
              <a:off x="820676" y="4935750"/>
              <a:ext cx="5592824" cy="261610"/>
            </a:xfrm>
            <a:prstGeom prst="rect">
              <a:avLst/>
            </a:prstGeom>
            <a:noFill/>
          </p:spPr>
          <p:txBody>
            <a:bodyPr wrap="square" rtlCol="0">
              <a:spAutoFit/>
            </a:bodyPr>
            <a:lstStyle/>
            <a:p>
              <a:r>
                <a:rPr lang="en-US" sz="1100">
                  <a:latin typeface="+mn-lt"/>
                </a:rPr>
                <a:t>Photo credit: Macroinvertebrates.org and the National Science Foundation</a:t>
              </a:r>
            </a:p>
          </p:txBody>
        </p:sp>
      </p:grpSp>
      <p:pic>
        <p:nvPicPr>
          <p:cNvPr id="6" name="Picture 6" descr="Measuring in inches using the 1/16 parts of an inch">
            <a:extLst>
              <a:ext uri="{FF2B5EF4-FFF2-40B4-BE49-F238E27FC236}">
                <a16:creationId xmlns:a16="http://schemas.microsoft.com/office/drawing/2014/main" id="{3EE776E9-5DD6-4E1D-A52C-B82BA99A44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3831" y="5949841"/>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DE744FD-D876-4B51-9D85-4CC70B534C20}"/>
              </a:ext>
            </a:extLst>
          </p:cNvPr>
          <p:cNvSpPr txBox="1"/>
          <p:nvPr/>
        </p:nvSpPr>
        <p:spPr>
          <a:xfrm>
            <a:off x="4550257" y="5650884"/>
            <a:ext cx="2667445" cy="264688"/>
          </a:xfrm>
          <a:prstGeom prst="rect">
            <a:avLst/>
          </a:prstGeom>
          <a:noFill/>
        </p:spPr>
        <p:txBody>
          <a:bodyPr wrap="square">
            <a:spAutoFit/>
          </a:bodyPr>
          <a:lstStyle/>
          <a:p>
            <a:pPr algn="l">
              <a:lnSpc>
                <a:spcPct val="80000"/>
              </a:lnSpc>
              <a:spcBef>
                <a:spcPts val="1800"/>
              </a:spcBef>
              <a:defRPr/>
            </a:pPr>
            <a:r>
              <a:rPr lang="en-US" sz="1400">
                <a:ln>
                  <a:prstDash val="solid"/>
                </a:ln>
                <a:latin typeface="+mn-lt"/>
                <a:cs typeface="Calibri"/>
              </a:rPr>
              <a:t>Measures </a:t>
            </a:r>
            <a:r>
              <a:rPr lang="en-US" sz="1400" b="1">
                <a:ln>
                  <a:prstDash val="solid"/>
                </a:ln>
                <a:latin typeface="+mn-lt"/>
                <a:cs typeface="Calibri"/>
              </a:rPr>
              <a:t>¼ - 1 </a:t>
            </a:r>
            <a:r>
              <a:rPr lang="en-US" sz="1400">
                <a:ln>
                  <a:prstDash val="solid"/>
                </a:ln>
                <a:latin typeface="+mn-lt"/>
                <a:cs typeface="Calibri"/>
              </a:rPr>
              <a:t>inch in length</a:t>
            </a:r>
            <a:endParaRPr lang="en-US" sz="1400">
              <a:cs typeface="Calibri"/>
            </a:endParaRPr>
          </a:p>
        </p:txBody>
      </p:sp>
      <p:pic>
        <p:nvPicPr>
          <p:cNvPr id="3" name="Picture 3">
            <a:extLst>
              <a:ext uri="{FF2B5EF4-FFF2-40B4-BE49-F238E27FC236}">
                <a16:creationId xmlns:a16="http://schemas.microsoft.com/office/drawing/2014/main" id="{F30255F9-7EBB-BA19-0FDB-9AE845E9BC64}"/>
              </a:ext>
            </a:extLst>
          </p:cNvPr>
          <p:cNvPicPr>
            <a:picLocks noChangeAspect="1"/>
          </p:cNvPicPr>
          <p:nvPr/>
        </p:nvPicPr>
        <p:blipFill>
          <a:blip r:embed="rId7"/>
          <a:stretch>
            <a:fillRect/>
          </a:stretch>
        </p:blipFill>
        <p:spPr>
          <a:xfrm>
            <a:off x="1963718" y="3756949"/>
            <a:ext cx="2419350" cy="1524000"/>
          </a:xfrm>
          <a:prstGeom prst="rect">
            <a:avLst/>
          </a:prstGeom>
        </p:spPr>
      </p:pic>
    </p:spTree>
    <p:extLst>
      <p:ext uri="{BB962C8B-B14F-4D97-AF65-F5344CB8AC3E}">
        <p14:creationId xmlns:p14="http://schemas.microsoft.com/office/powerpoint/2010/main" val="139417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Water Penny</a:t>
            </a:r>
          </a:p>
        </p:txBody>
      </p:sp>
      <p:sp>
        <p:nvSpPr>
          <p:cNvPr id="2" name="Rectangle 5">
            <a:extLst>
              <a:ext uri="{FF2B5EF4-FFF2-40B4-BE49-F238E27FC236}">
                <a16:creationId xmlns:a16="http://schemas.microsoft.com/office/drawing/2014/main" id="{CCDB89E2-15B3-45B7-98A7-EAB1F2FEE3AF}"/>
              </a:ext>
            </a:extLst>
          </p:cNvPr>
          <p:cNvSpPr>
            <a:spLocks noChangeArrowheads="1"/>
          </p:cNvSpPr>
          <p:nvPr/>
        </p:nvSpPr>
        <p:spPr bwMode="auto">
          <a:xfrm>
            <a:off x="600974" y="1828800"/>
            <a:ext cx="611880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228600" indent="-228600" algn="l" eaLnBrk="1" hangingPunct="1">
              <a:spcBef>
                <a:spcPts val="2000"/>
              </a:spcBef>
              <a:buClr>
                <a:schemeClr val="accent2"/>
              </a:buClr>
              <a:buFont typeface="Arial" panose="020B0604020202020204" pitchFamily="34" charset="0"/>
              <a:buChar char="•"/>
            </a:pPr>
            <a:r>
              <a:rPr lang="en-US" altLang="en-US" sz="2400" b="1">
                <a:ln>
                  <a:prstDash val="solid"/>
                </a:ln>
                <a:latin typeface="+mn-lt"/>
                <a:cs typeface="Calibri"/>
              </a:rPr>
              <a:t>Flat disk-like body</a:t>
            </a:r>
            <a:r>
              <a:rPr lang="en-US" altLang="en-US" b="1">
                <a:ln>
                  <a:prstDash val="solid"/>
                </a:ln>
                <a:latin typeface="+mn-lt"/>
                <a:cs typeface="Calibri"/>
              </a:rPr>
              <a:t> </a:t>
            </a:r>
            <a:endParaRPr lang="en-US" altLang="en-US" sz="2400">
              <a:ln>
                <a:prstDash val="solid"/>
              </a:ln>
              <a:latin typeface="+mn-lt"/>
              <a:cs typeface="Calibri" panose="020F0502020204030204" pitchFamily="34" charset="0"/>
            </a:endParaRPr>
          </a:p>
          <a:p>
            <a:pPr marL="228600" indent="-228600" algn="l" eaLnBrk="1" hangingPunct="1">
              <a:spcBef>
                <a:spcPts val="2000"/>
              </a:spcBef>
              <a:buClr>
                <a:schemeClr val="accent2"/>
              </a:buClr>
              <a:buFont typeface="Arial" panose="020B0604020202020204" pitchFamily="34" charset="0"/>
              <a:buChar char="•"/>
            </a:pPr>
            <a:r>
              <a:rPr lang="en-US" altLang="en-US" sz="2400">
                <a:ln>
                  <a:prstDash val="solid"/>
                </a:ln>
                <a:latin typeface="+mn-lt"/>
                <a:cs typeface="Calibri"/>
              </a:rPr>
              <a:t>Head and legs concealed from above</a:t>
            </a:r>
            <a:r>
              <a:rPr lang="en-US" altLang="en-US">
                <a:ln>
                  <a:prstDash val="solid"/>
                </a:ln>
                <a:latin typeface="+mn-lt"/>
                <a:cs typeface="Calibri"/>
              </a:rPr>
              <a:t> </a:t>
            </a:r>
            <a:endParaRPr lang="en-US" altLang="en-US" sz="2400">
              <a:ln>
                <a:prstDash val="solid"/>
              </a:ln>
              <a:latin typeface="+mn-lt"/>
              <a:cs typeface="Calibri" panose="020F0502020204030204" pitchFamily="34" charset="0"/>
            </a:endParaRPr>
          </a:p>
          <a:p>
            <a:pPr marL="228600" indent="-228600" algn="l" eaLnBrk="1" hangingPunct="1">
              <a:spcBef>
                <a:spcPts val="2000"/>
              </a:spcBef>
              <a:buClr>
                <a:schemeClr val="accent2"/>
              </a:buClr>
              <a:buFont typeface="Arial" panose="020B0604020202020204" pitchFamily="34" charset="0"/>
              <a:buChar char="•"/>
            </a:pPr>
            <a:r>
              <a:rPr lang="en-US" altLang="en-US" sz="2400" b="1">
                <a:ln>
                  <a:prstDash val="solid"/>
                </a:ln>
                <a:latin typeface="+mn-lt"/>
                <a:cs typeface="Calibri"/>
              </a:rPr>
              <a:t>6 legs and branched gills on</a:t>
            </a:r>
            <a:r>
              <a:rPr lang="en-US" altLang="en-US" b="1">
                <a:ln>
                  <a:prstDash val="solid"/>
                </a:ln>
                <a:latin typeface="+mn-lt"/>
                <a:cs typeface="Calibri"/>
              </a:rPr>
              <a:t> </a:t>
            </a:r>
            <a:r>
              <a:rPr lang="en-US" altLang="en-US" sz="2400" b="1">
                <a:ln>
                  <a:prstDash val="solid"/>
                </a:ln>
                <a:latin typeface="+mn-lt"/>
                <a:cs typeface="Calibri"/>
              </a:rPr>
              <a:t>underside</a:t>
            </a:r>
          </a:p>
          <a:p>
            <a:pPr marL="228600" indent="-228600" algn="l" eaLnBrk="1" hangingPunct="1">
              <a:spcBef>
                <a:spcPts val="2000"/>
              </a:spcBef>
              <a:buClr>
                <a:schemeClr val="accent2"/>
              </a:buClr>
              <a:buFont typeface="Arial" panose="020B0604020202020204" pitchFamily="34" charset="0"/>
              <a:buChar char="•"/>
            </a:pPr>
            <a:r>
              <a:rPr lang="en-US" altLang="en-US">
                <a:ln>
                  <a:prstDash val="solid"/>
                </a:ln>
                <a:latin typeface="+mn-lt"/>
                <a:cs typeface="Calibri"/>
              </a:rPr>
              <a:t>Usually</a:t>
            </a:r>
            <a:r>
              <a:rPr lang="en-US" altLang="en-US" sz="2400">
                <a:ln>
                  <a:prstDash val="solid"/>
                </a:ln>
                <a:latin typeface="+mn-lt"/>
                <a:cs typeface="Calibri"/>
              </a:rPr>
              <a:t> found attached onto smooth rocks where they graze on algae</a:t>
            </a:r>
            <a:r>
              <a:rPr lang="en-US" altLang="en-US">
                <a:ln>
                  <a:prstDash val="solid"/>
                </a:ln>
                <a:latin typeface="+mn-lt"/>
                <a:cs typeface="Calibri"/>
              </a:rPr>
              <a:t> </a:t>
            </a:r>
            <a:r>
              <a:rPr lang="en-US" altLang="en-US" b="1">
                <a:ln>
                  <a:prstDash val="solid"/>
                </a:ln>
                <a:latin typeface="+mn-lt"/>
                <a:cs typeface="Calibri"/>
              </a:rPr>
              <a:t> </a:t>
            </a:r>
            <a:r>
              <a:rPr lang="en-US" altLang="en-US">
                <a:ln>
                  <a:prstDash val="solid"/>
                </a:ln>
                <a:latin typeface="+mn-lt"/>
                <a:cs typeface="Calibri"/>
              </a:rPr>
              <a:t> </a:t>
            </a:r>
            <a:endParaRPr lang="en-US" altLang="en-US" sz="2400">
              <a:ln>
                <a:prstDash val="solid"/>
              </a:ln>
              <a:latin typeface="+mn-lt"/>
              <a:cs typeface="Calibri" panose="020F0502020204030204" pitchFamily="34" charset="0"/>
            </a:endParaRPr>
          </a:p>
        </p:txBody>
      </p:sp>
      <p:pic>
        <p:nvPicPr>
          <p:cNvPr id="3" name="Picture 7" descr="S:\Nps\A-STREAM\Manuals\Bio-Chem Manual\new Id key\Tommy's Sketches\Low res\larvae\water penny.jpg">
            <a:extLst>
              <a:ext uri="{FF2B5EF4-FFF2-40B4-BE49-F238E27FC236}">
                <a16:creationId xmlns:a16="http://schemas.microsoft.com/office/drawing/2014/main" id="{02E85B53-D12E-425B-AC93-3C9EBE90D5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103" y="1932923"/>
            <a:ext cx="3267974" cy="2673178"/>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4744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 name="Picture 7" descr="S:\Nps\A-STREAM\Manuals\Bio-Chem Manual\new Id key\Tommy's Sketches\Low res\larvae\water penny.jpg">
            <a:extLst>
              <a:ext uri="{FF2B5EF4-FFF2-40B4-BE49-F238E27FC236}">
                <a16:creationId xmlns:a16="http://schemas.microsoft.com/office/drawing/2014/main" id="{D1A52759-2C21-D440-A992-0919AFEA3F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15" b="89915" l="7413" r="89930">
                        <a14:foregroundMark x1="7413" y1="52991" x2="7413" y2="52991"/>
                        <a14:foregroundMark x1="86434" y1="50427" x2="86434" y2="50427"/>
                      </a14:backgroundRemoval>
                    </a14:imgEffect>
                  </a14:imgLayer>
                </a14:imgProps>
              </a:ext>
              <a:ext uri="{28A0092B-C50C-407E-A947-70E740481C1C}">
                <a14:useLocalDpi xmlns:a14="http://schemas.microsoft.com/office/drawing/2010/main" val="0"/>
              </a:ext>
            </a:extLst>
          </a:blip>
          <a:srcRect/>
          <a:stretch>
            <a:fillRect/>
          </a:stretch>
        </p:blipFill>
        <p:spPr bwMode="auto">
          <a:xfrm>
            <a:off x="3342329" y="5332493"/>
            <a:ext cx="605557" cy="495340"/>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Water Penny</a:t>
            </a:r>
          </a:p>
        </p:txBody>
      </p:sp>
      <p:pic>
        <p:nvPicPr>
          <p:cNvPr id="9218" name="Picture 2">
            <a:extLst>
              <a:ext uri="{FF2B5EF4-FFF2-40B4-BE49-F238E27FC236}">
                <a16:creationId xmlns:a16="http://schemas.microsoft.com/office/drawing/2014/main" id="{B06AE367-BAF6-427F-A674-872D90AAA2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797" t="29610" r="38561" b="35106"/>
          <a:stretch/>
        </p:blipFill>
        <p:spPr bwMode="auto">
          <a:xfrm>
            <a:off x="1178416" y="1577674"/>
            <a:ext cx="3077181" cy="3207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human brain&#10;&#10;Description automatically generated with medium confidence">
            <a:extLst>
              <a:ext uri="{FF2B5EF4-FFF2-40B4-BE49-F238E27FC236}">
                <a16:creationId xmlns:a16="http://schemas.microsoft.com/office/drawing/2014/main" id="{F364EAF8-29F0-4491-8478-BCD732217C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962228" y="1782138"/>
            <a:ext cx="2124719" cy="3077180"/>
          </a:xfrm>
          <a:prstGeom prst="rect">
            <a:avLst/>
          </a:prstGeom>
        </p:spPr>
      </p:pic>
      <p:sp>
        <p:nvSpPr>
          <p:cNvPr id="7" name="Text Box 70">
            <a:extLst>
              <a:ext uri="{FF2B5EF4-FFF2-40B4-BE49-F238E27FC236}">
                <a16:creationId xmlns:a16="http://schemas.microsoft.com/office/drawing/2014/main" id="{6BFFFC9C-B204-4E86-BA60-7E81A0C1336D}"/>
              </a:ext>
            </a:extLst>
          </p:cNvPr>
          <p:cNvSpPr txBox="1">
            <a:spLocks noChangeArrowheads="1"/>
          </p:cNvSpPr>
          <p:nvPr/>
        </p:nvSpPr>
        <p:spPr bwMode="auto">
          <a:xfrm>
            <a:off x="6955921" y="3539828"/>
            <a:ext cx="2667000" cy="307777"/>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C00000"/>
                </a:solidFill>
                <a:latin typeface="+mn-lt"/>
              </a:rPr>
              <a:t>6 legs</a:t>
            </a:r>
          </a:p>
        </p:txBody>
      </p:sp>
      <p:sp>
        <p:nvSpPr>
          <p:cNvPr id="8" name="Circular Arrow 29">
            <a:extLst>
              <a:ext uri="{FF2B5EF4-FFF2-40B4-BE49-F238E27FC236}">
                <a16:creationId xmlns:a16="http://schemas.microsoft.com/office/drawing/2014/main" id="{6A478667-DAE1-4A49-9B89-D60675314D29}"/>
              </a:ext>
            </a:extLst>
          </p:cNvPr>
          <p:cNvSpPr/>
          <p:nvPr/>
        </p:nvSpPr>
        <p:spPr bwMode="auto">
          <a:xfrm rot="16200000">
            <a:off x="6953777" y="2776575"/>
            <a:ext cx="1064439" cy="1018677"/>
          </a:xfrm>
          <a:prstGeom prst="circularArrow">
            <a:avLst>
              <a:gd name="adj1" fmla="val 4056"/>
              <a:gd name="adj2" fmla="val 563229"/>
              <a:gd name="adj3" fmla="val 20997649"/>
              <a:gd name="adj4" fmla="val 14216617"/>
              <a:gd name="adj5" fmla="val 5987"/>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Text Box 70">
            <a:extLst>
              <a:ext uri="{FF2B5EF4-FFF2-40B4-BE49-F238E27FC236}">
                <a16:creationId xmlns:a16="http://schemas.microsoft.com/office/drawing/2014/main" id="{133C3CE5-5393-46E9-9D4D-5C5C3E3BDF60}"/>
              </a:ext>
            </a:extLst>
          </p:cNvPr>
          <p:cNvSpPr txBox="1">
            <a:spLocks noChangeArrowheads="1"/>
          </p:cNvSpPr>
          <p:nvPr/>
        </p:nvSpPr>
        <p:spPr bwMode="auto">
          <a:xfrm>
            <a:off x="9024587" y="1713864"/>
            <a:ext cx="2568077" cy="307777"/>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C00000"/>
                </a:solidFill>
                <a:latin typeface="+mn-lt"/>
              </a:rPr>
              <a:t>Gills on underside of body</a:t>
            </a:r>
          </a:p>
        </p:txBody>
      </p:sp>
      <p:sp>
        <p:nvSpPr>
          <p:cNvPr id="12" name="Up Arrow 6">
            <a:extLst>
              <a:ext uri="{FF2B5EF4-FFF2-40B4-BE49-F238E27FC236}">
                <a16:creationId xmlns:a16="http://schemas.microsoft.com/office/drawing/2014/main" id="{A66891C2-293D-4E0A-861C-B1988123FDAB}"/>
              </a:ext>
            </a:extLst>
          </p:cNvPr>
          <p:cNvSpPr/>
          <p:nvPr/>
        </p:nvSpPr>
        <p:spPr bwMode="auto">
          <a:xfrm rot="13131944">
            <a:off x="10379690" y="1906489"/>
            <a:ext cx="140653" cy="857334"/>
          </a:xfrm>
          <a:prstGeom prst="upArrow">
            <a:avLst>
              <a:gd name="adj1" fmla="val 32657"/>
              <a:gd name="adj2" fmla="val 51734"/>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 name="TextBox 12">
            <a:extLst>
              <a:ext uri="{FF2B5EF4-FFF2-40B4-BE49-F238E27FC236}">
                <a16:creationId xmlns:a16="http://schemas.microsoft.com/office/drawing/2014/main" id="{BF11EAC6-C1E3-4917-A2BF-562FE441CE41}"/>
              </a:ext>
            </a:extLst>
          </p:cNvPr>
          <p:cNvSpPr txBox="1"/>
          <p:nvPr/>
        </p:nvSpPr>
        <p:spPr>
          <a:xfrm>
            <a:off x="6548760" y="4381927"/>
            <a:ext cx="4951654" cy="261610"/>
          </a:xfrm>
          <a:prstGeom prst="rect">
            <a:avLst/>
          </a:prstGeom>
          <a:noFill/>
        </p:spPr>
        <p:txBody>
          <a:bodyPr wrap="square" rtlCol="0">
            <a:spAutoFit/>
          </a:bodyPr>
          <a:lstStyle/>
          <a:p>
            <a:r>
              <a:rPr lang="en-US" sz="1100">
                <a:latin typeface="+mn-lt"/>
              </a:rPr>
              <a:t>Photo credit: Macroinvertebrates.org and the National Science Foundation</a:t>
            </a:r>
          </a:p>
        </p:txBody>
      </p:sp>
      <p:pic>
        <p:nvPicPr>
          <p:cNvPr id="11" name="Picture 6" descr="Measuring in inches using the 1/16 parts of an inch">
            <a:extLst>
              <a:ext uri="{FF2B5EF4-FFF2-40B4-BE49-F238E27FC236}">
                <a16:creationId xmlns:a16="http://schemas.microsoft.com/office/drawing/2014/main" id="{F9764059-CB2A-48CB-B8B4-99C9DA73D9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1252" y="5827833"/>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85B1C6F-7F29-4FB4-9EDC-432F755EBF8F}"/>
              </a:ext>
            </a:extLst>
          </p:cNvPr>
          <p:cNvSpPr txBox="1"/>
          <p:nvPr/>
        </p:nvSpPr>
        <p:spPr>
          <a:xfrm>
            <a:off x="4111409" y="5354869"/>
            <a:ext cx="3761978" cy="307777"/>
          </a:xfrm>
          <a:prstGeom prst="rect">
            <a:avLst/>
          </a:prstGeom>
          <a:noFill/>
        </p:spPr>
        <p:txBody>
          <a:bodyPr wrap="square">
            <a:spAutoFit/>
          </a:bodyPr>
          <a:lstStyle/>
          <a:p>
            <a:pPr algn="l" eaLnBrk="1" hangingPunct="1">
              <a:spcBef>
                <a:spcPts val="1200"/>
              </a:spcBef>
            </a:pPr>
            <a:r>
              <a:rPr lang="en-US" altLang="en-US" sz="1400">
                <a:ln>
                  <a:prstDash val="solid"/>
                </a:ln>
                <a:latin typeface="+mn-lt"/>
                <a:cs typeface="Calibri"/>
              </a:rPr>
              <a:t>Measures </a:t>
            </a:r>
            <a:r>
              <a:rPr lang="en-US" altLang="en-US" sz="1400" b="1">
                <a:ln>
                  <a:prstDash val="solid"/>
                </a:ln>
                <a:latin typeface="+mn-lt"/>
                <a:cs typeface="Calibri"/>
              </a:rPr>
              <a:t>½ inch </a:t>
            </a:r>
            <a:r>
              <a:rPr lang="en-US" altLang="en-US" sz="1400">
                <a:ln>
                  <a:prstDash val="solid"/>
                </a:ln>
                <a:latin typeface="+mn-lt"/>
                <a:cs typeface="Calibri"/>
              </a:rPr>
              <a:t>in length </a:t>
            </a:r>
            <a:endParaRPr lang="en-US" altLang="en-US" sz="1400">
              <a:ln>
                <a:prstDash val="solid"/>
              </a:ln>
              <a:latin typeface="+mn-lt"/>
              <a:cs typeface="Calibri" panose="020F0502020204030204" pitchFamily="34" charset="0"/>
            </a:endParaRPr>
          </a:p>
        </p:txBody>
      </p:sp>
    </p:spTree>
    <p:extLst>
      <p:ext uri="{BB962C8B-B14F-4D97-AF65-F5344CB8AC3E}">
        <p14:creationId xmlns:p14="http://schemas.microsoft.com/office/powerpoint/2010/main" val="1702177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Where is your watershed?</a:t>
            </a:r>
          </a:p>
        </p:txBody>
      </p:sp>
      <p:pic>
        <p:nvPicPr>
          <p:cNvPr id="4" name="Picture 3" descr="Map&#10;&#10;Description automatically generated">
            <a:extLst>
              <a:ext uri="{FF2B5EF4-FFF2-40B4-BE49-F238E27FC236}">
                <a16:creationId xmlns:a16="http://schemas.microsoft.com/office/drawing/2014/main" id="{1EC32416-78E2-4462-9871-B4A6E5540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9503" y="1550752"/>
            <a:ext cx="4559747" cy="5307247"/>
          </a:xfrm>
          <a:prstGeom prst="rect">
            <a:avLst/>
          </a:prstGeom>
        </p:spPr>
      </p:pic>
      <p:pic>
        <p:nvPicPr>
          <p:cNvPr id="8" name="Picture 7" descr="Map&#10;&#10;Description automatically generated">
            <a:extLst>
              <a:ext uri="{FF2B5EF4-FFF2-40B4-BE49-F238E27FC236}">
                <a16:creationId xmlns:a16="http://schemas.microsoft.com/office/drawing/2014/main" id="{5A04CF77-8529-4585-8BA8-8E75A12A7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975" y="1529821"/>
            <a:ext cx="4398478" cy="5308838"/>
          </a:xfrm>
          <a:prstGeom prst="rect">
            <a:avLst/>
          </a:prstGeom>
        </p:spPr>
      </p:pic>
    </p:spTree>
    <p:extLst>
      <p:ext uri="{BB962C8B-B14F-4D97-AF65-F5344CB8AC3E}">
        <p14:creationId xmlns:p14="http://schemas.microsoft.com/office/powerpoint/2010/main" val="336065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Riffle Beetle</a:t>
            </a:r>
          </a:p>
        </p:txBody>
      </p:sp>
      <p:sp>
        <p:nvSpPr>
          <p:cNvPr id="4" name="Rectangle 4">
            <a:extLst>
              <a:ext uri="{FF2B5EF4-FFF2-40B4-BE49-F238E27FC236}">
                <a16:creationId xmlns:a16="http://schemas.microsoft.com/office/drawing/2014/main" id="{D0807D6C-E344-49D3-98CB-82E71ED84258}"/>
              </a:ext>
            </a:extLst>
          </p:cNvPr>
          <p:cNvSpPr>
            <a:spLocks noChangeArrowheads="1"/>
          </p:cNvSpPr>
          <p:nvPr/>
        </p:nvSpPr>
        <p:spPr bwMode="auto">
          <a:xfrm>
            <a:off x="608008" y="1717870"/>
            <a:ext cx="7634379" cy="424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indent="-342900" algn="l">
              <a:spcBef>
                <a:spcPts val="1200"/>
              </a:spcBef>
              <a:buFont typeface="Wingdings" pitchFamily="2" charset="2"/>
              <a:buChar char="§"/>
              <a:defRPr/>
            </a:pPr>
            <a:endParaRPr lang="en-US" sz="2400">
              <a:ln>
                <a:prstDash val="solid"/>
              </a:ln>
              <a:latin typeface="+mn-lt"/>
              <a:cs typeface="Calibri" panose="020F0502020204030204" pitchFamily="34" charset="0"/>
            </a:endParaRPr>
          </a:p>
        </p:txBody>
      </p:sp>
      <p:sp>
        <p:nvSpPr>
          <p:cNvPr id="6" name="Rectangle 5">
            <a:extLst>
              <a:ext uri="{FF2B5EF4-FFF2-40B4-BE49-F238E27FC236}">
                <a16:creationId xmlns:a16="http://schemas.microsoft.com/office/drawing/2014/main" id="{CAB1E392-6F9B-4698-BEC0-D3A0B86619FD}"/>
              </a:ext>
            </a:extLst>
          </p:cNvPr>
          <p:cNvSpPr>
            <a:spLocks noChangeArrowheads="1"/>
          </p:cNvSpPr>
          <p:nvPr/>
        </p:nvSpPr>
        <p:spPr bwMode="auto">
          <a:xfrm>
            <a:off x="557842" y="1828800"/>
            <a:ext cx="495837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228600" indent="-228600" algn="l">
              <a:spcBef>
                <a:spcPts val="2000"/>
              </a:spcBef>
              <a:buClr>
                <a:schemeClr val="accent2"/>
              </a:buClr>
              <a:buFont typeface="Arial" panose="020B0604020202020204" pitchFamily="34" charset="0"/>
              <a:buChar char="•"/>
            </a:pPr>
            <a:r>
              <a:rPr lang="en-US" b="1">
                <a:ln>
                  <a:prstDash val="solid"/>
                </a:ln>
                <a:latin typeface="+mn-lt"/>
                <a:cs typeface="Calibri"/>
              </a:rPr>
              <a:t>Body small, usually oval </a:t>
            </a:r>
            <a:endParaRPr lang="en-US" sz="2400" b="1">
              <a:ln>
                <a:prstDash val="solid"/>
              </a:ln>
              <a:latin typeface="Times New Roman"/>
              <a:cs typeface="Times New Roman"/>
            </a:endParaRPr>
          </a:p>
          <a:p>
            <a:pPr marL="228600" indent="-228600" algn="l">
              <a:spcBef>
                <a:spcPts val="2000"/>
              </a:spcBef>
              <a:buClr>
                <a:schemeClr val="accent2"/>
              </a:buClr>
              <a:buFont typeface="Arial" panose="020B0604020202020204" pitchFamily="34" charset="0"/>
              <a:buChar char="•"/>
            </a:pPr>
            <a:r>
              <a:rPr lang="en-US">
                <a:ln>
                  <a:prstDash val="solid"/>
                </a:ln>
                <a:latin typeface="+mn-lt"/>
                <a:cs typeface="Calibri"/>
              </a:rPr>
              <a:t>Legs are long </a:t>
            </a:r>
            <a:endParaRPr lang="en-US" sz="2400">
              <a:ln>
                <a:prstDash val="solid"/>
              </a:ln>
              <a:latin typeface="Times New Roman"/>
              <a:cs typeface="Times New Roman"/>
            </a:endParaRPr>
          </a:p>
          <a:p>
            <a:pPr marL="228600" indent="-228600" algn="l">
              <a:spcBef>
                <a:spcPts val="2000"/>
              </a:spcBef>
              <a:buClr>
                <a:schemeClr val="accent2"/>
              </a:buClr>
              <a:buFont typeface="Arial" panose="020B0604020202020204" pitchFamily="34" charset="0"/>
              <a:buChar char="•"/>
            </a:pPr>
            <a:r>
              <a:rPr lang="en-US">
                <a:ln>
                  <a:prstDash val="solid"/>
                </a:ln>
                <a:latin typeface="+mn-lt"/>
                <a:cs typeface="Calibri"/>
              </a:rPr>
              <a:t>Antennae are usually slender </a:t>
            </a:r>
            <a:endParaRPr lang="en-US" sz="2400">
              <a:ln>
                <a:prstDash val="solid"/>
              </a:ln>
              <a:latin typeface="Times New Roman"/>
              <a:cs typeface="Times New Roman"/>
            </a:endParaRPr>
          </a:p>
          <a:p>
            <a:pPr marL="228600" indent="-228600" algn="l">
              <a:spcBef>
                <a:spcPts val="2000"/>
              </a:spcBef>
              <a:buClr>
                <a:schemeClr val="accent2"/>
              </a:buClr>
              <a:buFont typeface="Arial" panose="020B0604020202020204" pitchFamily="34" charset="0"/>
              <a:buChar char="•"/>
            </a:pPr>
            <a:r>
              <a:rPr lang="en-US">
                <a:ln>
                  <a:prstDash val="solid"/>
                </a:ln>
                <a:latin typeface="+mn-lt"/>
                <a:cs typeface="Calibri"/>
              </a:rPr>
              <a:t>Walk slowly underwater  </a:t>
            </a:r>
          </a:p>
          <a:p>
            <a:pPr marL="628650" lvl="1" indent="-228600" algn="l">
              <a:spcBef>
                <a:spcPts val="600"/>
              </a:spcBef>
              <a:buClr>
                <a:schemeClr val="accent2"/>
              </a:buClr>
              <a:buFont typeface="Arial" panose="020B0604020202020204" pitchFamily="34" charset="0"/>
              <a:buChar char="•"/>
            </a:pPr>
            <a:r>
              <a:rPr lang="en-US" sz="2200">
                <a:ln>
                  <a:prstDash val="solid"/>
                </a:ln>
                <a:latin typeface="+mn-lt"/>
                <a:cs typeface="Calibri"/>
              </a:rPr>
              <a:t>They do not swim on the surface! </a:t>
            </a:r>
          </a:p>
          <a:p>
            <a:pPr marL="228600" indent="-228600" algn="l">
              <a:spcBef>
                <a:spcPts val="2000"/>
              </a:spcBef>
              <a:buClr>
                <a:schemeClr val="accent2"/>
              </a:buClr>
              <a:buFont typeface="Arial" panose="020B0604020202020204" pitchFamily="34" charset="0"/>
              <a:buChar char="•"/>
            </a:pPr>
            <a:r>
              <a:rPr lang="en-US" altLang="en-US" b="1">
                <a:ln>
                  <a:prstDash val="solid"/>
                </a:ln>
                <a:latin typeface="+mn-lt"/>
                <a:cs typeface="Calibri"/>
              </a:rPr>
              <a:t>Larva look similar to caddisflies, but are much smaller</a:t>
            </a:r>
            <a:endParaRPr lang="en-US" altLang="en-US" b="1">
              <a:ln>
                <a:prstDash val="solid"/>
              </a:ln>
              <a:latin typeface="+mn-lt"/>
              <a:cs typeface="Calibri" panose="020F0502020204030204" pitchFamily="34" charset="0"/>
            </a:endParaRPr>
          </a:p>
        </p:txBody>
      </p:sp>
      <p:pic>
        <p:nvPicPr>
          <p:cNvPr id="11" name="Picture 10" descr="A picture containing arthropod, invertebrate&#10;&#10;Description automatically generated">
            <a:extLst>
              <a:ext uri="{FF2B5EF4-FFF2-40B4-BE49-F238E27FC236}">
                <a16:creationId xmlns:a16="http://schemas.microsoft.com/office/drawing/2014/main" id="{813953D7-47F7-0CAC-92F4-50E5E51793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2998" y="2451607"/>
            <a:ext cx="3128321" cy="1954785"/>
          </a:xfrm>
          <a:prstGeom prst="rect">
            <a:avLst/>
          </a:prstGeom>
        </p:spPr>
      </p:pic>
      <p:pic>
        <p:nvPicPr>
          <p:cNvPr id="2" name="Picture 7" descr="S:\Nps\A-STREAM\Manuals\Bio-Chem Manual\new Id key\Tommy's Sketches\Low res\adult\riffle beetle adult.jpg">
            <a:extLst>
              <a:ext uri="{FF2B5EF4-FFF2-40B4-BE49-F238E27FC236}">
                <a16:creationId xmlns:a16="http://schemas.microsoft.com/office/drawing/2014/main" id="{666CBC62-C1B4-4231-8868-828A6424E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708" y="1828800"/>
            <a:ext cx="2875509" cy="3408940"/>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4" name="Text Box 1033">
            <a:extLst>
              <a:ext uri="{FF2B5EF4-FFF2-40B4-BE49-F238E27FC236}">
                <a16:creationId xmlns:a16="http://schemas.microsoft.com/office/drawing/2014/main" id="{A840D4D0-AD9A-7063-7AFC-D6627B723FDA}"/>
              </a:ext>
            </a:extLst>
          </p:cNvPr>
          <p:cNvSpPr txBox="1">
            <a:spLocks noChangeArrowheads="1"/>
          </p:cNvSpPr>
          <p:nvPr/>
        </p:nvSpPr>
        <p:spPr bwMode="auto">
          <a:xfrm>
            <a:off x="6118332" y="5138956"/>
            <a:ext cx="1905000" cy="461665"/>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400">
                <a:ln>
                  <a:prstDash val="solid"/>
                </a:ln>
                <a:latin typeface="+mj-lt"/>
                <a:cs typeface="Calibri" panose="020F0502020204030204" pitchFamily="34" charset="0"/>
              </a:rPr>
              <a:t>Adult</a:t>
            </a:r>
          </a:p>
        </p:txBody>
      </p:sp>
      <p:sp>
        <p:nvSpPr>
          <p:cNvPr id="15" name="Text Box 1033">
            <a:extLst>
              <a:ext uri="{FF2B5EF4-FFF2-40B4-BE49-F238E27FC236}">
                <a16:creationId xmlns:a16="http://schemas.microsoft.com/office/drawing/2014/main" id="{4A638E70-71C1-49E2-B039-01D34576429E}"/>
              </a:ext>
            </a:extLst>
          </p:cNvPr>
          <p:cNvSpPr txBox="1">
            <a:spLocks noChangeArrowheads="1"/>
          </p:cNvSpPr>
          <p:nvPr/>
        </p:nvSpPr>
        <p:spPr bwMode="auto">
          <a:xfrm>
            <a:off x="9064658" y="3723680"/>
            <a:ext cx="1905000" cy="461665"/>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400">
                <a:ln>
                  <a:prstDash val="solid"/>
                </a:ln>
                <a:latin typeface="+mj-lt"/>
                <a:cs typeface="Calibri" panose="020F0502020204030204" pitchFamily="34" charset="0"/>
              </a:rPr>
              <a:t>Larva</a:t>
            </a:r>
          </a:p>
        </p:txBody>
      </p:sp>
    </p:spTree>
    <p:extLst>
      <p:ext uri="{BB962C8B-B14F-4D97-AF65-F5344CB8AC3E}">
        <p14:creationId xmlns:p14="http://schemas.microsoft.com/office/powerpoint/2010/main" val="1099215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B3E5891-7057-3F5E-6BB1-B879C14AF879}"/>
              </a:ext>
            </a:extLst>
          </p:cNvPr>
          <p:cNvGrpSpPr/>
          <p:nvPr/>
        </p:nvGrpSpPr>
        <p:grpSpPr>
          <a:xfrm>
            <a:off x="598386" y="2042303"/>
            <a:ext cx="10982933" cy="3047371"/>
            <a:chOff x="598386" y="2042303"/>
            <a:chExt cx="10982933" cy="3047371"/>
          </a:xfrm>
        </p:grpSpPr>
        <p:grpSp>
          <p:nvGrpSpPr>
            <p:cNvPr id="2" name="Group 1">
              <a:extLst>
                <a:ext uri="{FF2B5EF4-FFF2-40B4-BE49-F238E27FC236}">
                  <a16:creationId xmlns:a16="http://schemas.microsoft.com/office/drawing/2014/main" id="{52FC39E7-EA03-5822-BE8E-2150EA11CB0F}"/>
                </a:ext>
              </a:extLst>
            </p:cNvPr>
            <p:cNvGrpSpPr/>
            <p:nvPr/>
          </p:nvGrpSpPr>
          <p:grpSpPr>
            <a:xfrm>
              <a:off x="598386" y="2042303"/>
              <a:ext cx="5732718" cy="3047371"/>
              <a:chOff x="3219667" y="2042285"/>
              <a:chExt cx="5732718" cy="3047371"/>
            </a:xfrm>
          </p:grpSpPr>
          <p:sp>
            <p:nvSpPr>
              <p:cNvPr id="7" name="TextBox 6">
                <a:extLst>
                  <a:ext uri="{FF2B5EF4-FFF2-40B4-BE49-F238E27FC236}">
                    <a16:creationId xmlns:a16="http://schemas.microsoft.com/office/drawing/2014/main" id="{8BEF8ACF-C9F5-4B62-B5F9-CFBACB912601}"/>
                  </a:ext>
                </a:extLst>
              </p:cNvPr>
              <p:cNvSpPr txBox="1"/>
              <p:nvPr/>
            </p:nvSpPr>
            <p:spPr>
              <a:xfrm>
                <a:off x="3219667" y="4828046"/>
                <a:ext cx="5732718" cy="261610"/>
              </a:xfrm>
              <a:prstGeom prst="rect">
                <a:avLst/>
              </a:prstGeom>
              <a:noFill/>
            </p:spPr>
            <p:txBody>
              <a:bodyPr wrap="square" rtlCol="0">
                <a:spAutoFit/>
              </a:bodyPr>
              <a:lstStyle/>
              <a:p>
                <a:r>
                  <a:rPr lang="en-US" sz="1100">
                    <a:latin typeface="+mn-lt"/>
                  </a:rPr>
                  <a:t>Photo credit: Macroinvertebrates.org and the National Science Foundation</a:t>
                </a:r>
              </a:p>
            </p:txBody>
          </p:sp>
          <p:pic>
            <p:nvPicPr>
              <p:cNvPr id="5" name="Picture 4" descr="A group of jellyfish&#10;&#10;Description automatically generated with low confidence">
                <a:extLst>
                  <a:ext uri="{FF2B5EF4-FFF2-40B4-BE49-F238E27FC236}">
                    <a16:creationId xmlns:a16="http://schemas.microsoft.com/office/drawing/2014/main" id="{E7E37354-365B-4318-B7AE-E7EC5929D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63401" y="931466"/>
                <a:ext cx="2655551" cy="4877189"/>
              </a:xfrm>
              <a:prstGeom prst="rect">
                <a:avLst/>
              </a:prstGeom>
            </p:spPr>
          </p:pic>
        </p:grpSp>
        <p:pic>
          <p:nvPicPr>
            <p:cNvPr id="3" name="Picture 2" descr="A picture containing arthropod, amphipod, dark&#10;&#10;Description automatically generated">
              <a:extLst>
                <a:ext uri="{FF2B5EF4-FFF2-40B4-BE49-F238E27FC236}">
                  <a16:creationId xmlns:a16="http://schemas.microsoft.com/office/drawing/2014/main" id="{F0C937FB-D1D1-7633-68D4-F4D657010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170" y="2386745"/>
              <a:ext cx="4869149" cy="1801934"/>
            </a:xfrm>
            <a:prstGeom prst="rect">
              <a:avLst/>
            </a:prstGeom>
          </p:spPr>
        </p:pic>
      </p:grpSp>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Riffle Beetle</a:t>
            </a:r>
          </a:p>
        </p:txBody>
      </p:sp>
      <p:pic>
        <p:nvPicPr>
          <p:cNvPr id="9" name="Picture 6" descr="Measuring in inches using the 1/16 parts of an inch">
            <a:extLst>
              <a:ext uri="{FF2B5EF4-FFF2-40B4-BE49-F238E27FC236}">
                <a16:creationId xmlns:a16="http://schemas.microsoft.com/office/drawing/2014/main" id="{22FD7C31-1693-4072-B7C8-5C45A3A228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386" y="6006715"/>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77613BE-B662-451E-8419-5AD89ECACA9F}"/>
              </a:ext>
            </a:extLst>
          </p:cNvPr>
          <p:cNvSpPr txBox="1"/>
          <p:nvPr/>
        </p:nvSpPr>
        <p:spPr>
          <a:xfrm>
            <a:off x="1064793" y="5698938"/>
            <a:ext cx="9220200" cy="307777"/>
          </a:xfrm>
          <a:prstGeom prst="rect">
            <a:avLst/>
          </a:prstGeom>
          <a:noFill/>
        </p:spPr>
        <p:txBody>
          <a:bodyPr wrap="square">
            <a:spAutoFit/>
          </a:bodyPr>
          <a:lstStyle/>
          <a:p>
            <a:pPr algn="l" eaLnBrk="1" hangingPunct="1">
              <a:spcBef>
                <a:spcPts val="1200"/>
              </a:spcBef>
            </a:pPr>
            <a:r>
              <a:rPr lang="en-US" sz="1400">
                <a:ln>
                  <a:prstDash val="solid"/>
                </a:ln>
                <a:latin typeface="+mn-lt"/>
                <a:cs typeface="Calibri"/>
              </a:rPr>
              <a:t>Measures approximately </a:t>
            </a:r>
            <a:r>
              <a:rPr lang="en-US" sz="1400" b="1">
                <a:ln>
                  <a:prstDash val="solid"/>
                </a:ln>
                <a:latin typeface="+mn-lt"/>
                <a:cs typeface="Calibri"/>
              </a:rPr>
              <a:t>1/16 to 1/8 inch </a:t>
            </a:r>
            <a:r>
              <a:rPr lang="en-US" sz="1400">
                <a:ln>
                  <a:prstDash val="solid"/>
                </a:ln>
                <a:latin typeface="+mn-lt"/>
                <a:cs typeface="Calibri"/>
              </a:rPr>
              <a:t>in length</a:t>
            </a:r>
            <a:endParaRPr lang="en-US" sz="1400">
              <a:ln>
                <a:prstDash val="solid"/>
              </a:ln>
              <a:latin typeface="Times New Roman"/>
              <a:cs typeface="Times New Roman"/>
            </a:endParaRPr>
          </a:p>
        </p:txBody>
      </p:sp>
      <p:pic>
        <p:nvPicPr>
          <p:cNvPr id="13" name="Picture 7" descr="S:\Nps\A-STREAM\Manuals\Bio-Chem Manual\new Id key\Tommy's Sketches\Low res\adult\riffle beetle adult.jpg">
            <a:extLst>
              <a:ext uri="{FF2B5EF4-FFF2-40B4-BE49-F238E27FC236}">
                <a16:creationId xmlns:a16="http://schemas.microsoft.com/office/drawing/2014/main" id="{DFA0A598-DD17-B048-B03B-73C625F9ECB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flipV="1">
            <a:off x="587090" y="5528180"/>
            <a:ext cx="437155" cy="518251"/>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1A2B46-3423-03FF-6D13-5C0FC67ECC5B}"/>
              </a:ext>
            </a:extLst>
          </p:cNvPr>
          <p:cNvSpPr txBox="1"/>
          <p:nvPr/>
        </p:nvSpPr>
        <p:spPr>
          <a:xfrm>
            <a:off x="5848601" y="4828064"/>
            <a:ext cx="5732718" cy="261610"/>
          </a:xfrm>
          <a:prstGeom prst="rect">
            <a:avLst/>
          </a:prstGeom>
          <a:noFill/>
        </p:spPr>
        <p:txBody>
          <a:bodyPr wrap="square" rtlCol="0">
            <a:spAutoFit/>
          </a:bodyPr>
          <a:lstStyle/>
          <a:p>
            <a:r>
              <a:rPr lang="en-US" sz="1100">
                <a:latin typeface="+mn-lt"/>
              </a:rPr>
              <a:t>Photo credit: Macroinvertebrates.org and the National Science Foundation</a:t>
            </a:r>
          </a:p>
        </p:txBody>
      </p:sp>
      <p:pic>
        <p:nvPicPr>
          <p:cNvPr id="11" name="Picture 10" descr="A picture containing arthropod, invertebrate&#10;&#10;Description automatically generated">
            <a:extLst>
              <a:ext uri="{FF2B5EF4-FFF2-40B4-BE49-F238E27FC236}">
                <a16:creationId xmlns:a16="http://schemas.microsoft.com/office/drawing/2014/main" id="{28517118-1A83-5497-EEF6-9E6B331EB8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209" y="5297798"/>
            <a:ext cx="432915" cy="270514"/>
          </a:xfrm>
          <a:prstGeom prst="rect">
            <a:avLst/>
          </a:prstGeom>
        </p:spPr>
      </p:pic>
    </p:spTree>
    <p:extLst>
      <p:ext uri="{BB962C8B-B14F-4D97-AF65-F5344CB8AC3E}">
        <p14:creationId xmlns:p14="http://schemas.microsoft.com/office/powerpoint/2010/main" val="2674046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Gilled Snail</a:t>
            </a:r>
          </a:p>
        </p:txBody>
      </p:sp>
      <p:sp>
        <p:nvSpPr>
          <p:cNvPr id="2" name="Rectangle 6">
            <a:extLst>
              <a:ext uri="{FF2B5EF4-FFF2-40B4-BE49-F238E27FC236}">
                <a16:creationId xmlns:a16="http://schemas.microsoft.com/office/drawing/2014/main" id="{5D8AAF2F-0A6D-45F8-99D7-A4701EC72E5E}"/>
              </a:ext>
            </a:extLst>
          </p:cNvPr>
          <p:cNvSpPr>
            <a:spLocks noChangeArrowheads="1"/>
          </p:cNvSpPr>
          <p:nvPr/>
        </p:nvSpPr>
        <p:spPr bwMode="auto">
          <a:xfrm>
            <a:off x="600974" y="1892060"/>
            <a:ext cx="7151548" cy="409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panose="020F0502020204030204" pitchFamily="34" charset="0"/>
              </a:rPr>
              <a:t>Shell </a:t>
            </a:r>
            <a:r>
              <a:rPr lang="en-US" sz="2400" b="1">
                <a:ln>
                  <a:prstDash val="solid"/>
                </a:ln>
                <a:latin typeface="+mn-lt"/>
                <a:cs typeface="Calibri" panose="020F0502020204030204" pitchFamily="34" charset="0"/>
              </a:rPr>
              <a:t>opens on right </a:t>
            </a:r>
            <a:endParaRPr lang="en-US" sz="2400">
              <a:ln>
                <a:prstDash val="solid"/>
              </a:ln>
              <a:latin typeface="+mn-lt"/>
              <a:cs typeface="Calibri" panose="020F0502020204030204" pitchFamily="34" charset="0"/>
            </a:endParaRPr>
          </a:p>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panose="020F0502020204030204" pitchFamily="34" charset="0"/>
              </a:rPr>
              <a:t>Shell opening covered by a thin plate (operculum) </a:t>
            </a:r>
          </a:p>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panose="020F0502020204030204" pitchFamily="34" charset="0"/>
              </a:rPr>
              <a:t>When monitoring, do not count empty shells!</a:t>
            </a:r>
          </a:p>
        </p:txBody>
      </p:sp>
      <p:pic>
        <p:nvPicPr>
          <p:cNvPr id="3" name="Picture 7" descr="S:\Nps\A-STREAM\Manuals\Bio-Chem Manual\new Id key\Tommy's Sketches\Low res\larvae\gilled snail.jpg">
            <a:extLst>
              <a:ext uri="{FF2B5EF4-FFF2-40B4-BE49-F238E27FC236}">
                <a16:creationId xmlns:a16="http://schemas.microsoft.com/office/drawing/2014/main" id="{DBEDA120-C15A-4DAC-8690-5D1302DEE9E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1420" y="1892060"/>
            <a:ext cx="2571720" cy="3469438"/>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 name="Text Box 1037">
            <a:extLst>
              <a:ext uri="{FF2B5EF4-FFF2-40B4-BE49-F238E27FC236}">
                <a16:creationId xmlns:a16="http://schemas.microsoft.com/office/drawing/2014/main" id="{CBAC0EF9-97CD-CC10-F4C3-3589736926D2}"/>
              </a:ext>
            </a:extLst>
          </p:cNvPr>
          <p:cNvSpPr txBox="1">
            <a:spLocks noChangeArrowheads="1"/>
          </p:cNvSpPr>
          <p:nvPr/>
        </p:nvSpPr>
        <p:spPr bwMode="auto">
          <a:xfrm>
            <a:off x="10413140" y="4838278"/>
            <a:ext cx="1524000" cy="523220"/>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Shell opens on right</a:t>
            </a:r>
          </a:p>
        </p:txBody>
      </p:sp>
      <p:sp>
        <p:nvSpPr>
          <p:cNvPr id="5" name="Up Arrow 13">
            <a:extLst>
              <a:ext uri="{FF2B5EF4-FFF2-40B4-BE49-F238E27FC236}">
                <a16:creationId xmlns:a16="http://schemas.microsoft.com/office/drawing/2014/main" id="{ABC053F7-4F88-0C61-D506-F271B90A60D3}"/>
              </a:ext>
            </a:extLst>
          </p:cNvPr>
          <p:cNvSpPr/>
          <p:nvPr/>
        </p:nvSpPr>
        <p:spPr bwMode="auto">
          <a:xfrm rot="18299944">
            <a:off x="10346079" y="4731820"/>
            <a:ext cx="134122" cy="264841"/>
          </a:xfrm>
          <a:prstGeom prst="upArrow">
            <a:avLst>
              <a:gd name="adj1" fmla="val 32657"/>
              <a:gd name="adj2" fmla="val 51734"/>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660348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7FB472"/>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Gilled Snail</a:t>
            </a:r>
          </a:p>
        </p:txBody>
      </p:sp>
      <p:grpSp>
        <p:nvGrpSpPr>
          <p:cNvPr id="4" name="Group 3">
            <a:extLst>
              <a:ext uri="{FF2B5EF4-FFF2-40B4-BE49-F238E27FC236}">
                <a16:creationId xmlns:a16="http://schemas.microsoft.com/office/drawing/2014/main" id="{BE89521B-EE61-4E50-B0F4-37E845255775}"/>
              </a:ext>
            </a:extLst>
          </p:cNvPr>
          <p:cNvGrpSpPr/>
          <p:nvPr/>
        </p:nvGrpSpPr>
        <p:grpSpPr>
          <a:xfrm>
            <a:off x="5965740" y="1660831"/>
            <a:ext cx="5384116" cy="3207457"/>
            <a:chOff x="2509464" y="1952286"/>
            <a:chExt cx="7163426" cy="3648422"/>
          </a:xfrm>
        </p:grpSpPr>
        <p:pic>
          <p:nvPicPr>
            <p:cNvPr id="2" name="Picture 5">
              <a:extLst>
                <a:ext uri="{FF2B5EF4-FFF2-40B4-BE49-F238E27FC236}">
                  <a16:creationId xmlns:a16="http://schemas.microsoft.com/office/drawing/2014/main" id="{80AABEF9-BEBD-47C1-B79F-73054B06F2A1}"/>
                </a:ext>
              </a:extLst>
            </p:cNvPr>
            <p:cNvPicPr>
              <a:picLocks noChangeAspect="1"/>
            </p:cNvPicPr>
            <p:nvPr/>
          </p:nvPicPr>
          <p:blipFill>
            <a:blip r:embed="rId3"/>
            <a:stretch>
              <a:fillRect/>
            </a:stretch>
          </p:blipFill>
          <p:spPr>
            <a:xfrm>
              <a:off x="4724400" y="1952286"/>
              <a:ext cx="2743200" cy="3393788"/>
            </a:xfrm>
            <a:prstGeom prst="rect">
              <a:avLst/>
            </a:prstGeom>
          </p:spPr>
        </p:pic>
        <p:sp>
          <p:nvSpPr>
            <p:cNvPr id="6" name="TextBox 5">
              <a:extLst>
                <a:ext uri="{FF2B5EF4-FFF2-40B4-BE49-F238E27FC236}">
                  <a16:creationId xmlns:a16="http://schemas.microsoft.com/office/drawing/2014/main" id="{8B6C86D3-E543-4984-BFD1-F227F8AE23F0}"/>
                </a:ext>
              </a:extLst>
            </p:cNvPr>
            <p:cNvSpPr txBox="1"/>
            <p:nvPr/>
          </p:nvSpPr>
          <p:spPr>
            <a:xfrm>
              <a:off x="2509464" y="5339098"/>
              <a:ext cx="7163426" cy="261610"/>
            </a:xfrm>
            <a:prstGeom prst="rect">
              <a:avLst/>
            </a:prstGeom>
            <a:noFill/>
          </p:spPr>
          <p:txBody>
            <a:bodyPr wrap="square" rtlCol="0">
              <a:spAutoFit/>
            </a:bodyPr>
            <a:lstStyle/>
            <a:p>
              <a:r>
                <a:rPr lang="en-US" sz="1100">
                  <a:latin typeface="+mn-lt"/>
                </a:rPr>
                <a:t>Photo credit: Macroinvertebrates.org and the National Science Foundation</a:t>
              </a:r>
            </a:p>
          </p:txBody>
        </p:sp>
      </p:grpSp>
      <p:pic>
        <p:nvPicPr>
          <p:cNvPr id="8" name="Picture 7">
            <a:extLst>
              <a:ext uri="{FF2B5EF4-FFF2-40B4-BE49-F238E27FC236}">
                <a16:creationId xmlns:a16="http://schemas.microsoft.com/office/drawing/2014/main" id="{E7C547B1-A456-4CF3-A93A-707C715B3DD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835052">
            <a:off x="2847442" y="2142999"/>
            <a:ext cx="3284550" cy="2463412"/>
          </a:xfrm>
          <a:prstGeom prst="rect">
            <a:avLst/>
          </a:prstGeom>
        </p:spPr>
      </p:pic>
      <p:grpSp>
        <p:nvGrpSpPr>
          <p:cNvPr id="3" name="Group 2">
            <a:extLst>
              <a:ext uri="{FF2B5EF4-FFF2-40B4-BE49-F238E27FC236}">
                <a16:creationId xmlns:a16="http://schemas.microsoft.com/office/drawing/2014/main" id="{CC1C16AA-D6F7-CC59-8140-EADAA3D6A291}"/>
              </a:ext>
            </a:extLst>
          </p:cNvPr>
          <p:cNvGrpSpPr/>
          <p:nvPr/>
        </p:nvGrpSpPr>
        <p:grpSpPr>
          <a:xfrm>
            <a:off x="601035" y="5051982"/>
            <a:ext cx="5531584" cy="1226221"/>
            <a:chOff x="2350323" y="4980671"/>
            <a:chExt cx="5531584" cy="1226221"/>
          </a:xfrm>
        </p:grpSpPr>
        <p:pic>
          <p:nvPicPr>
            <p:cNvPr id="7" name="Picture 6" descr="Measuring in inches using the 1/16 parts of an inch">
              <a:extLst>
                <a:ext uri="{FF2B5EF4-FFF2-40B4-BE49-F238E27FC236}">
                  <a16:creationId xmlns:a16="http://schemas.microsoft.com/office/drawing/2014/main" id="{BD25FD24-A635-48C2-855B-6299AED359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9116" y="5644024"/>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4C2EBA-5E34-4993-ADF4-66AAE986F4BF}"/>
                </a:ext>
              </a:extLst>
            </p:cNvPr>
            <p:cNvSpPr txBox="1"/>
            <p:nvPr/>
          </p:nvSpPr>
          <p:spPr>
            <a:xfrm>
              <a:off x="3295680" y="5210019"/>
              <a:ext cx="2057400" cy="307777"/>
            </a:xfrm>
            <a:prstGeom prst="rect">
              <a:avLst/>
            </a:prstGeom>
            <a:noFill/>
          </p:spPr>
          <p:txBody>
            <a:bodyPr wrap="square">
              <a:spAutoFit/>
            </a:bodyPr>
            <a:lstStyle/>
            <a:p>
              <a:pPr algn="l">
                <a:spcBef>
                  <a:spcPct val="20000"/>
                </a:spcBef>
                <a:defRPr/>
              </a:pPr>
              <a:r>
                <a:rPr lang="en-US" sz="1400">
                  <a:ln>
                    <a:prstDash val="solid"/>
                  </a:ln>
                  <a:latin typeface="+mn-lt"/>
                  <a:cs typeface="Calibri" panose="020F0502020204030204" pitchFamily="34" charset="0"/>
                </a:rPr>
                <a:t>Measures </a:t>
              </a:r>
              <a:r>
                <a:rPr lang="en-US" sz="1400" b="1">
                  <a:ln>
                    <a:prstDash val="solid"/>
                  </a:ln>
                  <a:latin typeface="+mn-lt"/>
                  <a:cs typeface="Calibri" panose="020F0502020204030204" pitchFamily="34" charset="0"/>
                </a:rPr>
                <a:t>¼ to 1 inch</a:t>
              </a:r>
              <a:endParaRPr lang="en-US" sz="1400">
                <a:ln>
                  <a:prstDash val="solid"/>
                </a:ln>
                <a:latin typeface="+mn-lt"/>
                <a:cs typeface="Calibri" panose="020F0502020204030204" pitchFamily="34" charset="0"/>
              </a:endParaRPr>
            </a:p>
          </p:txBody>
        </p:sp>
        <p:pic>
          <p:nvPicPr>
            <p:cNvPr id="17" name="Picture 7" descr="S:\Nps\A-STREAM\Manuals\Bio-Chem Manual\new Id key\Tommy's Sketches\Low res\larvae\gilled snail.jpg">
              <a:extLst>
                <a:ext uri="{FF2B5EF4-FFF2-40B4-BE49-F238E27FC236}">
                  <a16:creationId xmlns:a16="http://schemas.microsoft.com/office/drawing/2014/main" id="{B3709C59-C18E-5244-BCD2-0C7935ED6DCD}"/>
                </a:ext>
              </a:extLst>
            </p:cNvPr>
            <p:cNvPicPr preferRelativeResize="0">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500" b="91000" l="6577" r="90219">
                          <a14:foregroundMark x1="40135" y1="9875" x2="40135" y2="9875"/>
                          <a14:foregroundMark x1="41821" y1="6500" x2="41821" y2="6500"/>
                          <a14:foregroundMark x1="6745" y1="55500" x2="6745" y2="55500"/>
                          <a14:foregroundMark x1="60877" y1="91000" x2="60877" y2="91000"/>
                          <a14:foregroundMark x1="88533" y1="73875" x2="88533" y2="73875"/>
                          <a14:foregroundMark x1="88533" y1="67250" x2="88533" y2="67250"/>
                          <a14:foregroundMark x1="90219" y1="71375" x2="90219" y2="71375"/>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2469320" y="4861674"/>
              <a:ext cx="681789" cy="919784"/>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147143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solidFill>
            <a:schemeClr val="bg1"/>
          </a:solidFill>
          <a:ln>
            <a:solidFill>
              <a:schemeClr val="tx1"/>
            </a:solidFill>
          </a:ln>
        </p:spPr>
        <p:txBody>
          <a:bodyPr vert="horz" lIns="274320" tIns="182880" rIns="274320" bIns="182880" rtlCol="0" anchor="ctr" anchorCtr="1">
            <a:normAutofit/>
          </a:bodyPr>
          <a:lstStyle/>
          <a:p>
            <a:r>
              <a:rPr lang="en-US" sz="3200">
                <a:solidFill>
                  <a:schemeClr val="tx1"/>
                </a:solidFill>
                <a:ea typeface="+mj-ea"/>
                <a:cs typeface="+mj-cs"/>
              </a:rPr>
              <a:t>Somewhat Pollutant Tolerant Organisms</a:t>
            </a:r>
            <a:endParaRPr lang="en-US">
              <a:solidFill>
                <a:schemeClr val="tx1"/>
              </a:solidFill>
              <a:ea typeface="+mj-ea"/>
              <a:cs typeface="+mj-cs"/>
            </a:endParaRPr>
          </a:p>
        </p:txBody>
      </p:sp>
      <p:sp>
        <p:nvSpPr>
          <p:cNvPr id="3" name="Rectangle 2">
            <a:extLst>
              <a:ext uri="{FF2B5EF4-FFF2-40B4-BE49-F238E27FC236}">
                <a16:creationId xmlns:a16="http://schemas.microsoft.com/office/drawing/2014/main" id="{7D5AC862-6DB5-4F41-A641-22193E142440}"/>
              </a:ext>
            </a:extLst>
          </p:cNvPr>
          <p:cNvSpPr/>
          <p:nvPr/>
        </p:nvSpPr>
        <p:spPr>
          <a:xfrm>
            <a:off x="3048000" y="4630588"/>
            <a:ext cx="6096000" cy="830997"/>
          </a:xfrm>
          <a:prstGeom prst="rect">
            <a:avLst/>
          </a:prstGeom>
        </p:spPr>
        <p:txBody>
          <a:bodyPr>
            <a:spAutoFit/>
          </a:bodyPr>
          <a:lstStyle/>
          <a:p>
            <a:pPr>
              <a:defRPr/>
            </a:pPr>
            <a:r>
              <a:rPr lang="en-US">
                <a:ln>
                  <a:prstDash val="solid"/>
                </a:ln>
                <a:latin typeface="+mn-lt"/>
                <a:cs typeface="Calibri" panose="020F0502020204030204" pitchFamily="34" charset="0"/>
              </a:rPr>
              <a:t>Require Moderate Levels of Dissolved Oxygen</a:t>
            </a:r>
            <a:br>
              <a:rPr lang="en-US">
                <a:ln>
                  <a:prstDash val="solid"/>
                </a:ln>
                <a:latin typeface="+mn-lt"/>
                <a:cs typeface="Calibri" panose="020F0502020204030204" pitchFamily="34" charset="0"/>
              </a:rPr>
            </a:br>
            <a:r>
              <a:rPr lang="en-US">
                <a:ln>
                  <a:prstDash val="solid"/>
                </a:ln>
                <a:latin typeface="+mn-lt"/>
                <a:cs typeface="Calibri" panose="020F0502020204030204" pitchFamily="34" charset="0"/>
              </a:rPr>
              <a:t> Found In Good or Fair Quality Water</a:t>
            </a:r>
          </a:p>
        </p:txBody>
      </p:sp>
    </p:spTree>
    <p:extLst>
      <p:ext uri="{BB962C8B-B14F-4D97-AF65-F5344CB8AC3E}">
        <p14:creationId xmlns:p14="http://schemas.microsoft.com/office/powerpoint/2010/main" val="4188564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Common Net-Spinning Caddisfly</a:t>
            </a:r>
          </a:p>
        </p:txBody>
      </p:sp>
      <p:sp>
        <p:nvSpPr>
          <p:cNvPr id="14" name="Rectangle 1040">
            <a:extLst>
              <a:ext uri="{FF2B5EF4-FFF2-40B4-BE49-F238E27FC236}">
                <a16:creationId xmlns:a16="http://schemas.microsoft.com/office/drawing/2014/main" id="{AD4CB211-3019-4C64-BBD1-3A3B1E8C784F}"/>
              </a:ext>
            </a:extLst>
          </p:cNvPr>
          <p:cNvSpPr>
            <a:spLocks noChangeArrowheads="1"/>
          </p:cNvSpPr>
          <p:nvPr/>
        </p:nvSpPr>
        <p:spPr bwMode="auto">
          <a:xfrm>
            <a:off x="600795" y="1902125"/>
            <a:ext cx="5710554" cy="4372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ts val="2000"/>
              </a:spcBef>
              <a:buClr>
                <a:schemeClr val="accent2"/>
              </a:buClr>
              <a:buFont typeface="Arial" panose="020B0604020202020204" pitchFamily="34" charset="0"/>
              <a:buChar char="•"/>
              <a:defRPr/>
            </a:pPr>
            <a:r>
              <a:rPr lang="en-US" sz="2400">
                <a:ln>
                  <a:prstDash val="solid"/>
                </a:ln>
                <a:latin typeface="+mn-lt"/>
                <a:cs typeface="Calibri" panose="020F0502020204030204" pitchFamily="34" charset="0"/>
              </a:rPr>
              <a:t>Body is caterpillar-like and strongly curved with three pairs of legs</a:t>
            </a:r>
          </a:p>
          <a:p>
            <a:pPr marL="342900" indent="-342900" algn="l">
              <a:spcBef>
                <a:spcPts val="2000"/>
              </a:spcBef>
              <a:buClr>
                <a:schemeClr val="accent2"/>
              </a:buClr>
              <a:buFont typeface="Arial" panose="020B0604020202020204" pitchFamily="34" charset="0"/>
              <a:buChar char="•"/>
              <a:defRPr/>
            </a:pPr>
            <a:r>
              <a:rPr lang="en-US" b="1">
                <a:ln>
                  <a:prstDash val="solid"/>
                </a:ln>
                <a:latin typeface="+mn-lt"/>
                <a:cs typeface="Calibri" panose="020F0502020204030204" pitchFamily="34" charset="0"/>
              </a:rPr>
              <a:t>Dorsal plates (sclerites) on all three thoracic segments</a:t>
            </a:r>
            <a:endParaRPr lang="en-US" sz="2400" b="1">
              <a:ln>
                <a:prstDash val="solid"/>
              </a:ln>
              <a:latin typeface="+mn-lt"/>
              <a:cs typeface="Calibri" panose="020F0502020204030204" pitchFamily="34" charset="0"/>
            </a:endParaRPr>
          </a:p>
          <a:p>
            <a:pPr marL="342900" indent="-342900" algn="l">
              <a:spcBef>
                <a:spcPts val="2000"/>
              </a:spcBef>
              <a:buClr>
                <a:schemeClr val="accent2"/>
              </a:buClr>
              <a:buFont typeface="Arial" panose="020B0604020202020204" pitchFamily="34" charset="0"/>
              <a:buChar char="•"/>
              <a:defRPr/>
            </a:pPr>
            <a:r>
              <a:rPr lang="en-US" b="1">
                <a:ln>
                  <a:prstDash val="solid"/>
                </a:ln>
                <a:latin typeface="+mn-lt"/>
                <a:cs typeface="Calibri" panose="020F0502020204030204" pitchFamily="34" charset="0"/>
              </a:rPr>
              <a:t>Branched gills along the underside of the body</a:t>
            </a:r>
          </a:p>
          <a:p>
            <a:pPr marL="342900" indent="-342900" algn="l">
              <a:spcBef>
                <a:spcPts val="2000"/>
              </a:spcBef>
              <a:buClr>
                <a:schemeClr val="accent2"/>
              </a:buClr>
              <a:buFont typeface="Arial" panose="020B0604020202020204" pitchFamily="34" charset="0"/>
              <a:buChar char="•"/>
              <a:defRPr/>
            </a:pPr>
            <a:r>
              <a:rPr lang="en-US" sz="2400" b="1">
                <a:ln>
                  <a:prstDash val="solid"/>
                </a:ln>
                <a:latin typeface="+mn-lt"/>
                <a:cs typeface="Calibri" panose="020F0502020204030204" pitchFamily="34" charset="0"/>
              </a:rPr>
              <a:t>Bristle-like tuft at the end of the abdomen</a:t>
            </a:r>
          </a:p>
          <a:p>
            <a:pPr marL="342900" indent="-342900" algn="l">
              <a:spcBef>
                <a:spcPts val="2000"/>
              </a:spcBef>
              <a:buClr>
                <a:schemeClr val="accent2"/>
              </a:buClr>
              <a:buFont typeface="Arial" panose="020B0604020202020204" pitchFamily="34" charset="0"/>
              <a:buChar char="•"/>
              <a:defRPr/>
            </a:pPr>
            <a:endParaRPr lang="en-US" sz="2400" b="1">
              <a:ln>
                <a:prstDash val="solid"/>
              </a:ln>
              <a:latin typeface="+mn-lt"/>
              <a:cs typeface="Calibri" panose="020F0502020204030204" pitchFamily="34" charset="0"/>
            </a:endParaRPr>
          </a:p>
        </p:txBody>
      </p:sp>
      <p:grpSp>
        <p:nvGrpSpPr>
          <p:cNvPr id="19" name="Group 18">
            <a:extLst>
              <a:ext uri="{FF2B5EF4-FFF2-40B4-BE49-F238E27FC236}">
                <a16:creationId xmlns:a16="http://schemas.microsoft.com/office/drawing/2014/main" id="{4C4BA976-C4AC-4C98-BFFC-283F971AE562}"/>
              </a:ext>
            </a:extLst>
          </p:cNvPr>
          <p:cNvGrpSpPr/>
          <p:nvPr/>
        </p:nvGrpSpPr>
        <p:grpSpPr>
          <a:xfrm>
            <a:off x="6844211" y="1922218"/>
            <a:ext cx="4536359" cy="3664723"/>
            <a:chOff x="5548007" y="1981200"/>
            <a:chExt cx="4536359" cy="3664723"/>
          </a:xfrm>
        </p:grpSpPr>
        <p:pic>
          <p:nvPicPr>
            <p:cNvPr id="2" name="Picture 1041" descr="S:\Nps\A-STREAM\Manuals\Bio-Chem Manual\new Id key\Tommy's Sketches\Low res\larvae\common net spinning caddisfly larva.jpg">
              <a:extLst>
                <a:ext uri="{FF2B5EF4-FFF2-40B4-BE49-F238E27FC236}">
                  <a16:creationId xmlns:a16="http://schemas.microsoft.com/office/drawing/2014/main" id="{C54B9348-439E-44D0-A17A-EB8241CEB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698" y="2083216"/>
              <a:ext cx="4430977" cy="3455987"/>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 name="Text Box 1029">
              <a:extLst>
                <a:ext uri="{FF2B5EF4-FFF2-40B4-BE49-F238E27FC236}">
                  <a16:creationId xmlns:a16="http://schemas.microsoft.com/office/drawing/2014/main" id="{E9B05519-626F-489D-9043-7163DBAB5CED}"/>
                </a:ext>
              </a:extLst>
            </p:cNvPr>
            <p:cNvSpPr txBox="1">
              <a:spLocks noChangeArrowheads="1"/>
            </p:cNvSpPr>
            <p:nvPr/>
          </p:nvSpPr>
          <p:spPr bwMode="auto">
            <a:xfrm>
              <a:off x="6781800" y="1981200"/>
              <a:ext cx="3200400" cy="457200"/>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ltLang="en-US" sz="2400"/>
            </a:p>
          </p:txBody>
        </p:sp>
        <p:sp>
          <p:nvSpPr>
            <p:cNvPr id="6" name="Text Box 1035">
              <a:extLst>
                <a:ext uri="{FF2B5EF4-FFF2-40B4-BE49-F238E27FC236}">
                  <a16:creationId xmlns:a16="http://schemas.microsoft.com/office/drawing/2014/main" id="{670695BC-9CF1-471D-AD95-F7E2C8DD3F12}"/>
                </a:ext>
              </a:extLst>
            </p:cNvPr>
            <p:cNvSpPr txBox="1">
              <a:spLocks noChangeArrowheads="1"/>
            </p:cNvSpPr>
            <p:nvPr/>
          </p:nvSpPr>
          <p:spPr bwMode="auto">
            <a:xfrm>
              <a:off x="5981042" y="4524243"/>
              <a:ext cx="1981200" cy="307777"/>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Branched gills</a:t>
              </a:r>
            </a:p>
          </p:txBody>
        </p:sp>
        <p:sp>
          <p:nvSpPr>
            <p:cNvPr id="8" name="Text Box 1036">
              <a:extLst>
                <a:ext uri="{FF2B5EF4-FFF2-40B4-BE49-F238E27FC236}">
                  <a16:creationId xmlns:a16="http://schemas.microsoft.com/office/drawing/2014/main" id="{261C73CD-CBAF-471B-AB51-2B2CBD1B88B5}"/>
                </a:ext>
              </a:extLst>
            </p:cNvPr>
            <p:cNvSpPr txBox="1">
              <a:spLocks noChangeArrowheads="1"/>
            </p:cNvSpPr>
            <p:nvPr/>
          </p:nvSpPr>
          <p:spPr bwMode="auto">
            <a:xfrm>
              <a:off x="5548007" y="2070322"/>
              <a:ext cx="1754310" cy="523220"/>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ts val="0"/>
                </a:spcBef>
              </a:pPr>
              <a:r>
                <a:rPr lang="en-US" altLang="en-US" sz="1400" b="1">
                  <a:solidFill>
                    <a:srgbClr val="C00000"/>
                  </a:solidFill>
                  <a:latin typeface="+mn-lt"/>
                </a:rPr>
                <a:t>Three evident dorsal plates</a:t>
              </a:r>
            </a:p>
          </p:txBody>
        </p:sp>
        <p:sp>
          <p:nvSpPr>
            <p:cNvPr id="12" name="Text Box 1037">
              <a:extLst>
                <a:ext uri="{FF2B5EF4-FFF2-40B4-BE49-F238E27FC236}">
                  <a16:creationId xmlns:a16="http://schemas.microsoft.com/office/drawing/2014/main" id="{57F29B04-A6E0-417B-8269-DCA2642487A9}"/>
                </a:ext>
              </a:extLst>
            </p:cNvPr>
            <p:cNvSpPr txBox="1">
              <a:spLocks noChangeArrowheads="1"/>
            </p:cNvSpPr>
            <p:nvPr/>
          </p:nvSpPr>
          <p:spPr bwMode="auto">
            <a:xfrm>
              <a:off x="8560366" y="5338146"/>
              <a:ext cx="1524000" cy="307777"/>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Bristle-like tuft</a:t>
              </a:r>
            </a:p>
          </p:txBody>
        </p:sp>
        <p:sp>
          <p:nvSpPr>
            <p:cNvPr id="16" name="Up Arrow 12">
              <a:extLst>
                <a:ext uri="{FF2B5EF4-FFF2-40B4-BE49-F238E27FC236}">
                  <a16:creationId xmlns:a16="http://schemas.microsoft.com/office/drawing/2014/main" id="{D72771CB-28B4-4998-939D-99B48AFF360E}"/>
                </a:ext>
              </a:extLst>
            </p:cNvPr>
            <p:cNvSpPr/>
            <p:nvPr/>
          </p:nvSpPr>
          <p:spPr bwMode="auto">
            <a:xfrm rot="2943476">
              <a:off x="8099210" y="3409642"/>
              <a:ext cx="106887" cy="1483868"/>
            </a:xfrm>
            <a:prstGeom prst="upArrow">
              <a:avLst>
                <a:gd name="adj1" fmla="val 32657"/>
                <a:gd name="adj2" fmla="val 51734"/>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8" name="Up Arrow 13">
              <a:extLst>
                <a:ext uri="{FF2B5EF4-FFF2-40B4-BE49-F238E27FC236}">
                  <a16:creationId xmlns:a16="http://schemas.microsoft.com/office/drawing/2014/main" id="{B1BC74CE-81C8-48CE-9339-8E8285C48A02}"/>
                </a:ext>
              </a:extLst>
            </p:cNvPr>
            <p:cNvSpPr/>
            <p:nvPr/>
          </p:nvSpPr>
          <p:spPr bwMode="auto">
            <a:xfrm rot="18299944">
              <a:off x="8347754" y="5257101"/>
              <a:ext cx="134122" cy="264841"/>
            </a:xfrm>
            <a:prstGeom prst="upArrow">
              <a:avLst>
                <a:gd name="adj1" fmla="val 32657"/>
                <a:gd name="adj2" fmla="val 51734"/>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Tree>
    <p:extLst>
      <p:ext uri="{BB962C8B-B14F-4D97-AF65-F5344CB8AC3E}">
        <p14:creationId xmlns:p14="http://schemas.microsoft.com/office/powerpoint/2010/main" val="4051292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Common Net-Spinning Caddisfly</a:t>
            </a:r>
          </a:p>
        </p:txBody>
      </p:sp>
      <p:pic>
        <p:nvPicPr>
          <p:cNvPr id="2" name="Picture 2">
            <a:extLst>
              <a:ext uri="{FF2B5EF4-FFF2-40B4-BE49-F238E27FC236}">
                <a16:creationId xmlns:a16="http://schemas.microsoft.com/office/drawing/2014/main" id="{7215E462-2A7C-472D-96F8-6812108694FD}"/>
              </a:ext>
            </a:extLst>
          </p:cNvPr>
          <p:cNvPicPr>
            <a:picLocks noChangeAspect="1"/>
          </p:cNvPicPr>
          <p:nvPr/>
        </p:nvPicPr>
        <p:blipFill>
          <a:blip r:embed="rId2"/>
          <a:stretch>
            <a:fillRect/>
          </a:stretch>
        </p:blipFill>
        <p:spPr>
          <a:xfrm>
            <a:off x="8168737" y="2009867"/>
            <a:ext cx="2743200" cy="3844390"/>
          </a:xfrm>
          <a:prstGeom prst="rect">
            <a:avLst/>
          </a:prstGeom>
        </p:spPr>
      </p:pic>
      <p:sp>
        <p:nvSpPr>
          <p:cNvPr id="7" name="TextBox 6">
            <a:extLst>
              <a:ext uri="{FF2B5EF4-FFF2-40B4-BE49-F238E27FC236}">
                <a16:creationId xmlns:a16="http://schemas.microsoft.com/office/drawing/2014/main" id="{6469DA8D-419A-4EE7-8CC5-E5D866F7D878}"/>
              </a:ext>
            </a:extLst>
          </p:cNvPr>
          <p:cNvSpPr txBox="1"/>
          <p:nvPr/>
        </p:nvSpPr>
        <p:spPr>
          <a:xfrm>
            <a:off x="7316729" y="5854257"/>
            <a:ext cx="4447215" cy="261610"/>
          </a:xfrm>
          <a:prstGeom prst="rect">
            <a:avLst/>
          </a:prstGeom>
          <a:noFill/>
        </p:spPr>
        <p:txBody>
          <a:bodyPr wrap="square" rtlCol="0">
            <a:spAutoFit/>
          </a:bodyPr>
          <a:lstStyle/>
          <a:p>
            <a:pPr algn="l"/>
            <a:r>
              <a:rPr lang="en-US" sz="1100">
                <a:latin typeface="+mn-lt"/>
              </a:rPr>
              <a:t>Photo credit: Macroinvertebrates.org and the National Science Foundation</a:t>
            </a:r>
          </a:p>
        </p:txBody>
      </p:sp>
      <p:grpSp>
        <p:nvGrpSpPr>
          <p:cNvPr id="8" name="Group 7">
            <a:extLst>
              <a:ext uri="{FF2B5EF4-FFF2-40B4-BE49-F238E27FC236}">
                <a16:creationId xmlns:a16="http://schemas.microsoft.com/office/drawing/2014/main" id="{F1BD5F79-977B-FE4D-B081-BEA10F3FDD9E}"/>
              </a:ext>
            </a:extLst>
          </p:cNvPr>
          <p:cNvGrpSpPr/>
          <p:nvPr/>
        </p:nvGrpSpPr>
        <p:grpSpPr>
          <a:xfrm>
            <a:off x="615748" y="5148755"/>
            <a:ext cx="5492791" cy="1254285"/>
            <a:chOff x="750786" y="2959211"/>
            <a:chExt cx="5492791" cy="1254285"/>
          </a:xfrm>
        </p:grpSpPr>
        <p:pic>
          <p:nvPicPr>
            <p:cNvPr id="11" name="Picture 10" descr="Measuring in inches using the 1/16 parts of an inch">
              <a:extLst>
                <a:ext uri="{FF2B5EF4-FFF2-40B4-BE49-F238E27FC236}">
                  <a16:creationId xmlns:a16="http://schemas.microsoft.com/office/drawing/2014/main" id="{A0C78577-602F-48CF-8C3A-128F36B9C1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786" y="3650628"/>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7286D94-E70B-4B36-9C99-E0155DBC3FEC}"/>
                </a:ext>
              </a:extLst>
            </p:cNvPr>
            <p:cNvSpPr txBox="1"/>
            <p:nvPr/>
          </p:nvSpPr>
          <p:spPr>
            <a:xfrm>
              <a:off x="1730598" y="3110869"/>
              <a:ext cx="1960048" cy="307777"/>
            </a:xfrm>
            <a:prstGeom prst="rect">
              <a:avLst/>
            </a:prstGeom>
            <a:noFill/>
          </p:spPr>
          <p:txBody>
            <a:bodyPr wrap="square">
              <a:spAutoFit/>
            </a:bodyPr>
            <a:lstStyle/>
            <a:p>
              <a:pPr algn="l">
                <a:spcBef>
                  <a:spcPct val="20000"/>
                </a:spcBef>
                <a:defRPr/>
              </a:pPr>
              <a:r>
                <a:rPr lang="en-US" sz="1400">
                  <a:ln>
                    <a:prstDash val="solid"/>
                  </a:ln>
                  <a:latin typeface="+mn-lt"/>
                  <a:cs typeface="Calibri" panose="020F0502020204030204" pitchFamily="34" charset="0"/>
                </a:rPr>
                <a:t>Measures up to </a:t>
              </a:r>
              <a:r>
                <a:rPr lang="en-US" sz="1400" b="1">
                  <a:ln>
                    <a:prstDash val="solid"/>
                  </a:ln>
                  <a:latin typeface="+mn-lt"/>
                  <a:cs typeface="Calibri" panose="020F0502020204030204" pitchFamily="34" charset="0"/>
                </a:rPr>
                <a:t>1 inch</a:t>
              </a:r>
              <a:endParaRPr lang="en-US" sz="1400">
                <a:ln>
                  <a:prstDash val="solid"/>
                </a:ln>
                <a:latin typeface="+mn-lt"/>
                <a:cs typeface="Calibri" panose="020F0502020204030204" pitchFamily="34" charset="0"/>
              </a:endParaRPr>
            </a:p>
          </p:txBody>
        </p:sp>
        <p:pic>
          <p:nvPicPr>
            <p:cNvPr id="16" name="Picture 1041" descr="S:\Nps\A-STREAM\Manuals\Bio-Chem Manual\new Id key\Tommy's Sketches\Low res\larvae\common net spinning caddisfly larva.jpg">
              <a:extLst>
                <a:ext uri="{FF2B5EF4-FFF2-40B4-BE49-F238E27FC236}">
                  <a16:creationId xmlns:a16="http://schemas.microsoft.com/office/drawing/2014/main" id="{E557F6F4-E79D-584A-8518-0D23CAA2C6A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135" b="93109" l="7000" r="92125">
                          <a14:foregroundMark x1="58250" y1="9135" x2="58250" y2="9135"/>
                          <a14:foregroundMark x1="7125" y1="45673" x2="7125" y2="45673"/>
                          <a14:foregroundMark x1="52875" y1="77404" x2="52875" y2="77404"/>
                          <a14:foregroundMark x1="49750" y1="81571" x2="49750" y2="81571"/>
                          <a14:foregroundMark x1="51000" y1="80769" x2="51000" y2="80769"/>
                          <a14:foregroundMark x1="48875" y1="80769" x2="48875" y2="80769"/>
                          <a14:foregroundMark x1="54875" y1="86699" x2="54875" y2="86699"/>
                          <a14:foregroundMark x1="55750" y1="86378" x2="55750" y2="86378"/>
                          <a14:foregroundMark x1="56750" y1="85577" x2="56750" y2="85577"/>
                          <a14:foregroundMark x1="55500" y1="90705" x2="55500" y2="90705"/>
                          <a14:foregroundMark x1="54125" y1="93109" x2="54125" y2="93109"/>
                          <a14:foregroundMark x1="55750" y1="90705" x2="55750" y2="90705"/>
                          <a14:foregroundMark x1="57375" y1="88301" x2="57375" y2="88301"/>
                          <a14:foregroundMark x1="54125" y1="92788" x2="54125" y2="92788"/>
                          <a14:foregroundMark x1="54500" y1="91987" x2="54500" y2="91987"/>
                          <a14:foregroundMark x1="90000" y1="54167" x2="90000" y2="54167"/>
                          <a14:foregroundMark x1="92125" y1="42949" x2="92125" y2="42949"/>
                        </a14:backgroundRemoval>
                      </a14:imgEffect>
                    </a14:imgLayer>
                  </a14:imgProps>
                </a:ext>
                <a:ext uri="{28A0092B-C50C-407E-A947-70E740481C1C}">
                  <a14:useLocalDpi xmlns:a14="http://schemas.microsoft.com/office/drawing/2010/main" val="0"/>
                </a:ext>
              </a:extLst>
            </a:blip>
            <a:srcRect/>
            <a:stretch>
              <a:fillRect/>
            </a:stretch>
          </p:blipFill>
          <p:spPr bwMode="auto">
            <a:xfrm>
              <a:off x="806152" y="2959211"/>
              <a:ext cx="905796" cy="706485"/>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
        <p:nvSpPr>
          <p:cNvPr id="17" name="Text Box 1029">
            <a:extLst>
              <a:ext uri="{FF2B5EF4-FFF2-40B4-BE49-F238E27FC236}">
                <a16:creationId xmlns:a16="http://schemas.microsoft.com/office/drawing/2014/main" id="{5A9A5ED6-65CE-8D4F-B8B0-E324C29F8ABD}"/>
              </a:ext>
            </a:extLst>
          </p:cNvPr>
          <p:cNvSpPr txBox="1">
            <a:spLocks noChangeArrowheads="1"/>
          </p:cNvSpPr>
          <p:nvPr/>
        </p:nvSpPr>
        <p:spPr bwMode="auto">
          <a:xfrm>
            <a:off x="8078004" y="1922218"/>
            <a:ext cx="3200400" cy="457200"/>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ltLang="en-US" sz="2400"/>
          </a:p>
        </p:txBody>
      </p:sp>
      <p:pic>
        <p:nvPicPr>
          <p:cNvPr id="4" name="Picture 4">
            <a:extLst>
              <a:ext uri="{FF2B5EF4-FFF2-40B4-BE49-F238E27FC236}">
                <a16:creationId xmlns:a16="http://schemas.microsoft.com/office/drawing/2014/main" id="{65E72968-1162-AB6A-A428-4BC168AD78D1}"/>
              </a:ext>
            </a:extLst>
          </p:cNvPr>
          <p:cNvPicPr>
            <a:picLocks noChangeAspect="1"/>
          </p:cNvPicPr>
          <p:nvPr/>
        </p:nvPicPr>
        <p:blipFill rotWithShape="1">
          <a:blip r:embed="rId6"/>
          <a:srcRect l="6215" t="18974" r="4520" b="5128"/>
          <a:stretch/>
        </p:blipFill>
        <p:spPr>
          <a:xfrm>
            <a:off x="2399818" y="1864345"/>
            <a:ext cx="3045365" cy="2858276"/>
          </a:xfrm>
          <a:prstGeom prst="rect">
            <a:avLst/>
          </a:prstGeom>
        </p:spPr>
      </p:pic>
    </p:spTree>
    <p:extLst>
      <p:ext uri="{BB962C8B-B14F-4D97-AF65-F5344CB8AC3E}">
        <p14:creationId xmlns:p14="http://schemas.microsoft.com/office/powerpoint/2010/main" val="12095267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Dobsonfly and Fishfly Larva </a:t>
            </a:r>
          </a:p>
        </p:txBody>
      </p:sp>
      <p:sp>
        <p:nvSpPr>
          <p:cNvPr id="6" name="Text Box 7">
            <a:extLst>
              <a:ext uri="{FF2B5EF4-FFF2-40B4-BE49-F238E27FC236}">
                <a16:creationId xmlns:a16="http://schemas.microsoft.com/office/drawing/2014/main" id="{E3886B44-B810-4D58-8931-52630EDAC461}"/>
              </a:ext>
            </a:extLst>
          </p:cNvPr>
          <p:cNvSpPr txBox="1">
            <a:spLocks noChangeArrowheads="1"/>
          </p:cNvSpPr>
          <p:nvPr/>
        </p:nvSpPr>
        <p:spPr bwMode="auto">
          <a:xfrm>
            <a:off x="596660" y="1889587"/>
            <a:ext cx="6717102"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marL="342900" indent="-342900" algn="l">
              <a:lnSpc>
                <a:spcPct val="80000"/>
              </a:lnSpc>
              <a:spcBef>
                <a:spcPts val="2000"/>
              </a:spcBef>
              <a:spcAft>
                <a:spcPts val="0"/>
              </a:spcAft>
              <a:buClr>
                <a:schemeClr val="accent2"/>
              </a:buClr>
              <a:buFont typeface="Arial" panose="020B0604020202020204" pitchFamily="34" charset="0"/>
              <a:buChar char="•"/>
              <a:defRPr/>
            </a:pPr>
            <a:r>
              <a:rPr lang="en-US">
                <a:ln>
                  <a:prstDash val="solid"/>
                </a:ln>
                <a:latin typeface="+mn-lt"/>
                <a:cs typeface="Calibri"/>
              </a:rPr>
              <a:t>Body is elongate and somewhat flattened</a:t>
            </a:r>
            <a:endParaRPr lang="en-US">
              <a:latin typeface="+mn-lt"/>
              <a:cs typeface="Calibri"/>
            </a:endParaRPr>
          </a:p>
          <a:p>
            <a:pPr marL="342900" indent="-342900" algn="l">
              <a:lnSpc>
                <a:spcPct val="80000"/>
              </a:lnSpc>
              <a:spcBef>
                <a:spcPts val="2000"/>
              </a:spcBef>
              <a:spcAft>
                <a:spcPts val="0"/>
              </a:spcAft>
              <a:buClr>
                <a:schemeClr val="accent2"/>
              </a:buClr>
              <a:buFont typeface="Arial" panose="020B0604020202020204" pitchFamily="34" charset="0"/>
              <a:buChar char="•"/>
              <a:defRPr/>
            </a:pPr>
            <a:r>
              <a:rPr lang="en-US" b="1">
                <a:ln>
                  <a:prstDash val="solid"/>
                </a:ln>
                <a:latin typeface="+mn-lt"/>
                <a:cs typeface="Calibri"/>
              </a:rPr>
              <a:t>Large, pinching jaws</a:t>
            </a:r>
          </a:p>
          <a:p>
            <a:pPr marL="342900" indent="-342900" algn="l">
              <a:lnSpc>
                <a:spcPct val="80000"/>
              </a:lnSpc>
              <a:spcBef>
                <a:spcPts val="2000"/>
              </a:spcBef>
              <a:spcAft>
                <a:spcPts val="0"/>
              </a:spcAft>
              <a:buClr>
                <a:schemeClr val="accent2"/>
              </a:buClr>
              <a:buFont typeface="Arial" panose="020B0604020202020204" pitchFamily="34" charset="0"/>
              <a:buChar char="•"/>
              <a:defRPr/>
            </a:pPr>
            <a:r>
              <a:rPr lang="en-US" b="1">
                <a:ln>
                  <a:prstDash val="solid"/>
                </a:ln>
                <a:latin typeface="+mn-lt"/>
                <a:cs typeface="Calibri"/>
              </a:rPr>
              <a:t>Eight pairs of lateral appendages</a:t>
            </a:r>
          </a:p>
          <a:p>
            <a:pPr marL="342900" indent="-342900" algn="l">
              <a:lnSpc>
                <a:spcPct val="80000"/>
              </a:lnSpc>
              <a:spcBef>
                <a:spcPts val="2000"/>
              </a:spcBef>
              <a:spcAft>
                <a:spcPts val="0"/>
              </a:spcAft>
              <a:buClr>
                <a:schemeClr val="accent2"/>
              </a:buClr>
              <a:buFont typeface="Arial" panose="020B0604020202020204" pitchFamily="34" charset="0"/>
              <a:buChar char="•"/>
              <a:defRPr/>
            </a:pPr>
            <a:r>
              <a:rPr lang="en-US">
                <a:ln>
                  <a:prstDash val="solid"/>
                </a:ln>
                <a:latin typeface="+mn-lt"/>
                <a:cs typeface="Calibri"/>
              </a:rPr>
              <a:t>Short inconspicuous antennae</a:t>
            </a:r>
            <a:endParaRPr lang="en-US">
              <a:latin typeface="+mn-lt"/>
              <a:cs typeface="Calibri"/>
            </a:endParaRPr>
          </a:p>
          <a:p>
            <a:pPr marL="342900" indent="-342900" algn="l">
              <a:lnSpc>
                <a:spcPct val="80000"/>
              </a:lnSpc>
              <a:spcBef>
                <a:spcPts val="2000"/>
              </a:spcBef>
              <a:buClr>
                <a:schemeClr val="accent2"/>
              </a:buClr>
              <a:buFont typeface="Arial" panose="020B0604020202020204" pitchFamily="34" charset="0"/>
              <a:buChar char="•"/>
              <a:defRPr/>
            </a:pPr>
            <a:r>
              <a:rPr lang="en-US">
                <a:ln>
                  <a:prstDash val="solid"/>
                </a:ln>
                <a:latin typeface="+mn-lt"/>
                <a:cs typeface="Calibri"/>
              </a:rPr>
              <a:t>Abdomen terminates in two small prolegs, each bearing two claws </a:t>
            </a:r>
          </a:p>
          <a:p>
            <a:pPr marL="342900" indent="-342900" algn="l">
              <a:lnSpc>
                <a:spcPct val="80000"/>
              </a:lnSpc>
              <a:spcBef>
                <a:spcPts val="2000"/>
              </a:spcBef>
              <a:buClr>
                <a:schemeClr val="accent2"/>
              </a:buClr>
              <a:buFont typeface="Arial" panose="020B0604020202020204" pitchFamily="34" charset="0"/>
              <a:buChar char="•"/>
              <a:defRPr/>
            </a:pPr>
            <a:r>
              <a:rPr lang="en-US">
                <a:ln>
                  <a:prstDash val="solid"/>
                </a:ln>
                <a:latin typeface="+mn-lt"/>
                <a:cs typeface="Calibri"/>
              </a:rPr>
              <a:t>Usually found on the underside of large rocks in cool, slow-moving streams</a:t>
            </a:r>
          </a:p>
          <a:p>
            <a:pPr marL="342900" indent="-342900" algn="l">
              <a:lnSpc>
                <a:spcPct val="80000"/>
              </a:lnSpc>
              <a:spcBef>
                <a:spcPts val="2000"/>
              </a:spcBef>
              <a:buClr>
                <a:schemeClr val="accent2"/>
              </a:buClr>
              <a:buFont typeface="Arial" panose="020B0604020202020204" pitchFamily="34" charset="0"/>
              <a:buChar char="•"/>
              <a:defRPr/>
            </a:pPr>
            <a:r>
              <a:rPr lang="en-US">
                <a:ln>
                  <a:prstDash val="solid"/>
                </a:ln>
                <a:latin typeface="+mn-lt"/>
                <a:cs typeface="Calibri"/>
              </a:rPr>
              <a:t>Handle carefully- larger individuals may deliver a painful pinch! </a:t>
            </a:r>
            <a:endParaRPr lang="en-US" sz="2800">
              <a:latin typeface="+mn-lt"/>
              <a:cs typeface="Calibri"/>
            </a:endParaRPr>
          </a:p>
        </p:txBody>
      </p:sp>
      <p:grpSp>
        <p:nvGrpSpPr>
          <p:cNvPr id="42" name="Group 41">
            <a:extLst>
              <a:ext uri="{FF2B5EF4-FFF2-40B4-BE49-F238E27FC236}">
                <a16:creationId xmlns:a16="http://schemas.microsoft.com/office/drawing/2014/main" id="{1A6D6778-7219-4610-BDAD-F3757CE1FBB2}"/>
              </a:ext>
            </a:extLst>
          </p:cNvPr>
          <p:cNvGrpSpPr/>
          <p:nvPr/>
        </p:nvGrpSpPr>
        <p:grpSpPr>
          <a:xfrm>
            <a:off x="7389962" y="2452550"/>
            <a:ext cx="4672751" cy="2612022"/>
            <a:chOff x="6019800" y="1708211"/>
            <a:chExt cx="4672751" cy="2612022"/>
          </a:xfrm>
        </p:grpSpPr>
        <p:pic>
          <p:nvPicPr>
            <p:cNvPr id="2" name="Picture 14" descr="S:\Nps\A-STREAM\Manuals\Bio-Chem Manual\new Id key\Tommy's Sketches\Low res\larvae\dobsonfly larva.jpg">
              <a:extLst>
                <a:ext uri="{FF2B5EF4-FFF2-40B4-BE49-F238E27FC236}">
                  <a16:creationId xmlns:a16="http://schemas.microsoft.com/office/drawing/2014/main" id="{EA611FD6-B8E0-4E91-88BF-1518C26A6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78000"/>
              <a:ext cx="4101251" cy="2057400"/>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D0D11D84-B85C-4505-AB8F-A34B0CC03AD0}"/>
                </a:ext>
              </a:extLst>
            </p:cNvPr>
            <p:cNvGrpSpPr/>
            <p:nvPr/>
          </p:nvGrpSpPr>
          <p:grpSpPr>
            <a:xfrm>
              <a:off x="6019800" y="1708211"/>
              <a:ext cx="4672751" cy="2612022"/>
              <a:chOff x="6019800" y="1708211"/>
              <a:chExt cx="4672751" cy="2612022"/>
            </a:xfrm>
          </p:grpSpPr>
          <p:sp>
            <p:nvSpPr>
              <p:cNvPr id="8" name="Text Box 8">
                <a:extLst>
                  <a:ext uri="{FF2B5EF4-FFF2-40B4-BE49-F238E27FC236}">
                    <a16:creationId xmlns:a16="http://schemas.microsoft.com/office/drawing/2014/main" id="{DE81118E-FD2B-448D-AA20-D5B4502128D9}"/>
                  </a:ext>
                </a:extLst>
              </p:cNvPr>
              <p:cNvSpPr txBox="1">
                <a:spLocks noChangeArrowheads="1"/>
              </p:cNvSpPr>
              <p:nvPr/>
            </p:nvSpPr>
            <p:spPr bwMode="auto">
              <a:xfrm>
                <a:off x="9549551" y="1708211"/>
                <a:ext cx="1143000" cy="7386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Large pinching jaws</a:t>
                </a:r>
              </a:p>
            </p:txBody>
          </p:sp>
          <p:sp>
            <p:nvSpPr>
              <p:cNvPr id="14" name="Text Box 10">
                <a:extLst>
                  <a:ext uri="{FF2B5EF4-FFF2-40B4-BE49-F238E27FC236}">
                    <a16:creationId xmlns:a16="http://schemas.microsoft.com/office/drawing/2014/main" id="{6F5110F4-F881-4E5B-BB59-7FB6AD5531B7}"/>
                  </a:ext>
                </a:extLst>
              </p:cNvPr>
              <p:cNvSpPr txBox="1">
                <a:spLocks noChangeArrowheads="1"/>
              </p:cNvSpPr>
              <p:nvPr/>
            </p:nvSpPr>
            <p:spPr bwMode="auto">
              <a:xfrm>
                <a:off x="6145122" y="3797013"/>
                <a:ext cx="2667000"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Eight pairs of lateral appendages</a:t>
                </a:r>
              </a:p>
            </p:txBody>
          </p:sp>
          <p:sp>
            <p:nvSpPr>
              <p:cNvPr id="24" name="TextBox 23">
                <a:extLst>
                  <a:ext uri="{FF2B5EF4-FFF2-40B4-BE49-F238E27FC236}">
                    <a16:creationId xmlns:a16="http://schemas.microsoft.com/office/drawing/2014/main" id="{20F1BA87-AA11-49D4-86D8-F8F80166505C}"/>
                  </a:ext>
                </a:extLst>
              </p:cNvPr>
              <p:cNvSpPr txBox="1"/>
              <p:nvPr/>
            </p:nvSpPr>
            <p:spPr>
              <a:xfrm>
                <a:off x="6019800" y="3030380"/>
                <a:ext cx="381000" cy="246221"/>
              </a:xfrm>
              <a:prstGeom prst="rect">
                <a:avLst/>
              </a:prstGeom>
              <a:noFill/>
              <a:ln>
                <a:noFill/>
              </a:ln>
            </p:spPr>
            <p:txBody>
              <a:bodyPr wrap="square" rtlCol="0">
                <a:spAutoFit/>
              </a:bodyPr>
              <a:lstStyle/>
              <a:p>
                <a:r>
                  <a:rPr lang="en-US" altLang="en-US" sz="1000" b="1">
                    <a:solidFill>
                      <a:srgbClr val="C00000"/>
                    </a:solidFill>
                    <a:latin typeface="Arial" charset="0"/>
                  </a:rPr>
                  <a:t>1</a:t>
                </a:r>
                <a:endParaRPr lang="en-US" sz="1000" b="1">
                  <a:solidFill>
                    <a:srgbClr val="C00000"/>
                  </a:solidFill>
                  <a:latin typeface="Arial" charset="0"/>
                </a:endParaRPr>
              </a:p>
            </p:txBody>
          </p:sp>
          <p:sp>
            <p:nvSpPr>
              <p:cNvPr id="26" name="TextBox 25">
                <a:extLst>
                  <a:ext uri="{FF2B5EF4-FFF2-40B4-BE49-F238E27FC236}">
                    <a16:creationId xmlns:a16="http://schemas.microsoft.com/office/drawing/2014/main" id="{F8AA1D72-A314-42CF-9C9C-628708D1A8C3}"/>
                  </a:ext>
                </a:extLst>
              </p:cNvPr>
              <p:cNvSpPr txBox="1"/>
              <p:nvPr/>
            </p:nvSpPr>
            <p:spPr>
              <a:xfrm>
                <a:off x="6494228" y="3220472"/>
                <a:ext cx="381000" cy="246221"/>
              </a:xfrm>
              <a:prstGeom prst="rect">
                <a:avLst/>
              </a:prstGeom>
              <a:noFill/>
              <a:ln>
                <a:noFill/>
              </a:ln>
            </p:spPr>
            <p:txBody>
              <a:bodyPr wrap="square" rtlCol="0">
                <a:spAutoFit/>
              </a:bodyPr>
              <a:lstStyle/>
              <a:p>
                <a:r>
                  <a:rPr lang="en-US" sz="1000" b="1">
                    <a:solidFill>
                      <a:srgbClr val="C00000"/>
                    </a:solidFill>
                    <a:latin typeface="Arial" charset="0"/>
                  </a:rPr>
                  <a:t>2</a:t>
                </a:r>
              </a:p>
            </p:txBody>
          </p:sp>
          <p:sp>
            <p:nvSpPr>
              <p:cNvPr id="28" name="TextBox 27">
                <a:extLst>
                  <a:ext uri="{FF2B5EF4-FFF2-40B4-BE49-F238E27FC236}">
                    <a16:creationId xmlns:a16="http://schemas.microsoft.com/office/drawing/2014/main" id="{D6761A6C-6C54-48F6-9106-4DEE0199866D}"/>
                  </a:ext>
                </a:extLst>
              </p:cNvPr>
              <p:cNvSpPr txBox="1"/>
              <p:nvPr/>
            </p:nvSpPr>
            <p:spPr>
              <a:xfrm>
                <a:off x="6822646" y="3276601"/>
                <a:ext cx="381000" cy="246221"/>
              </a:xfrm>
              <a:prstGeom prst="rect">
                <a:avLst/>
              </a:prstGeom>
              <a:noFill/>
              <a:ln>
                <a:noFill/>
              </a:ln>
            </p:spPr>
            <p:txBody>
              <a:bodyPr wrap="square" rtlCol="0">
                <a:spAutoFit/>
              </a:bodyPr>
              <a:lstStyle/>
              <a:p>
                <a:r>
                  <a:rPr lang="en-US" sz="1000" b="1">
                    <a:solidFill>
                      <a:srgbClr val="C00000"/>
                    </a:solidFill>
                    <a:latin typeface="Arial" charset="0"/>
                  </a:rPr>
                  <a:t>3</a:t>
                </a:r>
              </a:p>
            </p:txBody>
          </p:sp>
          <p:sp>
            <p:nvSpPr>
              <p:cNvPr id="30" name="TextBox 29">
                <a:extLst>
                  <a:ext uri="{FF2B5EF4-FFF2-40B4-BE49-F238E27FC236}">
                    <a16:creationId xmlns:a16="http://schemas.microsoft.com/office/drawing/2014/main" id="{F9F14A19-3496-4960-823E-E795ECEEABF9}"/>
                  </a:ext>
                </a:extLst>
              </p:cNvPr>
              <p:cNvSpPr txBox="1"/>
              <p:nvPr/>
            </p:nvSpPr>
            <p:spPr>
              <a:xfrm>
                <a:off x="7096540" y="3276601"/>
                <a:ext cx="381000" cy="246221"/>
              </a:xfrm>
              <a:prstGeom prst="rect">
                <a:avLst/>
              </a:prstGeom>
              <a:noFill/>
              <a:ln>
                <a:noFill/>
              </a:ln>
            </p:spPr>
            <p:txBody>
              <a:bodyPr wrap="square" rtlCol="0">
                <a:spAutoFit/>
              </a:bodyPr>
              <a:lstStyle/>
              <a:p>
                <a:r>
                  <a:rPr lang="en-US" sz="1000" b="1">
                    <a:solidFill>
                      <a:srgbClr val="C00000"/>
                    </a:solidFill>
                    <a:latin typeface="Arial" charset="0"/>
                  </a:rPr>
                  <a:t>4</a:t>
                </a:r>
              </a:p>
            </p:txBody>
          </p:sp>
          <p:sp>
            <p:nvSpPr>
              <p:cNvPr id="34" name="TextBox 33">
                <a:extLst>
                  <a:ext uri="{FF2B5EF4-FFF2-40B4-BE49-F238E27FC236}">
                    <a16:creationId xmlns:a16="http://schemas.microsoft.com/office/drawing/2014/main" id="{A65418F9-71F8-473C-886C-9E1E8C5E6375}"/>
                  </a:ext>
                </a:extLst>
              </p:cNvPr>
              <p:cNvSpPr txBox="1"/>
              <p:nvPr/>
            </p:nvSpPr>
            <p:spPr>
              <a:xfrm>
                <a:off x="7365771" y="3276601"/>
                <a:ext cx="381000" cy="246221"/>
              </a:xfrm>
              <a:prstGeom prst="rect">
                <a:avLst/>
              </a:prstGeom>
              <a:noFill/>
              <a:ln>
                <a:noFill/>
              </a:ln>
            </p:spPr>
            <p:txBody>
              <a:bodyPr wrap="square" rtlCol="0">
                <a:spAutoFit/>
              </a:bodyPr>
              <a:lstStyle/>
              <a:p>
                <a:r>
                  <a:rPr lang="en-US" sz="1000" b="1">
                    <a:solidFill>
                      <a:srgbClr val="C00000"/>
                    </a:solidFill>
                    <a:latin typeface="Arial" charset="0"/>
                  </a:rPr>
                  <a:t>5</a:t>
                </a:r>
              </a:p>
            </p:txBody>
          </p:sp>
          <p:sp>
            <p:nvSpPr>
              <p:cNvPr id="36" name="TextBox 35">
                <a:extLst>
                  <a:ext uri="{FF2B5EF4-FFF2-40B4-BE49-F238E27FC236}">
                    <a16:creationId xmlns:a16="http://schemas.microsoft.com/office/drawing/2014/main" id="{AAC69C90-18C3-4AFB-8B1A-D989F7D33F78}"/>
                  </a:ext>
                </a:extLst>
              </p:cNvPr>
              <p:cNvSpPr txBox="1"/>
              <p:nvPr/>
            </p:nvSpPr>
            <p:spPr>
              <a:xfrm>
                <a:off x="7628386" y="3276601"/>
                <a:ext cx="381000" cy="246221"/>
              </a:xfrm>
              <a:prstGeom prst="rect">
                <a:avLst/>
              </a:prstGeom>
              <a:noFill/>
              <a:ln>
                <a:noFill/>
              </a:ln>
            </p:spPr>
            <p:txBody>
              <a:bodyPr wrap="square" rtlCol="0">
                <a:spAutoFit/>
              </a:bodyPr>
              <a:lstStyle/>
              <a:p>
                <a:r>
                  <a:rPr lang="en-US" sz="1000" b="1">
                    <a:solidFill>
                      <a:srgbClr val="C00000"/>
                    </a:solidFill>
                    <a:latin typeface="Arial" charset="0"/>
                  </a:rPr>
                  <a:t>6</a:t>
                </a:r>
              </a:p>
            </p:txBody>
          </p:sp>
          <p:sp>
            <p:nvSpPr>
              <p:cNvPr id="38" name="TextBox 37">
                <a:extLst>
                  <a:ext uri="{FF2B5EF4-FFF2-40B4-BE49-F238E27FC236}">
                    <a16:creationId xmlns:a16="http://schemas.microsoft.com/office/drawing/2014/main" id="{B8FA8D53-6828-457F-B55A-458109740D8E}"/>
                  </a:ext>
                </a:extLst>
              </p:cNvPr>
              <p:cNvSpPr txBox="1"/>
              <p:nvPr/>
            </p:nvSpPr>
            <p:spPr>
              <a:xfrm>
                <a:off x="7879132" y="3276601"/>
                <a:ext cx="381000" cy="246221"/>
              </a:xfrm>
              <a:prstGeom prst="rect">
                <a:avLst/>
              </a:prstGeom>
              <a:noFill/>
              <a:ln>
                <a:noFill/>
              </a:ln>
            </p:spPr>
            <p:txBody>
              <a:bodyPr wrap="square" rtlCol="0">
                <a:spAutoFit/>
              </a:bodyPr>
              <a:lstStyle/>
              <a:p>
                <a:r>
                  <a:rPr lang="en-US" sz="1000" b="1">
                    <a:solidFill>
                      <a:srgbClr val="C00000"/>
                    </a:solidFill>
                    <a:latin typeface="Arial" charset="0"/>
                  </a:rPr>
                  <a:t>7</a:t>
                </a:r>
              </a:p>
            </p:txBody>
          </p:sp>
          <p:sp>
            <p:nvSpPr>
              <p:cNvPr id="40" name="TextBox 39">
                <a:extLst>
                  <a:ext uri="{FF2B5EF4-FFF2-40B4-BE49-F238E27FC236}">
                    <a16:creationId xmlns:a16="http://schemas.microsoft.com/office/drawing/2014/main" id="{E7368373-031A-429A-A0FC-2EFFA008B2E7}"/>
                  </a:ext>
                </a:extLst>
              </p:cNvPr>
              <p:cNvSpPr txBox="1"/>
              <p:nvPr/>
            </p:nvSpPr>
            <p:spPr>
              <a:xfrm>
                <a:off x="8077200" y="3276601"/>
                <a:ext cx="381000" cy="246221"/>
              </a:xfrm>
              <a:prstGeom prst="rect">
                <a:avLst/>
              </a:prstGeom>
              <a:noFill/>
              <a:ln>
                <a:noFill/>
              </a:ln>
            </p:spPr>
            <p:txBody>
              <a:bodyPr wrap="square" rtlCol="0">
                <a:spAutoFit/>
              </a:bodyPr>
              <a:lstStyle/>
              <a:p>
                <a:r>
                  <a:rPr lang="en-US" sz="1000" b="1">
                    <a:solidFill>
                      <a:srgbClr val="C00000"/>
                    </a:solidFill>
                    <a:latin typeface="Arial" charset="0"/>
                  </a:rPr>
                  <a:t>8</a:t>
                </a:r>
              </a:p>
            </p:txBody>
          </p:sp>
        </p:grpSp>
      </p:grpSp>
    </p:spTree>
    <p:extLst>
      <p:ext uri="{BB962C8B-B14F-4D97-AF65-F5344CB8AC3E}">
        <p14:creationId xmlns:p14="http://schemas.microsoft.com/office/powerpoint/2010/main" val="2141692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err="1"/>
              <a:t>DobsonFly</a:t>
            </a:r>
            <a:r>
              <a:rPr lang="en-US"/>
              <a:t> and Fishfly Larva </a:t>
            </a:r>
          </a:p>
        </p:txBody>
      </p:sp>
      <p:grpSp>
        <p:nvGrpSpPr>
          <p:cNvPr id="3" name="Group 2">
            <a:extLst>
              <a:ext uri="{FF2B5EF4-FFF2-40B4-BE49-F238E27FC236}">
                <a16:creationId xmlns:a16="http://schemas.microsoft.com/office/drawing/2014/main" id="{56C2E3C2-6DBB-4433-BAEB-127B40635A7C}"/>
              </a:ext>
            </a:extLst>
          </p:cNvPr>
          <p:cNvGrpSpPr/>
          <p:nvPr/>
        </p:nvGrpSpPr>
        <p:grpSpPr>
          <a:xfrm>
            <a:off x="174776" y="2168462"/>
            <a:ext cx="5842000" cy="2524533"/>
            <a:chOff x="3170176" y="2472860"/>
            <a:chExt cx="5842000" cy="2524533"/>
          </a:xfrm>
        </p:grpSpPr>
        <p:pic>
          <p:nvPicPr>
            <p:cNvPr id="2" name="Picture 3">
              <a:extLst>
                <a:ext uri="{FF2B5EF4-FFF2-40B4-BE49-F238E27FC236}">
                  <a16:creationId xmlns:a16="http://schemas.microsoft.com/office/drawing/2014/main" id="{A43307DE-AF35-4EC3-B6F9-30460A7FA6D4}"/>
                </a:ext>
              </a:extLst>
            </p:cNvPr>
            <p:cNvPicPr>
              <a:picLocks noChangeAspect="1"/>
            </p:cNvPicPr>
            <p:nvPr/>
          </p:nvPicPr>
          <p:blipFill>
            <a:blip r:embed="rId2"/>
            <a:stretch>
              <a:fillRect/>
            </a:stretch>
          </p:blipFill>
          <p:spPr>
            <a:xfrm rot="5400000">
              <a:off x="4993600" y="822684"/>
              <a:ext cx="2195153" cy="5495505"/>
            </a:xfrm>
            <a:prstGeom prst="rect">
              <a:avLst/>
            </a:prstGeom>
          </p:spPr>
        </p:pic>
        <p:sp>
          <p:nvSpPr>
            <p:cNvPr id="5" name="TextBox 4">
              <a:extLst>
                <a:ext uri="{FF2B5EF4-FFF2-40B4-BE49-F238E27FC236}">
                  <a16:creationId xmlns:a16="http://schemas.microsoft.com/office/drawing/2014/main" id="{B32CAB63-214A-49A1-829A-C2AB65851FFB}"/>
                </a:ext>
              </a:extLst>
            </p:cNvPr>
            <p:cNvSpPr txBox="1"/>
            <p:nvPr/>
          </p:nvSpPr>
          <p:spPr>
            <a:xfrm>
              <a:off x="3170176" y="4735783"/>
              <a:ext cx="5842000" cy="261610"/>
            </a:xfrm>
            <a:prstGeom prst="rect">
              <a:avLst/>
            </a:prstGeom>
            <a:noFill/>
          </p:spPr>
          <p:txBody>
            <a:bodyPr wrap="square" rtlCol="0">
              <a:spAutoFit/>
            </a:bodyPr>
            <a:lstStyle/>
            <a:p>
              <a:r>
                <a:rPr lang="en-US" sz="1100">
                  <a:latin typeface="+mn-lt"/>
                </a:rPr>
                <a:t>Photo credit: Macroinvertebrates.org and the National Science Foundation</a:t>
              </a:r>
            </a:p>
          </p:txBody>
        </p:sp>
      </p:grpSp>
      <p:grpSp>
        <p:nvGrpSpPr>
          <p:cNvPr id="16" name="Group 15">
            <a:extLst>
              <a:ext uri="{FF2B5EF4-FFF2-40B4-BE49-F238E27FC236}">
                <a16:creationId xmlns:a16="http://schemas.microsoft.com/office/drawing/2014/main" id="{62DBD571-9B35-FA4C-A61A-E798CE819998}"/>
              </a:ext>
            </a:extLst>
          </p:cNvPr>
          <p:cNvGrpSpPr/>
          <p:nvPr/>
        </p:nvGrpSpPr>
        <p:grpSpPr>
          <a:xfrm>
            <a:off x="3750351" y="5169046"/>
            <a:ext cx="5494717" cy="1400537"/>
            <a:chOff x="3750351" y="5169046"/>
            <a:chExt cx="5494717" cy="1400537"/>
          </a:xfrm>
        </p:grpSpPr>
        <p:pic>
          <p:nvPicPr>
            <p:cNvPr id="15" name="Picture 14" descr="S:\Nps\A-STREAM\Manuals\Bio-Chem Manual\new Id key\Tommy's Sketches\Low res\larvae\dobsonfly larva.jpg">
              <a:extLst>
                <a:ext uri="{FF2B5EF4-FFF2-40B4-BE49-F238E27FC236}">
                  <a16:creationId xmlns:a16="http://schemas.microsoft.com/office/drawing/2014/main" id="{FF8E274E-AA87-D34C-9236-FDA97A9C8E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0351" y="5169046"/>
              <a:ext cx="1889270" cy="947756"/>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Measuring in inches using the 1/16 parts of an inch">
              <a:extLst>
                <a:ext uri="{FF2B5EF4-FFF2-40B4-BE49-F238E27FC236}">
                  <a16:creationId xmlns:a16="http://schemas.microsoft.com/office/drawing/2014/main" id="{1FCD5E84-522A-4C31-A925-8CBD5761D0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2277" y="6006715"/>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AF601A5-F894-43E6-A87F-4729F0868662}"/>
                </a:ext>
              </a:extLst>
            </p:cNvPr>
            <p:cNvSpPr txBox="1"/>
            <p:nvPr/>
          </p:nvSpPr>
          <p:spPr>
            <a:xfrm>
              <a:off x="5639621" y="5690573"/>
              <a:ext cx="2569028" cy="264688"/>
            </a:xfrm>
            <a:prstGeom prst="rect">
              <a:avLst/>
            </a:prstGeom>
            <a:noFill/>
          </p:spPr>
          <p:txBody>
            <a:bodyPr wrap="square">
              <a:spAutoFit/>
            </a:bodyPr>
            <a:lstStyle/>
            <a:p>
              <a:pPr algn="l">
                <a:lnSpc>
                  <a:spcPct val="80000"/>
                </a:lnSpc>
                <a:spcBef>
                  <a:spcPts val="1800"/>
                </a:spcBef>
                <a:spcAft>
                  <a:spcPts val="1200"/>
                </a:spcAft>
                <a:defRPr/>
              </a:pPr>
              <a:r>
                <a:rPr lang="en-US" sz="1400">
                  <a:ln>
                    <a:prstDash val="solid"/>
                  </a:ln>
                  <a:latin typeface="+mn-lt"/>
                  <a:cs typeface="Calibri"/>
                </a:rPr>
                <a:t>Measures </a:t>
              </a:r>
              <a:r>
                <a:rPr lang="en-US" sz="1400" b="1">
                  <a:ln>
                    <a:prstDash val="solid"/>
                  </a:ln>
                  <a:latin typeface="+mn-lt"/>
                  <a:cs typeface="Calibri"/>
                </a:rPr>
                <a:t>¾ - 4 inches </a:t>
              </a:r>
              <a:r>
                <a:rPr lang="en-US" sz="1400">
                  <a:ln>
                    <a:prstDash val="solid"/>
                  </a:ln>
                  <a:latin typeface="+mn-lt"/>
                  <a:cs typeface="Calibri"/>
                </a:rPr>
                <a:t>in length</a:t>
              </a:r>
              <a:endParaRPr lang="en-US" sz="1400">
                <a:latin typeface="+mn-lt"/>
                <a:cs typeface="Calibri"/>
              </a:endParaRPr>
            </a:p>
          </p:txBody>
        </p:sp>
      </p:grpSp>
      <p:pic>
        <p:nvPicPr>
          <p:cNvPr id="8" name="Picture 7">
            <a:extLst>
              <a:ext uri="{FF2B5EF4-FFF2-40B4-BE49-F238E27FC236}">
                <a16:creationId xmlns:a16="http://schemas.microsoft.com/office/drawing/2014/main" id="{42069DC0-0555-4FCB-89C1-910A890BE5B7}"/>
              </a:ext>
            </a:extLst>
          </p:cNvPr>
          <p:cNvPicPr>
            <a:picLocks noChangeAspect="1"/>
          </p:cNvPicPr>
          <p:nvPr/>
        </p:nvPicPr>
        <p:blipFill rotWithShape="1">
          <a:blip r:embed="rId5"/>
          <a:srcRect l="25303" t="32932" r="34878" b="22966"/>
          <a:stretch/>
        </p:blipFill>
        <p:spPr>
          <a:xfrm>
            <a:off x="7462330" y="2202521"/>
            <a:ext cx="3938014" cy="2452958"/>
          </a:xfrm>
          <a:prstGeom prst="rect">
            <a:avLst/>
          </a:prstGeom>
        </p:spPr>
      </p:pic>
    </p:spTree>
    <p:extLst>
      <p:ext uri="{BB962C8B-B14F-4D97-AF65-F5344CB8AC3E}">
        <p14:creationId xmlns:p14="http://schemas.microsoft.com/office/powerpoint/2010/main" val="29508812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Dragonfly Nymph</a:t>
            </a:r>
          </a:p>
        </p:txBody>
      </p:sp>
      <p:grpSp>
        <p:nvGrpSpPr>
          <p:cNvPr id="14" name="Group 13">
            <a:extLst>
              <a:ext uri="{FF2B5EF4-FFF2-40B4-BE49-F238E27FC236}">
                <a16:creationId xmlns:a16="http://schemas.microsoft.com/office/drawing/2014/main" id="{6542F8D5-81D6-47B1-81E4-29D0669FBF72}"/>
              </a:ext>
            </a:extLst>
          </p:cNvPr>
          <p:cNvGrpSpPr/>
          <p:nvPr/>
        </p:nvGrpSpPr>
        <p:grpSpPr>
          <a:xfrm>
            <a:off x="7091457" y="2462539"/>
            <a:ext cx="4499569" cy="3377853"/>
            <a:chOff x="5795962" y="1003300"/>
            <a:chExt cx="4499569" cy="3377853"/>
          </a:xfrm>
        </p:grpSpPr>
        <p:pic>
          <p:nvPicPr>
            <p:cNvPr id="2" name="Picture 13" descr="S:\Nps\A-STREAM\Manuals\Bio-Chem Manual\new Id key\Tommy's Sketches\Low res\larvae\dragonfly larva.jpg">
              <a:extLst>
                <a:ext uri="{FF2B5EF4-FFF2-40B4-BE49-F238E27FC236}">
                  <a16:creationId xmlns:a16="http://schemas.microsoft.com/office/drawing/2014/main" id="{63A425FC-A89E-4092-B645-F401A4F0A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2" y="1295400"/>
              <a:ext cx="4186238" cy="2708275"/>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 name="Text Box 8">
              <a:extLst>
                <a:ext uri="{FF2B5EF4-FFF2-40B4-BE49-F238E27FC236}">
                  <a16:creationId xmlns:a16="http://schemas.microsoft.com/office/drawing/2014/main" id="{542C23F5-9046-4DE5-ABD7-12BD06B7B351}"/>
                </a:ext>
              </a:extLst>
            </p:cNvPr>
            <p:cNvSpPr txBox="1">
              <a:spLocks noChangeArrowheads="1"/>
            </p:cNvSpPr>
            <p:nvPr/>
          </p:nvSpPr>
          <p:spPr bwMode="auto">
            <a:xfrm>
              <a:off x="5907592" y="1003300"/>
              <a:ext cx="4074607"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C00000"/>
                  </a:solidFill>
                  <a:latin typeface="+mn-lt"/>
                </a:rPr>
                <a:t>Large jaw that covers the underside of head</a:t>
              </a:r>
            </a:p>
          </p:txBody>
        </p:sp>
        <p:sp>
          <p:nvSpPr>
            <p:cNvPr id="4" name="Text Box 11">
              <a:extLst>
                <a:ext uri="{FF2B5EF4-FFF2-40B4-BE49-F238E27FC236}">
                  <a16:creationId xmlns:a16="http://schemas.microsoft.com/office/drawing/2014/main" id="{33685A8F-936C-4A05-9617-63438EC73D0C}"/>
                </a:ext>
              </a:extLst>
            </p:cNvPr>
            <p:cNvSpPr txBox="1">
              <a:spLocks noChangeArrowheads="1"/>
            </p:cNvSpPr>
            <p:nvPr/>
          </p:nvSpPr>
          <p:spPr bwMode="auto">
            <a:xfrm>
              <a:off x="8619131" y="3206235"/>
              <a:ext cx="1676400"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Stocky body without tail</a:t>
              </a:r>
            </a:p>
          </p:txBody>
        </p:sp>
        <p:sp>
          <p:nvSpPr>
            <p:cNvPr id="6" name="Up Arrow 8">
              <a:extLst>
                <a:ext uri="{FF2B5EF4-FFF2-40B4-BE49-F238E27FC236}">
                  <a16:creationId xmlns:a16="http://schemas.microsoft.com/office/drawing/2014/main" id="{0BD18479-924B-4FD8-B080-CD0BB3EFE257}"/>
                </a:ext>
              </a:extLst>
            </p:cNvPr>
            <p:cNvSpPr/>
            <p:nvPr/>
          </p:nvSpPr>
          <p:spPr bwMode="auto">
            <a:xfrm rot="11242445">
              <a:off x="6232289" y="1299952"/>
              <a:ext cx="100452" cy="1131460"/>
            </a:xfrm>
            <a:prstGeom prst="upArrow">
              <a:avLst>
                <a:gd name="adj1" fmla="val 32657"/>
                <a:gd name="adj2" fmla="val 51734"/>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Text Box 8">
              <a:extLst>
                <a:ext uri="{FF2B5EF4-FFF2-40B4-BE49-F238E27FC236}">
                  <a16:creationId xmlns:a16="http://schemas.microsoft.com/office/drawing/2014/main" id="{A669B311-95F3-4E88-96D1-EA8350C79FFE}"/>
                </a:ext>
              </a:extLst>
            </p:cNvPr>
            <p:cNvSpPr txBox="1">
              <a:spLocks noChangeArrowheads="1"/>
            </p:cNvSpPr>
            <p:nvPr/>
          </p:nvSpPr>
          <p:spPr bwMode="auto">
            <a:xfrm>
              <a:off x="5881891" y="3857933"/>
              <a:ext cx="790082"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Large eyes</a:t>
              </a:r>
            </a:p>
          </p:txBody>
        </p:sp>
        <p:sp>
          <p:nvSpPr>
            <p:cNvPr id="12" name="Up Arrow 10">
              <a:extLst>
                <a:ext uri="{FF2B5EF4-FFF2-40B4-BE49-F238E27FC236}">
                  <a16:creationId xmlns:a16="http://schemas.microsoft.com/office/drawing/2014/main" id="{39074BAF-EF9F-46F3-A7D7-027E738D023A}"/>
                </a:ext>
              </a:extLst>
            </p:cNvPr>
            <p:cNvSpPr/>
            <p:nvPr/>
          </p:nvSpPr>
          <p:spPr bwMode="auto">
            <a:xfrm rot="884165">
              <a:off x="6216684" y="3043121"/>
              <a:ext cx="118365" cy="859681"/>
            </a:xfrm>
            <a:prstGeom prst="upArrow">
              <a:avLst>
                <a:gd name="adj1" fmla="val 32657"/>
                <a:gd name="adj2" fmla="val 51734"/>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
        <p:nvSpPr>
          <p:cNvPr id="16" name="Rectangle 4">
            <a:extLst>
              <a:ext uri="{FF2B5EF4-FFF2-40B4-BE49-F238E27FC236}">
                <a16:creationId xmlns:a16="http://schemas.microsoft.com/office/drawing/2014/main" id="{39F1FFFF-C957-4085-B0CB-0D24E7C71077}"/>
              </a:ext>
            </a:extLst>
          </p:cNvPr>
          <p:cNvSpPr>
            <a:spLocks noChangeArrowheads="1"/>
          </p:cNvSpPr>
          <p:nvPr/>
        </p:nvSpPr>
        <p:spPr bwMode="auto">
          <a:xfrm>
            <a:off x="600974" y="1844615"/>
            <a:ext cx="5938974" cy="461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a:rPr>
              <a:t>Two pairs of wing pads</a:t>
            </a:r>
            <a:r>
              <a:rPr lang="en-US">
                <a:ln>
                  <a:prstDash val="solid"/>
                </a:ln>
                <a:latin typeface="+mn-lt"/>
                <a:cs typeface="Calibri"/>
              </a:rPr>
              <a:t> </a:t>
            </a:r>
            <a:endParaRPr lang="en-US" sz="2400">
              <a:ln>
                <a:prstDash val="solid"/>
              </a:ln>
              <a:latin typeface="+mn-lt"/>
              <a:cs typeface="Calibri" panose="020F0502020204030204" pitchFamily="34" charset="0"/>
            </a:endParaRPr>
          </a:p>
          <a:p>
            <a:pPr marL="228600" indent="-228600" algn="l">
              <a:spcBef>
                <a:spcPts val="2000"/>
              </a:spcBef>
              <a:buClr>
                <a:schemeClr val="accent2"/>
              </a:buClr>
              <a:buFont typeface="Arial" panose="020B0604020202020204" pitchFamily="34" charset="0"/>
              <a:buChar char="•"/>
              <a:defRPr/>
            </a:pPr>
            <a:r>
              <a:rPr lang="en-US" sz="2400" b="1">
                <a:ln>
                  <a:prstDash val="solid"/>
                </a:ln>
                <a:latin typeface="+mn-lt"/>
                <a:cs typeface="Calibri"/>
              </a:rPr>
              <a:t>Large eyes and jaw</a:t>
            </a:r>
          </a:p>
          <a:p>
            <a:pPr marL="228600" indent="-228600" algn="l">
              <a:spcBef>
                <a:spcPts val="2000"/>
              </a:spcBef>
              <a:buClr>
                <a:schemeClr val="accent2"/>
              </a:buClr>
              <a:buFont typeface="Arial" panose="020B0604020202020204" pitchFamily="34" charset="0"/>
              <a:buChar char="•"/>
              <a:defRPr/>
            </a:pPr>
            <a:r>
              <a:rPr lang="en-US" sz="2400" b="1">
                <a:ln>
                  <a:prstDash val="solid"/>
                </a:ln>
                <a:latin typeface="+mn-lt"/>
                <a:cs typeface="Calibri"/>
              </a:rPr>
              <a:t>Large round or oval abdomen</a:t>
            </a:r>
            <a:r>
              <a:rPr lang="en-US" b="1">
                <a:ln>
                  <a:prstDash val="solid"/>
                </a:ln>
                <a:latin typeface="+mn-lt"/>
                <a:cs typeface="Calibri"/>
              </a:rPr>
              <a:t> without a tail</a:t>
            </a:r>
            <a:endParaRPr lang="en-US" sz="2400" b="1">
              <a:ln>
                <a:prstDash val="solid"/>
              </a:ln>
              <a:latin typeface="+mn-lt"/>
              <a:cs typeface="Calibri" panose="020F0502020204030204" pitchFamily="34" charset="0"/>
            </a:endParaRPr>
          </a:p>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a:rPr>
              <a:t>Abdomen terminates in three small pointed structures</a:t>
            </a:r>
          </a:p>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a:rPr>
              <a:t>Often found among vegetation and leaf packs or burrowed in sediment</a:t>
            </a:r>
            <a:endParaRPr lang="en-US" sz="2400">
              <a:ln>
                <a:prstDash val="solid"/>
              </a:ln>
              <a:latin typeface="+mn-lt"/>
              <a:cs typeface="Calibri" panose="020F0502020204030204" pitchFamily="34" charset="0"/>
            </a:endParaRPr>
          </a:p>
        </p:txBody>
      </p:sp>
    </p:spTree>
    <p:extLst>
      <p:ext uri="{BB962C8B-B14F-4D97-AF65-F5344CB8AC3E}">
        <p14:creationId xmlns:p14="http://schemas.microsoft.com/office/powerpoint/2010/main" val="2107989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Volunteer network and support</a:t>
            </a:r>
          </a:p>
        </p:txBody>
      </p:sp>
      <p:pic>
        <p:nvPicPr>
          <p:cNvPr id="4" name="Picture 3">
            <a:extLst>
              <a:ext uri="{FF2B5EF4-FFF2-40B4-BE49-F238E27FC236}">
                <a16:creationId xmlns:a16="http://schemas.microsoft.com/office/drawing/2014/main" id="{A8EA6528-44E1-4AF5-B195-91E6E187B0C7}"/>
              </a:ext>
            </a:extLst>
          </p:cNvPr>
          <p:cNvPicPr>
            <a:picLocks noChangeAspect="1"/>
          </p:cNvPicPr>
          <p:nvPr/>
        </p:nvPicPr>
        <p:blipFill>
          <a:blip r:embed="rId3"/>
          <a:stretch>
            <a:fillRect/>
          </a:stretch>
        </p:blipFill>
        <p:spPr>
          <a:xfrm>
            <a:off x="149491" y="1574860"/>
            <a:ext cx="3923046" cy="5283140"/>
          </a:xfrm>
          <a:prstGeom prst="rect">
            <a:avLst/>
          </a:prstGeom>
        </p:spPr>
      </p:pic>
      <p:pic>
        <p:nvPicPr>
          <p:cNvPr id="8" name="Picture 7" descr="A child sitting on a wooden bench&#10;&#10;Description automatically generated">
            <a:extLst>
              <a:ext uri="{FF2B5EF4-FFF2-40B4-BE49-F238E27FC236}">
                <a16:creationId xmlns:a16="http://schemas.microsoft.com/office/drawing/2014/main" id="{ED1A5594-DE6B-4C0D-9A59-5FB6336C76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06" t="12230" r="16030" b="7529"/>
          <a:stretch/>
        </p:blipFill>
        <p:spPr>
          <a:xfrm>
            <a:off x="4270710" y="4651513"/>
            <a:ext cx="2968487" cy="2206487"/>
          </a:xfrm>
          <a:prstGeom prst="rect">
            <a:avLst/>
          </a:prstGeom>
        </p:spPr>
      </p:pic>
      <p:pic>
        <p:nvPicPr>
          <p:cNvPr id="11" name="Picture 10" descr="A picture containing person, outdoor, person, child&#10;&#10;Description automatically generated">
            <a:extLst>
              <a:ext uri="{FF2B5EF4-FFF2-40B4-BE49-F238E27FC236}">
                <a16:creationId xmlns:a16="http://schemas.microsoft.com/office/drawing/2014/main" id="{FD3AD6A6-1CC2-454C-8D32-C19E3F1CD5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0766" y="1574860"/>
            <a:ext cx="2371169" cy="2965689"/>
          </a:xfrm>
          <a:prstGeom prst="rect">
            <a:avLst/>
          </a:prstGeom>
        </p:spPr>
      </p:pic>
      <p:cxnSp>
        <p:nvCxnSpPr>
          <p:cNvPr id="19" name="Straight Arrow Connector 18">
            <a:extLst>
              <a:ext uri="{FF2B5EF4-FFF2-40B4-BE49-F238E27FC236}">
                <a16:creationId xmlns:a16="http://schemas.microsoft.com/office/drawing/2014/main" id="{8542B91B-29D0-4BA6-9093-3D4DFEDFA0CC}"/>
              </a:ext>
            </a:extLst>
          </p:cNvPr>
          <p:cNvCxnSpPr/>
          <p:nvPr/>
        </p:nvCxnSpPr>
        <p:spPr>
          <a:xfrm flipV="1">
            <a:off x="1378226" y="2504661"/>
            <a:ext cx="2892484" cy="3048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5B17C52C-3443-4D93-B632-E9E8BA96B95F}"/>
              </a:ext>
            </a:extLst>
          </p:cNvPr>
          <p:cNvCxnSpPr>
            <a:cxnSpLocks/>
          </p:cNvCxnSpPr>
          <p:nvPr/>
        </p:nvCxnSpPr>
        <p:spPr>
          <a:xfrm>
            <a:off x="3034748" y="3429000"/>
            <a:ext cx="1163431" cy="14380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2" name="Group 31">
            <a:extLst>
              <a:ext uri="{FF2B5EF4-FFF2-40B4-BE49-F238E27FC236}">
                <a16:creationId xmlns:a16="http://schemas.microsoft.com/office/drawing/2014/main" id="{62990F09-4185-4481-9446-8EFF94C8F9BF}"/>
              </a:ext>
            </a:extLst>
          </p:cNvPr>
          <p:cNvGrpSpPr/>
          <p:nvPr/>
        </p:nvGrpSpPr>
        <p:grpSpPr>
          <a:xfrm>
            <a:off x="5078387" y="1604671"/>
            <a:ext cx="6355580" cy="5166190"/>
            <a:chOff x="5078387" y="1604671"/>
            <a:chExt cx="6355580" cy="5166190"/>
          </a:xfrm>
        </p:grpSpPr>
        <p:sp>
          <p:nvSpPr>
            <p:cNvPr id="3" name="Isosceles Triangle 2">
              <a:extLst>
                <a:ext uri="{FF2B5EF4-FFF2-40B4-BE49-F238E27FC236}">
                  <a16:creationId xmlns:a16="http://schemas.microsoft.com/office/drawing/2014/main" id="{D1936538-C423-48A6-9BF5-2473CEB9F117}"/>
                </a:ext>
              </a:extLst>
            </p:cNvPr>
            <p:cNvSpPr/>
            <p:nvPr/>
          </p:nvSpPr>
          <p:spPr>
            <a:xfrm>
              <a:off x="5078387" y="1604671"/>
              <a:ext cx="6355580" cy="5166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5581318-9D46-4DC7-A260-1758A70C1B6F}"/>
                </a:ext>
              </a:extLst>
            </p:cNvPr>
            <p:cNvSpPr txBox="1"/>
            <p:nvPr/>
          </p:nvSpPr>
          <p:spPr>
            <a:xfrm>
              <a:off x="7792267" y="2014043"/>
              <a:ext cx="927826" cy="738664"/>
            </a:xfrm>
            <a:prstGeom prst="rect">
              <a:avLst/>
            </a:prstGeom>
            <a:noFill/>
          </p:spPr>
          <p:txBody>
            <a:bodyPr wrap="square" rtlCol="0">
              <a:spAutoFit/>
            </a:bodyPr>
            <a:lstStyle/>
            <a:p>
              <a:pPr lvl="0" algn="ctr"/>
              <a:r>
                <a:rPr lang="en-US" sz="1400" b="1">
                  <a:solidFill>
                    <a:schemeClr val="bg1"/>
                  </a:solidFill>
                  <a:latin typeface="+mn-lt"/>
                </a:rPr>
                <a:t>State </a:t>
              </a:r>
            </a:p>
            <a:p>
              <a:pPr lvl="0" algn="ctr"/>
              <a:r>
                <a:rPr lang="en-US" sz="1400" b="1">
                  <a:solidFill>
                    <a:schemeClr val="bg1"/>
                  </a:solidFill>
                  <a:latin typeface="+mn-lt"/>
                </a:rPr>
                <a:t>Staff </a:t>
              </a:r>
            </a:p>
            <a:p>
              <a:pPr lvl="0" algn="ctr"/>
              <a:r>
                <a:rPr lang="en-US" sz="1400" b="1">
                  <a:solidFill>
                    <a:schemeClr val="bg1"/>
                  </a:solidFill>
                  <a:latin typeface="+mn-lt"/>
                </a:rPr>
                <a:t>2 to 4</a:t>
              </a:r>
              <a:endParaRPr lang="en-US" sz="1400">
                <a:latin typeface="+mn-lt"/>
              </a:endParaRPr>
            </a:p>
          </p:txBody>
        </p:sp>
        <p:sp>
          <p:nvSpPr>
            <p:cNvPr id="21" name="TextBox 20">
              <a:extLst>
                <a:ext uri="{FF2B5EF4-FFF2-40B4-BE49-F238E27FC236}">
                  <a16:creationId xmlns:a16="http://schemas.microsoft.com/office/drawing/2014/main" id="{28B5C6F4-7E8B-4909-8C66-88CD45D81A17}"/>
                </a:ext>
              </a:extLst>
            </p:cNvPr>
            <p:cNvSpPr txBox="1"/>
            <p:nvPr/>
          </p:nvSpPr>
          <p:spPr>
            <a:xfrm>
              <a:off x="7274231" y="2930801"/>
              <a:ext cx="1963891" cy="1015663"/>
            </a:xfrm>
            <a:prstGeom prst="rect">
              <a:avLst/>
            </a:prstGeom>
            <a:noFill/>
          </p:spPr>
          <p:txBody>
            <a:bodyPr wrap="square" rtlCol="0">
              <a:spAutoFit/>
            </a:bodyPr>
            <a:lstStyle/>
            <a:p>
              <a:pPr lvl="0" algn="ctr"/>
              <a:r>
                <a:rPr lang="en-US" sz="2000" b="1">
                  <a:solidFill>
                    <a:schemeClr val="bg1"/>
                  </a:solidFill>
                  <a:latin typeface="+mn-lt"/>
                </a:rPr>
                <a:t>Board Members</a:t>
              </a:r>
            </a:p>
            <a:p>
              <a:pPr lvl="0" algn="ctr"/>
              <a:r>
                <a:rPr lang="en-US" sz="2000" b="1">
                  <a:solidFill>
                    <a:schemeClr val="bg1"/>
                  </a:solidFill>
                  <a:latin typeface="+mn-lt"/>
                </a:rPr>
                <a:t>20</a:t>
              </a:r>
            </a:p>
          </p:txBody>
        </p:sp>
        <p:sp>
          <p:nvSpPr>
            <p:cNvPr id="22" name="TextBox 21">
              <a:extLst>
                <a:ext uri="{FF2B5EF4-FFF2-40B4-BE49-F238E27FC236}">
                  <a16:creationId xmlns:a16="http://schemas.microsoft.com/office/drawing/2014/main" id="{62F921B8-088B-430D-B44F-92D1B83E12A3}"/>
                </a:ext>
              </a:extLst>
            </p:cNvPr>
            <p:cNvSpPr txBox="1"/>
            <p:nvPr/>
          </p:nvSpPr>
          <p:spPr>
            <a:xfrm>
              <a:off x="6411311" y="4249053"/>
              <a:ext cx="3689734" cy="954107"/>
            </a:xfrm>
            <a:prstGeom prst="rect">
              <a:avLst/>
            </a:prstGeom>
            <a:noFill/>
          </p:spPr>
          <p:txBody>
            <a:bodyPr wrap="square" rtlCol="0">
              <a:spAutoFit/>
            </a:bodyPr>
            <a:lstStyle/>
            <a:p>
              <a:pPr lvl="0" algn="ctr"/>
              <a:r>
                <a:rPr lang="en-US" sz="2800" b="1">
                  <a:solidFill>
                    <a:schemeClr val="bg1"/>
                  </a:solidFill>
                  <a:latin typeface="+mn-lt"/>
                </a:rPr>
                <a:t>Local Coordinators</a:t>
              </a:r>
            </a:p>
            <a:p>
              <a:pPr lvl="0" algn="ctr"/>
              <a:r>
                <a:rPr lang="en-US" sz="2800" b="1">
                  <a:solidFill>
                    <a:schemeClr val="bg1"/>
                  </a:solidFill>
                  <a:latin typeface="+mn-lt"/>
                </a:rPr>
                <a:t>70</a:t>
              </a:r>
            </a:p>
          </p:txBody>
        </p:sp>
        <p:sp>
          <p:nvSpPr>
            <p:cNvPr id="23" name="TextBox 22">
              <a:extLst>
                <a:ext uri="{FF2B5EF4-FFF2-40B4-BE49-F238E27FC236}">
                  <a16:creationId xmlns:a16="http://schemas.microsoft.com/office/drawing/2014/main" id="{488D5AA7-49C2-4371-B63D-7CB3D00EFC0F}"/>
                </a:ext>
              </a:extLst>
            </p:cNvPr>
            <p:cNvSpPr txBox="1"/>
            <p:nvPr/>
          </p:nvSpPr>
          <p:spPr>
            <a:xfrm>
              <a:off x="6359991" y="5394258"/>
              <a:ext cx="3689734" cy="1323439"/>
            </a:xfrm>
            <a:prstGeom prst="rect">
              <a:avLst/>
            </a:prstGeom>
            <a:noFill/>
          </p:spPr>
          <p:txBody>
            <a:bodyPr wrap="square" rtlCol="0">
              <a:spAutoFit/>
            </a:bodyPr>
            <a:lstStyle/>
            <a:p>
              <a:pPr lvl="0" algn="ctr"/>
              <a:r>
                <a:rPr lang="en-US" sz="4000" b="1">
                  <a:solidFill>
                    <a:schemeClr val="bg1"/>
                  </a:solidFill>
                  <a:latin typeface="+mn-lt"/>
                </a:rPr>
                <a:t>Volunteers</a:t>
              </a:r>
            </a:p>
            <a:p>
              <a:pPr lvl="0" algn="ctr"/>
              <a:r>
                <a:rPr lang="en-US" sz="4000" b="1">
                  <a:solidFill>
                    <a:schemeClr val="bg1"/>
                  </a:solidFill>
                  <a:latin typeface="+mn-lt"/>
                </a:rPr>
                <a:t>3,000 +</a:t>
              </a:r>
            </a:p>
          </p:txBody>
        </p:sp>
        <p:cxnSp>
          <p:nvCxnSpPr>
            <p:cNvPr id="6" name="Straight Connector 5">
              <a:extLst>
                <a:ext uri="{FF2B5EF4-FFF2-40B4-BE49-F238E27FC236}">
                  <a16:creationId xmlns:a16="http://schemas.microsoft.com/office/drawing/2014/main" id="{AE36B748-310B-4F1B-BC7E-54A66854428B}"/>
                </a:ext>
              </a:extLst>
            </p:cNvPr>
            <p:cNvCxnSpPr>
              <a:cxnSpLocks/>
            </p:cNvCxnSpPr>
            <p:nvPr/>
          </p:nvCxnSpPr>
          <p:spPr>
            <a:xfrm>
              <a:off x="7536461" y="2819653"/>
              <a:ext cx="1439437" cy="7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D48FB2-FE2C-4CDD-8599-D447FC79A606}"/>
                </a:ext>
              </a:extLst>
            </p:cNvPr>
            <p:cNvCxnSpPr>
              <a:cxnSpLocks/>
            </p:cNvCxnSpPr>
            <p:nvPr/>
          </p:nvCxnSpPr>
          <p:spPr>
            <a:xfrm>
              <a:off x="6831935" y="3993835"/>
              <a:ext cx="29393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028D42F-EAF5-4AC2-B2CC-79634C10D225}"/>
                </a:ext>
              </a:extLst>
            </p:cNvPr>
            <p:cNvCxnSpPr>
              <a:cxnSpLocks/>
            </p:cNvCxnSpPr>
            <p:nvPr/>
          </p:nvCxnSpPr>
          <p:spPr>
            <a:xfrm>
              <a:off x="5957797" y="5371550"/>
              <a:ext cx="4596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349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3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1000" fill="hold"/>
                                        <p:tgtEl>
                                          <p:spTgt spid="32"/>
                                        </p:tgtEl>
                                        <p:attrNameLst>
                                          <p:attrName>ppt_w</p:attrName>
                                        </p:attrNameLst>
                                      </p:cBhvr>
                                      <p:tavLst>
                                        <p:tav tm="0">
                                          <p:val>
                                            <p:fltVal val="0"/>
                                          </p:val>
                                        </p:tav>
                                        <p:tav tm="100000">
                                          <p:val>
                                            <p:strVal val="#ppt_w"/>
                                          </p:val>
                                        </p:tav>
                                      </p:tavLst>
                                    </p:anim>
                                    <p:anim calcmode="lin" valueType="num">
                                      <p:cBhvr>
                                        <p:cTn id="42" dur="1000" fill="hold"/>
                                        <p:tgtEl>
                                          <p:spTgt spid="32"/>
                                        </p:tgtEl>
                                        <p:attrNameLst>
                                          <p:attrName>ppt_h</p:attrName>
                                        </p:attrNameLst>
                                      </p:cBhvr>
                                      <p:tavLst>
                                        <p:tav tm="0">
                                          <p:val>
                                            <p:fltVal val="0"/>
                                          </p:val>
                                        </p:tav>
                                        <p:tav tm="100000">
                                          <p:val>
                                            <p:strVal val="#ppt_h"/>
                                          </p:val>
                                        </p:tav>
                                      </p:tavLst>
                                    </p:anim>
                                    <p:anim calcmode="lin" valueType="num">
                                      <p:cBhvr>
                                        <p:cTn id="43" dur="1000" fill="hold"/>
                                        <p:tgtEl>
                                          <p:spTgt spid="32"/>
                                        </p:tgtEl>
                                        <p:attrNameLst>
                                          <p:attrName>style.rotation</p:attrName>
                                        </p:attrNameLst>
                                      </p:cBhvr>
                                      <p:tavLst>
                                        <p:tav tm="0">
                                          <p:val>
                                            <p:fltVal val="90"/>
                                          </p:val>
                                        </p:tav>
                                        <p:tav tm="100000">
                                          <p:val>
                                            <p:fltVal val="0"/>
                                          </p:val>
                                        </p:tav>
                                      </p:tavLst>
                                    </p:anim>
                                    <p:animEffect transition="in" filter="fade">
                                      <p:cBhvr>
                                        <p:cTn id="4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Dragonfly Nymph</a:t>
            </a:r>
          </a:p>
        </p:txBody>
      </p:sp>
      <p:pic>
        <p:nvPicPr>
          <p:cNvPr id="4" name="Picture 3">
            <a:extLst>
              <a:ext uri="{FF2B5EF4-FFF2-40B4-BE49-F238E27FC236}">
                <a16:creationId xmlns:a16="http://schemas.microsoft.com/office/drawing/2014/main" id="{0F2B2615-9F18-432C-B175-6B252DA3D96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45019" t="48554" r="31536" b="29824"/>
          <a:stretch/>
        </p:blipFill>
        <p:spPr>
          <a:xfrm>
            <a:off x="4923917" y="1784485"/>
            <a:ext cx="2242929" cy="2758292"/>
          </a:xfrm>
          <a:prstGeom prst="rect">
            <a:avLst/>
          </a:prstGeom>
        </p:spPr>
      </p:pic>
      <p:pic>
        <p:nvPicPr>
          <p:cNvPr id="7170" name="Picture 2">
            <a:extLst>
              <a:ext uri="{FF2B5EF4-FFF2-40B4-BE49-F238E27FC236}">
                <a16:creationId xmlns:a16="http://schemas.microsoft.com/office/drawing/2014/main" id="{50C03CF1-2292-40F8-8A5C-A80F9BB2FF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81" t="20869" r="29568" b="23237"/>
          <a:stretch/>
        </p:blipFill>
        <p:spPr bwMode="auto">
          <a:xfrm>
            <a:off x="598386" y="1784484"/>
            <a:ext cx="3195793" cy="27582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3363A0B9-63B8-4B9A-8FEF-4A52A6EF0FD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8159092" y="1784483"/>
            <a:ext cx="3019403" cy="2758293"/>
          </a:xfrm>
          <a:prstGeom prst="rect">
            <a:avLst/>
          </a:prstGeom>
        </p:spPr>
      </p:pic>
      <p:grpSp>
        <p:nvGrpSpPr>
          <p:cNvPr id="11" name="Group 10">
            <a:extLst>
              <a:ext uri="{FF2B5EF4-FFF2-40B4-BE49-F238E27FC236}">
                <a16:creationId xmlns:a16="http://schemas.microsoft.com/office/drawing/2014/main" id="{CA453FE6-7DA1-EC43-8E04-038C5C7F292C}"/>
              </a:ext>
            </a:extLst>
          </p:cNvPr>
          <p:cNvGrpSpPr/>
          <p:nvPr/>
        </p:nvGrpSpPr>
        <p:grpSpPr>
          <a:xfrm>
            <a:off x="6057180" y="4609037"/>
            <a:ext cx="5524139" cy="1674796"/>
            <a:chOff x="6057180" y="4609037"/>
            <a:chExt cx="5524139" cy="1674796"/>
          </a:xfrm>
        </p:grpSpPr>
        <p:pic>
          <p:nvPicPr>
            <p:cNvPr id="13" name="Picture 13" descr="S:\Nps\A-STREAM\Manuals\Bio-Chem Manual\new Id key\Tommy's Sketches\Low res\larvae\dragonfly larva.jpg">
              <a:extLst>
                <a:ext uri="{FF2B5EF4-FFF2-40B4-BE49-F238E27FC236}">
                  <a16:creationId xmlns:a16="http://schemas.microsoft.com/office/drawing/2014/main" id="{3EAC1F59-3D14-BB42-9923-E36041E0476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846" b="92085" l="4750" r="93625">
                          <a14:foregroundMark x1="90875" y1="51931" x2="90875" y2="51931"/>
                          <a14:foregroundMark x1="93625" y1="50386" x2="93625" y2="50386"/>
                          <a14:foregroundMark x1="8500" y1="45174" x2="8500" y2="45174"/>
                          <a14:foregroundMark x1="6625" y1="72008" x2="6625" y2="72008"/>
                          <a14:foregroundMark x1="24000" y1="92085" x2="24000" y2="92085"/>
                          <a14:foregroundMark x1="5625" y1="47104" x2="5625" y2="47104"/>
                          <a14:foregroundMark x1="4750" y1="54440" x2="4750"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6057180" y="4609037"/>
              <a:ext cx="1896030" cy="1226631"/>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Measuring in inches using the 1/16 parts of an inch">
              <a:extLst>
                <a:ext uri="{FF2B5EF4-FFF2-40B4-BE49-F238E27FC236}">
                  <a16:creationId xmlns:a16="http://schemas.microsoft.com/office/drawing/2014/main" id="{C961D79E-FD58-43D3-8458-9BCF1FCCD8A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88528" y="5720965"/>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68D2E0-CCDB-4C36-9405-44C78B020AB9}"/>
                </a:ext>
              </a:extLst>
            </p:cNvPr>
            <p:cNvSpPr txBox="1"/>
            <p:nvPr/>
          </p:nvSpPr>
          <p:spPr>
            <a:xfrm>
              <a:off x="8110878" y="5243604"/>
              <a:ext cx="3470441" cy="307777"/>
            </a:xfrm>
            <a:prstGeom prst="rect">
              <a:avLst/>
            </a:prstGeom>
            <a:noFill/>
          </p:spPr>
          <p:txBody>
            <a:bodyPr wrap="square">
              <a:spAutoFit/>
            </a:bodyPr>
            <a:lstStyle/>
            <a:p>
              <a:pPr algn="l">
                <a:spcBef>
                  <a:spcPct val="20000"/>
                </a:spcBef>
                <a:defRPr/>
              </a:pPr>
              <a:r>
                <a:rPr lang="en-US" sz="1400">
                  <a:ln>
                    <a:prstDash val="solid"/>
                  </a:ln>
                  <a:latin typeface="+mn-lt"/>
                  <a:cs typeface="Calibri"/>
                </a:rPr>
                <a:t>Measures between </a:t>
              </a:r>
              <a:r>
                <a:rPr lang="en-US" sz="1400" b="1">
                  <a:ln>
                    <a:prstDash val="solid"/>
                  </a:ln>
                  <a:latin typeface="+mn-lt"/>
                  <a:cs typeface="Calibri"/>
                </a:rPr>
                <a:t>½ - 2 inches </a:t>
              </a:r>
              <a:r>
                <a:rPr lang="en-US" sz="1400">
                  <a:ln>
                    <a:prstDash val="solid"/>
                  </a:ln>
                  <a:latin typeface="+mn-lt"/>
                  <a:cs typeface="Calibri"/>
                </a:rPr>
                <a:t>in length </a:t>
              </a:r>
              <a:endParaRPr lang="en-US" sz="1400">
                <a:ln>
                  <a:prstDash val="solid"/>
                </a:ln>
                <a:latin typeface="+mn-lt"/>
                <a:cs typeface="Calibri" panose="020F0502020204030204" pitchFamily="34" charset="0"/>
              </a:endParaRPr>
            </a:p>
          </p:txBody>
        </p:sp>
      </p:grpSp>
    </p:spTree>
    <p:extLst>
      <p:ext uri="{BB962C8B-B14F-4D97-AF65-F5344CB8AC3E}">
        <p14:creationId xmlns:p14="http://schemas.microsoft.com/office/powerpoint/2010/main" val="16481942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Damselfly Nymph</a:t>
            </a:r>
          </a:p>
        </p:txBody>
      </p:sp>
      <p:sp>
        <p:nvSpPr>
          <p:cNvPr id="3" name="Rectangle 4">
            <a:extLst>
              <a:ext uri="{FF2B5EF4-FFF2-40B4-BE49-F238E27FC236}">
                <a16:creationId xmlns:a16="http://schemas.microsoft.com/office/drawing/2014/main" id="{C48C5A61-A890-40E5-9075-E7FFD90E5DD5}"/>
              </a:ext>
            </a:extLst>
          </p:cNvPr>
          <p:cNvSpPr>
            <a:spLocks noChangeArrowheads="1"/>
          </p:cNvSpPr>
          <p:nvPr/>
        </p:nvSpPr>
        <p:spPr bwMode="auto">
          <a:xfrm>
            <a:off x="600974" y="1959634"/>
            <a:ext cx="5474680" cy="259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marL="228600" indent="-228600" algn="l">
              <a:lnSpc>
                <a:spcPct val="80000"/>
              </a:lnSpc>
              <a:spcBef>
                <a:spcPts val="2000"/>
              </a:spcBef>
              <a:buClr>
                <a:schemeClr val="accent2"/>
              </a:buClr>
              <a:buFont typeface="Arial" panose="020B0604020202020204" pitchFamily="34" charset="0"/>
              <a:buChar char="•"/>
              <a:defRPr/>
            </a:pPr>
            <a:r>
              <a:rPr lang="en-US" b="1">
                <a:ln>
                  <a:prstDash val="solid"/>
                </a:ln>
                <a:latin typeface="+mn-lt"/>
                <a:cs typeface="Calibri"/>
              </a:rPr>
              <a:t>Large eyes and jaws</a:t>
            </a:r>
          </a:p>
          <a:p>
            <a:pPr marL="228600" indent="-228600" algn="l">
              <a:lnSpc>
                <a:spcPct val="80000"/>
              </a:lnSpc>
              <a:spcBef>
                <a:spcPts val="2000"/>
              </a:spcBef>
              <a:buClr>
                <a:schemeClr val="accent2"/>
              </a:buClr>
              <a:buFont typeface="Arial" panose="020B0604020202020204" pitchFamily="34" charset="0"/>
              <a:buChar char="•"/>
              <a:defRPr/>
            </a:pPr>
            <a:r>
              <a:rPr lang="en-US">
                <a:ln>
                  <a:prstDash val="solid"/>
                </a:ln>
                <a:latin typeface="+mn-lt"/>
                <a:cs typeface="Calibri"/>
              </a:rPr>
              <a:t>Six legs</a:t>
            </a:r>
          </a:p>
          <a:p>
            <a:pPr marL="228600" indent="-228600" algn="l">
              <a:lnSpc>
                <a:spcPct val="80000"/>
              </a:lnSpc>
              <a:spcBef>
                <a:spcPts val="2000"/>
              </a:spcBef>
              <a:buClr>
                <a:schemeClr val="accent2"/>
              </a:buClr>
              <a:buFont typeface="Arial" panose="020B0604020202020204" pitchFamily="34" charset="0"/>
              <a:buChar char="•"/>
              <a:defRPr/>
            </a:pPr>
            <a:r>
              <a:rPr lang="en-US" sz="2400">
                <a:ln>
                  <a:prstDash val="solid"/>
                </a:ln>
                <a:latin typeface="+mn-lt"/>
                <a:cs typeface="Calibri"/>
              </a:rPr>
              <a:t>Abdomen usually much </a:t>
            </a:r>
            <a:r>
              <a:rPr lang="en-US">
                <a:ln>
                  <a:prstDash val="solid"/>
                </a:ln>
                <a:latin typeface="+mn-lt"/>
                <a:cs typeface="Calibri"/>
              </a:rPr>
              <a:t>narrower and slenderer</a:t>
            </a:r>
            <a:r>
              <a:rPr lang="en-US" sz="2400">
                <a:ln>
                  <a:prstDash val="solid"/>
                </a:ln>
                <a:latin typeface="+mn-lt"/>
                <a:cs typeface="Calibri"/>
              </a:rPr>
              <a:t> than that of dragonflies</a:t>
            </a:r>
          </a:p>
          <a:p>
            <a:pPr marL="228600" indent="-228600" algn="l">
              <a:lnSpc>
                <a:spcPct val="80000"/>
              </a:lnSpc>
              <a:spcBef>
                <a:spcPts val="2000"/>
              </a:spcBef>
              <a:buClr>
                <a:schemeClr val="accent2"/>
              </a:buClr>
              <a:buFont typeface="Arial" panose="020B0604020202020204" pitchFamily="34" charset="0"/>
              <a:buChar char="•"/>
              <a:defRPr/>
            </a:pPr>
            <a:r>
              <a:rPr lang="en-US" sz="2400" b="1">
                <a:ln>
                  <a:prstDash val="solid"/>
                </a:ln>
                <a:latin typeface="+mn-lt"/>
                <a:cs typeface="Calibri"/>
              </a:rPr>
              <a:t>Three</a:t>
            </a:r>
            <a:r>
              <a:rPr lang="en-US" b="1">
                <a:ln>
                  <a:prstDash val="solid"/>
                </a:ln>
                <a:latin typeface="+mn-lt"/>
                <a:cs typeface="Calibri"/>
              </a:rPr>
              <a:t> oar-shaped tails</a:t>
            </a:r>
            <a:r>
              <a:rPr lang="en-US">
                <a:ln>
                  <a:prstDash val="solid"/>
                </a:ln>
                <a:latin typeface="+mn-lt"/>
                <a:cs typeface="Calibri"/>
              </a:rPr>
              <a:t>, which are actually their gills</a:t>
            </a:r>
            <a:endParaRPr lang="en-US" sz="2400" b="1">
              <a:ln>
                <a:prstDash val="solid"/>
              </a:ln>
              <a:latin typeface="+mn-lt"/>
              <a:cs typeface="Calibri" panose="020F0502020204030204" pitchFamily="34" charset="0"/>
            </a:endParaRPr>
          </a:p>
        </p:txBody>
      </p:sp>
      <p:grpSp>
        <p:nvGrpSpPr>
          <p:cNvPr id="19" name="Group 18">
            <a:extLst>
              <a:ext uri="{FF2B5EF4-FFF2-40B4-BE49-F238E27FC236}">
                <a16:creationId xmlns:a16="http://schemas.microsoft.com/office/drawing/2014/main" id="{E06AD14F-32DB-4377-BCA9-4CE968998D60}"/>
              </a:ext>
            </a:extLst>
          </p:cNvPr>
          <p:cNvGrpSpPr/>
          <p:nvPr/>
        </p:nvGrpSpPr>
        <p:grpSpPr>
          <a:xfrm>
            <a:off x="6541843" y="1761331"/>
            <a:ext cx="5039476" cy="3335337"/>
            <a:chOff x="3772319" y="1389064"/>
            <a:chExt cx="5039476" cy="3335337"/>
          </a:xfrm>
        </p:grpSpPr>
        <p:pic>
          <p:nvPicPr>
            <p:cNvPr id="2" name="Picture 10" descr="S:\Nps\A-STREAM\Manuals\Bio-Chem Manual\new Id key\Tommy's Sketches\Low res\larvae\damselfly larva.jpg">
              <a:extLst>
                <a:ext uri="{FF2B5EF4-FFF2-40B4-BE49-F238E27FC236}">
                  <a16:creationId xmlns:a16="http://schemas.microsoft.com/office/drawing/2014/main" id="{91F83E0C-3623-466F-A1CD-8AFBFC3EC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4" y="1389064"/>
              <a:ext cx="3811587" cy="3335337"/>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5" name="Text Box 7">
              <a:extLst>
                <a:ext uri="{FF2B5EF4-FFF2-40B4-BE49-F238E27FC236}">
                  <a16:creationId xmlns:a16="http://schemas.microsoft.com/office/drawing/2014/main" id="{DE56317C-BBE3-4E8D-83D6-CDE83FE1A565}"/>
                </a:ext>
              </a:extLst>
            </p:cNvPr>
            <p:cNvSpPr txBox="1">
              <a:spLocks noChangeArrowheads="1"/>
            </p:cNvSpPr>
            <p:nvPr/>
          </p:nvSpPr>
          <p:spPr bwMode="auto">
            <a:xfrm>
              <a:off x="5419740" y="1507840"/>
              <a:ext cx="2281962"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ts val="0"/>
                </a:spcBef>
              </a:pPr>
              <a:r>
                <a:rPr lang="en-US" altLang="en-US" sz="1400" b="1">
                  <a:solidFill>
                    <a:srgbClr val="C00000"/>
                  </a:solidFill>
                  <a:latin typeface="+mn-lt"/>
                </a:rPr>
                <a:t>Large jaw that covers the underside of head</a:t>
              </a:r>
            </a:p>
          </p:txBody>
        </p:sp>
        <p:sp>
          <p:nvSpPr>
            <p:cNvPr id="7" name="Text Box 8">
              <a:extLst>
                <a:ext uri="{FF2B5EF4-FFF2-40B4-BE49-F238E27FC236}">
                  <a16:creationId xmlns:a16="http://schemas.microsoft.com/office/drawing/2014/main" id="{0640A563-1D6A-4C3F-99D2-115B45D86BC0}"/>
                </a:ext>
              </a:extLst>
            </p:cNvPr>
            <p:cNvSpPr txBox="1">
              <a:spLocks noChangeArrowheads="1"/>
            </p:cNvSpPr>
            <p:nvPr/>
          </p:nvSpPr>
          <p:spPr bwMode="auto">
            <a:xfrm>
              <a:off x="6823488" y="3687649"/>
              <a:ext cx="1988307"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Three oar-shaped tails (gills)</a:t>
              </a:r>
            </a:p>
          </p:txBody>
        </p:sp>
        <p:sp>
          <p:nvSpPr>
            <p:cNvPr id="9" name="Text Box 7">
              <a:extLst>
                <a:ext uri="{FF2B5EF4-FFF2-40B4-BE49-F238E27FC236}">
                  <a16:creationId xmlns:a16="http://schemas.microsoft.com/office/drawing/2014/main" id="{A0A958F2-3F22-4CAC-9951-EE9CF899E8AA}"/>
                </a:ext>
              </a:extLst>
            </p:cNvPr>
            <p:cNvSpPr txBox="1">
              <a:spLocks noChangeArrowheads="1"/>
            </p:cNvSpPr>
            <p:nvPr/>
          </p:nvSpPr>
          <p:spPr bwMode="auto">
            <a:xfrm>
              <a:off x="3772319" y="3888601"/>
              <a:ext cx="1278794"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Large eyes</a:t>
              </a:r>
            </a:p>
          </p:txBody>
        </p:sp>
        <p:sp>
          <p:nvSpPr>
            <p:cNvPr id="13" name="Up Arrow 9">
              <a:extLst>
                <a:ext uri="{FF2B5EF4-FFF2-40B4-BE49-F238E27FC236}">
                  <a16:creationId xmlns:a16="http://schemas.microsoft.com/office/drawing/2014/main" id="{28E3EF40-D621-4A03-A105-1209B5FF9C37}"/>
                </a:ext>
              </a:extLst>
            </p:cNvPr>
            <p:cNvSpPr/>
            <p:nvPr/>
          </p:nvSpPr>
          <p:spPr bwMode="auto">
            <a:xfrm rot="884165">
              <a:off x="4861202" y="3360427"/>
              <a:ext cx="123636" cy="492479"/>
            </a:xfrm>
            <a:prstGeom prst="upArrow">
              <a:avLst>
                <a:gd name="adj1" fmla="val 32657"/>
                <a:gd name="adj2" fmla="val 51734"/>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Circular Arrow 10">
              <a:extLst>
                <a:ext uri="{FF2B5EF4-FFF2-40B4-BE49-F238E27FC236}">
                  <a16:creationId xmlns:a16="http://schemas.microsoft.com/office/drawing/2014/main" id="{A73170AE-75F5-4A1F-B16C-FC8841E4D44D}"/>
                </a:ext>
              </a:extLst>
            </p:cNvPr>
            <p:cNvSpPr/>
            <p:nvPr/>
          </p:nvSpPr>
          <p:spPr bwMode="auto">
            <a:xfrm rot="8138133" flipV="1">
              <a:off x="4667811" y="1859648"/>
              <a:ext cx="1248295" cy="1241482"/>
            </a:xfrm>
            <a:prstGeom prst="circularArrow">
              <a:avLst>
                <a:gd name="adj1" fmla="val 4056"/>
                <a:gd name="adj2" fmla="val 563229"/>
                <a:gd name="adj3" fmla="val 20997649"/>
                <a:gd name="adj4" fmla="val 13544370"/>
                <a:gd name="adj5" fmla="val 5987"/>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7" name="Up Arrow 11">
              <a:extLst>
                <a:ext uri="{FF2B5EF4-FFF2-40B4-BE49-F238E27FC236}">
                  <a16:creationId xmlns:a16="http://schemas.microsoft.com/office/drawing/2014/main" id="{A3D527CA-194A-4E48-BB1B-8931CF612AB7}"/>
                </a:ext>
              </a:extLst>
            </p:cNvPr>
            <p:cNvSpPr/>
            <p:nvPr/>
          </p:nvSpPr>
          <p:spPr bwMode="auto">
            <a:xfrm rot="1229168">
              <a:off x="7274554" y="3185405"/>
              <a:ext cx="137573" cy="507940"/>
            </a:xfrm>
            <a:prstGeom prst="upArrow">
              <a:avLst>
                <a:gd name="adj1" fmla="val 32657"/>
                <a:gd name="adj2" fmla="val 51734"/>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Tree>
    <p:extLst>
      <p:ext uri="{BB962C8B-B14F-4D97-AF65-F5344CB8AC3E}">
        <p14:creationId xmlns:p14="http://schemas.microsoft.com/office/powerpoint/2010/main" val="33689866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Damselfly Nymph</a:t>
            </a:r>
          </a:p>
        </p:txBody>
      </p:sp>
      <p:pic>
        <p:nvPicPr>
          <p:cNvPr id="6146" name="Picture 2">
            <a:extLst>
              <a:ext uri="{FF2B5EF4-FFF2-40B4-BE49-F238E27FC236}">
                <a16:creationId xmlns:a16="http://schemas.microsoft.com/office/drawing/2014/main" id="{7FF441A6-C3EA-49C9-AD91-97A849929E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92" r="13303"/>
          <a:stretch/>
        </p:blipFill>
        <p:spPr bwMode="auto">
          <a:xfrm>
            <a:off x="1096773" y="1725557"/>
            <a:ext cx="3485837" cy="30273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58758E1E-6A04-404B-BA46-984A6062BC8A}"/>
              </a:ext>
            </a:extLst>
          </p:cNvPr>
          <p:cNvPicPr>
            <a:picLocks noChangeAspect="1"/>
          </p:cNvPicPr>
          <p:nvPr/>
        </p:nvPicPr>
        <p:blipFill>
          <a:blip r:embed="rId3"/>
          <a:stretch>
            <a:fillRect/>
          </a:stretch>
        </p:blipFill>
        <p:spPr>
          <a:xfrm>
            <a:off x="4946482" y="2081693"/>
            <a:ext cx="2608589" cy="2124143"/>
          </a:xfrm>
          <a:prstGeom prst="rect">
            <a:avLst/>
          </a:prstGeom>
        </p:spPr>
      </p:pic>
      <p:pic>
        <p:nvPicPr>
          <p:cNvPr id="3" name="Picture 3">
            <a:extLst>
              <a:ext uri="{FF2B5EF4-FFF2-40B4-BE49-F238E27FC236}">
                <a16:creationId xmlns:a16="http://schemas.microsoft.com/office/drawing/2014/main" id="{C9ABF9FE-DED4-40D4-9B06-7AE90E0E001C}"/>
              </a:ext>
            </a:extLst>
          </p:cNvPr>
          <p:cNvPicPr>
            <a:picLocks noChangeAspect="1"/>
          </p:cNvPicPr>
          <p:nvPr/>
        </p:nvPicPr>
        <p:blipFill rotWithShape="1">
          <a:blip r:embed="rId4"/>
          <a:srcRect l="27586" t="14481" r="23956" b="19126"/>
          <a:stretch/>
        </p:blipFill>
        <p:spPr>
          <a:xfrm>
            <a:off x="7918943" y="1725557"/>
            <a:ext cx="3339294" cy="3053609"/>
          </a:xfrm>
          <a:prstGeom prst="rect">
            <a:avLst/>
          </a:prstGeom>
        </p:spPr>
      </p:pic>
      <p:grpSp>
        <p:nvGrpSpPr>
          <p:cNvPr id="12" name="Group 11">
            <a:extLst>
              <a:ext uri="{FF2B5EF4-FFF2-40B4-BE49-F238E27FC236}">
                <a16:creationId xmlns:a16="http://schemas.microsoft.com/office/drawing/2014/main" id="{A0E42F45-6602-2F4B-942E-4A46BC47E88C}"/>
              </a:ext>
            </a:extLst>
          </p:cNvPr>
          <p:cNvGrpSpPr/>
          <p:nvPr/>
        </p:nvGrpSpPr>
        <p:grpSpPr>
          <a:xfrm>
            <a:off x="3192210" y="5069635"/>
            <a:ext cx="5645362" cy="1450851"/>
            <a:chOff x="3192210" y="5069635"/>
            <a:chExt cx="5645362" cy="1450851"/>
          </a:xfrm>
        </p:grpSpPr>
        <p:pic>
          <p:nvPicPr>
            <p:cNvPr id="13" name="Picture 10" descr="S:\Nps\A-STREAM\Manuals\Bio-Chem Manual\new Id key\Tommy's Sketches\Low res\larvae\damselfly larva.jpg">
              <a:extLst>
                <a:ext uri="{FF2B5EF4-FFF2-40B4-BE49-F238E27FC236}">
                  <a16:creationId xmlns:a16="http://schemas.microsoft.com/office/drawing/2014/main" id="{CF04D774-B01B-8945-A301-ECB68E08D65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000" b="93857" l="3750" r="93000">
                          <a14:foregroundMark x1="92750" y1="54286" x2="92750" y2="54286"/>
                          <a14:foregroundMark x1="93000" y1="45143" x2="93000" y2="45143"/>
                          <a14:foregroundMark x1="10000" y1="36143" x2="10000" y2="36143"/>
                          <a14:foregroundMark x1="5000" y1="35000" x2="5000" y2="35000"/>
                          <a14:foregroundMark x1="3750" y1="34143" x2="3750" y2="34143"/>
                          <a14:foregroundMark x1="13250" y1="34714" x2="13250" y2="34714"/>
                          <a14:foregroundMark x1="62750" y1="30714" x2="62750" y2="30714"/>
                          <a14:foregroundMark x1="56750" y1="31571" x2="56750" y2="31571"/>
                          <a14:foregroundMark x1="60000" y1="31286" x2="60000" y2="31286"/>
                          <a14:foregroundMark x1="72375" y1="24429" x2="72375" y2="24429"/>
                          <a14:foregroundMark x1="24375" y1="16429" x2="24375" y2="16429"/>
                          <a14:foregroundMark x1="26375" y1="20429" x2="26375" y2="20429"/>
                          <a14:foregroundMark x1="24875" y1="10000" x2="24875" y2="10000"/>
                          <a14:foregroundMark x1="25875" y1="4000" x2="25875" y2="4000"/>
                          <a14:foregroundMark x1="26375" y1="4286" x2="26375" y2="4286"/>
                          <a14:foregroundMark x1="26875" y1="4571" x2="26875" y2="4571"/>
                          <a14:foregroundMark x1="26625" y1="79571" x2="26625" y2="79571"/>
                          <a14:foregroundMark x1="10250" y1="64571" x2="10250" y2="64571"/>
                          <a14:foregroundMark x1="6500" y1="65143" x2="6500" y2="65143"/>
                          <a14:foregroundMark x1="4500" y1="66286" x2="4500" y2="66286"/>
                          <a14:foregroundMark x1="59500" y1="69286" x2="59500" y2="69286"/>
                          <a14:foregroundMark x1="64125" y1="70143" x2="64125" y2="70143"/>
                          <a14:foregroundMark x1="71875" y1="76429" x2="71875" y2="76429"/>
                          <a14:foregroundMark x1="72625" y1="75571" x2="72625" y2="75571"/>
                          <a14:foregroundMark x1="24875" y1="90714" x2="24875" y2="90714"/>
                          <a14:foregroundMark x1="25625" y1="93857" x2="25625" y2="93857"/>
                        </a14:backgroundRemoval>
                      </a14:imgEffect>
                    </a14:imgLayer>
                  </a14:imgProps>
                </a:ext>
                <a:ext uri="{28A0092B-C50C-407E-A947-70E740481C1C}">
                  <a14:useLocalDpi xmlns:a14="http://schemas.microsoft.com/office/drawing/2010/main" val="0"/>
                </a:ext>
              </a:extLst>
            </a:blip>
            <a:srcRect/>
            <a:stretch>
              <a:fillRect/>
            </a:stretch>
          </p:blipFill>
          <p:spPr bwMode="auto">
            <a:xfrm>
              <a:off x="3192210" y="5069635"/>
              <a:ext cx="1208814" cy="1057775"/>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Measuring in inches using the 1/16 parts of an inch">
              <a:extLst>
                <a:ext uri="{FF2B5EF4-FFF2-40B4-BE49-F238E27FC236}">
                  <a16:creationId xmlns:a16="http://schemas.microsoft.com/office/drawing/2014/main" id="{DA4533FA-8B2B-451C-AC0C-A7B3C257EC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4781" y="5957618"/>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82476D-83AC-421A-A381-985978F7A532}"/>
                </a:ext>
              </a:extLst>
            </p:cNvPr>
            <p:cNvSpPr txBox="1"/>
            <p:nvPr/>
          </p:nvSpPr>
          <p:spPr>
            <a:xfrm>
              <a:off x="4401024" y="5466179"/>
              <a:ext cx="2555421" cy="264688"/>
            </a:xfrm>
            <a:prstGeom prst="rect">
              <a:avLst/>
            </a:prstGeom>
            <a:noFill/>
          </p:spPr>
          <p:txBody>
            <a:bodyPr wrap="square">
              <a:spAutoFit/>
            </a:bodyPr>
            <a:lstStyle/>
            <a:p>
              <a:pPr algn="l">
                <a:lnSpc>
                  <a:spcPct val="80000"/>
                </a:lnSpc>
                <a:spcBef>
                  <a:spcPts val="1800"/>
                </a:spcBef>
                <a:defRPr/>
              </a:pPr>
              <a:r>
                <a:rPr lang="en-US" sz="1400">
                  <a:ln>
                    <a:prstDash val="solid"/>
                  </a:ln>
                  <a:latin typeface="+mn-lt"/>
                  <a:cs typeface="Calibri"/>
                </a:rPr>
                <a:t>Measures </a:t>
              </a:r>
              <a:r>
                <a:rPr lang="en-US" sz="1400" b="1">
                  <a:ln>
                    <a:prstDash val="solid"/>
                  </a:ln>
                  <a:latin typeface="+mn-lt"/>
                  <a:cs typeface="Calibri"/>
                </a:rPr>
                <a:t>½ - 1 inch </a:t>
              </a:r>
              <a:r>
                <a:rPr lang="en-US" sz="1400">
                  <a:ln>
                    <a:prstDash val="solid"/>
                  </a:ln>
                  <a:latin typeface="+mn-lt"/>
                  <a:cs typeface="Calibri"/>
                </a:rPr>
                <a:t>in length </a:t>
              </a:r>
              <a:endParaRPr lang="en-US" sz="1400">
                <a:ln>
                  <a:prstDash val="solid"/>
                </a:ln>
                <a:latin typeface="+mn-lt"/>
                <a:cs typeface="Calibri" panose="020F0502020204030204" pitchFamily="34" charset="0"/>
              </a:endParaRPr>
            </a:p>
          </p:txBody>
        </p:sp>
      </p:grpSp>
    </p:spTree>
    <p:extLst>
      <p:ext uri="{BB962C8B-B14F-4D97-AF65-F5344CB8AC3E}">
        <p14:creationId xmlns:p14="http://schemas.microsoft.com/office/powerpoint/2010/main" val="82118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Crane fly Larva</a:t>
            </a:r>
          </a:p>
        </p:txBody>
      </p:sp>
      <p:sp>
        <p:nvSpPr>
          <p:cNvPr id="4" name="Rectangle 6">
            <a:extLst>
              <a:ext uri="{FF2B5EF4-FFF2-40B4-BE49-F238E27FC236}">
                <a16:creationId xmlns:a16="http://schemas.microsoft.com/office/drawing/2014/main" id="{11F802BA-A573-43B0-9FFC-B4DB523642A5}"/>
              </a:ext>
            </a:extLst>
          </p:cNvPr>
          <p:cNvSpPr>
            <a:spLocks noChangeArrowheads="1"/>
          </p:cNvSpPr>
          <p:nvPr/>
        </p:nvSpPr>
        <p:spPr bwMode="auto">
          <a:xfrm>
            <a:off x="597941" y="2082372"/>
            <a:ext cx="4972050" cy="4487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ts val="2000"/>
              </a:spcBef>
              <a:buClr>
                <a:schemeClr val="accent2"/>
              </a:buClr>
              <a:buFont typeface="Arial" panose="020B0604020202020204" pitchFamily="34" charset="0"/>
              <a:buChar char="•"/>
              <a:defRPr/>
            </a:pPr>
            <a:r>
              <a:rPr lang="en-US" sz="2400">
                <a:ln>
                  <a:prstDash val="solid"/>
                </a:ln>
                <a:latin typeface="+mn-lt"/>
                <a:cs typeface="Calibri" panose="020F0502020204030204" pitchFamily="34" charset="0"/>
              </a:rPr>
              <a:t>Plump caterpillar-like segmented body</a:t>
            </a:r>
          </a:p>
          <a:p>
            <a:pPr marL="342900" indent="-342900" algn="l">
              <a:spcBef>
                <a:spcPts val="2000"/>
              </a:spcBef>
              <a:buClr>
                <a:schemeClr val="accent2"/>
              </a:buClr>
              <a:buFont typeface="Arial" panose="020B0604020202020204" pitchFamily="34" charset="0"/>
              <a:buChar char="•"/>
              <a:defRPr/>
            </a:pPr>
            <a:r>
              <a:rPr lang="en-US" sz="2400">
                <a:ln>
                  <a:prstDash val="solid"/>
                </a:ln>
                <a:latin typeface="+mn-lt"/>
                <a:cs typeface="Calibri" panose="020F0502020204030204" pitchFamily="34" charset="0"/>
              </a:rPr>
              <a:t>Milky green to brown color</a:t>
            </a:r>
          </a:p>
          <a:p>
            <a:pPr marL="342900" indent="-342900" algn="l">
              <a:spcBef>
                <a:spcPts val="2000"/>
              </a:spcBef>
              <a:buClr>
                <a:schemeClr val="accent2"/>
              </a:buClr>
              <a:buFont typeface="Arial" panose="020B0604020202020204" pitchFamily="34" charset="0"/>
              <a:buChar char="•"/>
              <a:defRPr/>
            </a:pPr>
            <a:r>
              <a:rPr lang="en-US">
                <a:ln>
                  <a:prstDash val="solid"/>
                </a:ln>
                <a:latin typeface="+mn-lt"/>
                <a:cs typeface="Calibri" panose="020F0502020204030204" pitchFamily="34" charset="0"/>
              </a:rPr>
              <a:t>Segmented body</a:t>
            </a:r>
          </a:p>
          <a:p>
            <a:pPr marL="342900" indent="-342900" algn="l">
              <a:spcBef>
                <a:spcPts val="2000"/>
              </a:spcBef>
              <a:buClr>
                <a:schemeClr val="accent2"/>
              </a:buClr>
              <a:buFont typeface="Arial" panose="020B0604020202020204" pitchFamily="34" charset="0"/>
              <a:buChar char="•"/>
              <a:defRPr/>
            </a:pPr>
            <a:r>
              <a:rPr lang="en-US" sz="2400" b="1">
                <a:ln>
                  <a:prstDash val="solid"/>
                </a:ln>
                <a:latin typeface="+mn-lt"/>
                <a:cs typeface="Calibri" panose="020F0502020204030204" pitchFamily="34" charset="0"/>
              </a:rPr>
              <a:t>Head is usually pulled back into the front of the body</a:t>
            </a:r>
          </a:p>
          <a:p>
            <a:pPr marL="342900" indent="-342900" algn="l">
              <a:spcBef>
                <a:spcPts val="2000"/>
              </a:spcBef>
              <a:buClr>
                <a:schemeClr val="accent2"/>
              </a:buClr>
              <a:buFont typeface="Arial" panose="020B0604020202020204" pitchFamily="34" charset="0"/>
              <a:buChar char="•"/>
              <a:defRPr/>
            </a:pPr>
            <a:r>
              <a:rPr lang="en-US" sz="2400" b="1">
                <a:ln>
                  <a:prstDash val="solid"/>
                </a:ln>
                <a:latin typeface="+mn-lt"/>
                <a:cs typeface="Calibri" panose="020F0502020204030204" pitchFamily="34" charset="0"/>
              </a:rPr>
              <a:t>Finger-like projections (gills) at back end of body</a:t>
            </a:r>
            <a:endParaRPr lang="en-US" sz="2400">
              <a:ln>
                <a:prstDash val="solid"/>
              </a:ln>
              <a:latin typeface="+mn-lt"/>
              <a:cs typeface="Calibri" panose="020F0502020204030204" pitchFamily="34" charset="0"/>
            </a:endParaRPr>
          </a:p>
          <a:p>
            <a:pPr marL="342900" indent="-342900" algn="l">
              <a:spcBef>
                <a:spcPts val="2000"/>
              </a:spcBef>
              <a:buClr>
                <a:schemeClr val="accent2"/>
              </a:buClr>
              <a:buFont typeface="Arial" panose="020B0604020202020204" pitchFamily="34" charset="0"/>
              <a:buChar char="•"/>
              <a:defRPr/>
            </a:pPr>
            <a:endParaRPr lang="en-US" sz="2400">
              <a:ln>
                <a:prstDash val="solid"/>
              </a:ln>
              <a:latin typeface="+mn-lt"/>
              <a:cs typeface="Calibri" panose="020F0502020204030204" pitchFamily="34" charset="0"/>
            </a:endParaRPr>
          </a:p>
        </p:txBody>
      </p:sp>
      <p:pic>
        <p:nvPicPr>
          <p:cNvPr id="2" name="Picture 12" descr="S:\Nps\A-STREAM\Manuals\Bio-Chem Manual\new Id key\Tommy's Sketches\Low res\larvae\crane fly larva.jpg">
            <a:extLst>
              <a:ext uri="{FF2B5EF4-FFF2-40B4-BE49-F238E27FC236}">
                <a16:creationId xmlns:a16="http://schemas.microsoft.com/office/drawing/2014/main" id="{F3AE8BE5-C607-4031-983A-5A9FAC104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6501400" y="2668483"/>
            <a:ext cx="4972050" cy="1914525"/>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5" name="Text Box 7">
            <a:extLst>
              <a:ext uri="{FF2B5EF4-FFF2-40B4-BE49-F238E27FC236}">
                <a16:creationId xmlns:a16="http://schemas.microsoft.com/office/drawing/2014/main" id="{130A782F-8D68-45E5-8591-47FC64FD6F2F}"/>
              </a:ext>
            </a:extLst>
          </p:cNvPr>
          <p:cNvSpPr txBox="1">
            <a:spLocks noChangeArrowheads="1"/>
          </p:cNvSpPr>
          <p:nvPr/>
        </p:nvSpPr>
        <p:spPr bwMode="auto">
          <a:xfrm>
            <a:off x="9314856" y="2332532"/>
            <a:ext cx="2362200"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Finger-like projections (gills) at back end of body</a:t>
            </a:r>
          </a:p>
        </p:txBody>
      </p:sp>
      <p:sp>
        <p:nvSpPr>
          <p:cNvPr id="7" name="Text Box 9">
            <a:extLst>
              <a:ext uri="{FF2B5EF4-FFF2-40B4-BE49-F238E27FC236}">
                <a16:creationId xmlns:a16="http://schemas.microsoft.com/office/drawing/2014/main" id="{0D80FEFF-5316-4592-B53F-B7F51CAD9406}"/>
              </a:ext>
            </a:extLst>
          </p:cNvPr>
          <p:cNvSpPr txBox="1">
            <a:spLocks noChangeArrowheads="1"/>
          </p:cNvSpPr>
          <p:nvPr/>
        </p:nvSpPr>
        <p:spPr bwMode="auto">
          <a:xfrm>
            <a:off x="6091177" y="4059788"/>
            <a:ext cx="2165543"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Head pulled back into front of body</a:t>
            </a:r>
          </a:p>
        </p:txBody>
      </p:sp>
      <p:sp>
        <p:nvSpPr>
          <p:cNvPr id="9" name="Up Arrow 10">
            <a:extLst>
              <a:ext uri="{FF2B5EF4-FFF2-40B4-BE49-F238E27FC236}">
                <a16:creationId xmlns:a16="http://schemas.microsoft.com/office/drawing/2014/main" id="{791EB9C4-1543-4B89-9449-E793793A61BF}"/>
              </a:ext>
            </a:extLst>
          </p:cNvPr>
          <p:cNvSpPr/>
          <p:nvPr/>
        </p:nvSpPr>
        <p:spPr bwMode="auto">
          <a:xfrm rot="7265739">
            <a:off x="10427801" y="2736868"/>
            <a:ext cx="136309" cy="733123"/>
          </a:xfrm>
          <a:prstGeom prst="upArrow">
            <a:avLst>
              <a:gd name="adj1" fmla="val 32657"/>
              <a:gd name="adj2" fmla="val 51734"/>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301339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Crane fly Larva</a:t>
            </a:r>
          </a:p>
        </p:txBody>
      </p:sp>
      <p:grpSp>
        <p:nvGrpSpPr>
          <p:cNvPr id="12" name="Group 11">
            <a:extLst>
              <a:ext uri="{FF2B5EF4-FFF2-40B4-BE49-F238E27FC236}">
                <a16:creationId xmlns:a16="http://schemas.microsoft.com/office/drawing/2014/main" id="{D62CE123-54D0-5A4A-88D4-3D96A63F54AB}"/>
              </a:ext>
            </a:extLst>
          </p:cNvPr>
          <p:cNvGrpSpPr/>
          <p:nvPr/>
        </p:nvGrpSpPr>
        <p:grpSpPr>
          <a:xfrm>
            <a:off x="2690064" y="5082562"/>
            <a:ext cx="5824987" cy="1401296"/>
            <a:chOff x="2690064" y="5082562"/>
            <a:chExt cx="5824987" cy="1401296"/>
          </a:xfrm>
        </p:grpSpPr>
        <p:pic>
          <p:nvPicPr>
            <p:cNvPr id="13" name="Picture 12" descr="S:\Nps\A-STREAM\Manuals\Bio-Chem Manual\new Id key\Tommy's Sketches\Low res\larvae\crane fly larva.jpg">
              <a:extLst>
                <a:ext uri="{FF2B5EF4-FFF2-40B4-BE49-F238E27FC236}">
                  <a16:creationId xmlns:a16="http://schemas.microsoft.com/office/drawing/2014/main" id="{1DA107BA-C02C-C947-A8E2-1D9F0CE771F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416" b="89286" l="5125" r="92500">
                          <a14:foregroundMark x1="92500" y1="59416" x2="92500" y2="59416"/>
                          <a14:foregroundMark x1="9250" y1="56169" x2="9250" y2="56169"/>
                          <a14:foregroundMark x1="5125" y1="64610" x2="5125" y2="64610"/>
                        </a14:backgroundRemoval>
                      </a14:imgEffect>
                    </a14:imgLayer>
                  </a14:imgProps>
                </a:ext>
                <a:ext uri="{28A0092B-C50C-407E-A947-70E740481C1C}">
                  <a14:useLocalDpi xmlns:a14="http://schemas.microsoft.com/office/drawing/2010/main" val="0"/>
                </a:ext>
              </a:extLst>
            </a:blip>
            <a:srcRect/>
            <a:stretch>
              <a:fillRect/>
            </a:stretch>
          </p:blipFill>
          <p:spPr bwMode="auto">
            <a:xfrm>
              <a:off x="2690064" y="5082562"/>
              <a:ext cx="2803422" cy="1079479"/>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Measuring in inches using the 1/16 parts of an inch">
              <a:extLst>
                <a:ext uri="{FF2B5EF4-FFF2-40B4-BE49-F238E27FC236}">
                  <a16:creationId xmlns:a16="http://schemas.microsoft.com/office/drawing/2014/main" id="{B1F133B7-38D4-450E-805D-FB2DDBA0D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2260" y="5920990"/>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611C932-8394-4A5A-8C41-E9CA7609E8D8}"/>
                </a:ext>
              </a:extLst>
            </p:cNvPr>
            <p:cNvSpPr txBox="1"/>
            <p:nvPr/>
          </p:nvSpPr>
          <p:spPr>
            <a:xfrm>
              <a:off x="5493486" y="5474911"/>
              <a:ext cx="2986675" cy="307777"/>
            </a:xfrm>
            <a:prstGeom prst="rect">
              <a:avLst/>
            </a:prstGeom>
            <a:noFill/>
          </p:spPr>
          <p:txBody>
            <a:bodyPr wrap="square">
              <a:spAutoFit/>
            </a:bodyPr>
            <a:lstStyle/>
            <a:p>
              <a:pPr algn="l">
                <a:spcBef>
                  <a:spcPct val="20000"/>
                </a:spcBef>
                <a:defRPr/>
              </a:pPr>
              <a:r>
                <a:rPr lang="en-US" sz="1400">
                  <a:ln>
                    <a:prstDash val="solid"/>
                  </a:ln>
                  <a:latin typeface="+mn-lt"/>
                  <a:cs typeface="Calibri" panose="020F0502020204030204" pitchFamily="34" charset="0"/>
                </a:rPr>
                <a:t>Measures </a:t>
              </a:r>
              <a:r>
                <a:rPr lang="en-US" sz="1400" b="1">
                  <a:ln>
                    <a:prstDash val="solid"/>
                  </a:ln>
                  <a:latin typeface="+mn-lt"/>
                  <a:cs typeface="Calibri" panose="020F0502020204030204" pitchFamily="34" charset="0"/>
                </a:rPr>
                <a:t>1/3  – 2½ inches </a:t>
              </a:r>
              <a:r>
                <a:rPr lang="en-US" sz="1400">
                  <a:ln>
                    <a:prstDash val="solid"/>
                  </a:ln>
                  <a:latin typeface="+mn-lt"/>
                  <a:cs typeface="Calibri" panose="020F0502020204030204" pitchFamily="34" charset="0"/>
                </a:rPr>
                <a:t>in length</a:t>
              </a:r>
            </a:p>
          </p:txBody>
        </p:sp>
      </p:grpSp>
      <p:pic>
        <p:nvPicPr>
          <p:cNvPr id="4" name="Picture 3" descr="A picture containing invertebrate, worm&#10;&#10;Description automatically generated">
            <a:extLst>
              <a:ext uri="{FF2B5EF4-FFF2-40B4-BE49-F238E27FC236}">
                <a16:creationId xmlns:a16="http://schemas.microsoft.com/office/drawing/2014/main" id="{D8C75521-383C-44AD-A711-5818F5CC54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252" t="25269" r="30032" b="33293"/>
          <a:stretch/>
        </p:blipFill>
        <p:spPr>
          <a:xfrm>
            <a:off x="1851751" y="1589905"/>
            <a:ext cx="3350247" cy="3341541"/>
          </a:xfrm>
          <a:prstGeom prst="rect">
            <a:avLst/>
          </a:prstGeom>
        </p:spPr>
      </p:pic>
      <p:pic>
        <p:nvPicPr>
          <p:cNvPr id="2" name="Picture 2">
            <a:extLst>
              <a:ext uri="{FF2B5EF4-FFF2-40B4-BE49-F238E27FC236}">
                <a16:creationId xmlns:a16="http://schemas.microsoft.com/office/drawing/2014/main" id="{F77AB782-7E23-7EC5-FC0A-2F230FFEE4D0}"/>
              </a:ext>
            </a:extLst>
          </p:cNvPr>
          <p:cNvPicPr>
            <a:picLocks noChangeAspect="1"/>
          </p:cNvPicPr>
          <p:nvPr/>
        </p:nvPicPr>
        <p:blipFill>
          <a:blip r:embed="rId6"/>
          <a:stretch>
            <a:fillRect/>
          </a:stretch>
        </p:blipFill>
        <p:spPr>
          <a:xfrm>
            <a:off x="6769261" y="2516736"/>
            <a:ext cx="3495555" cy="1245791"/>
          </a:xfrm>
          <a:prstGeom prst="rect">
            <a:avLst/>
          </a:prstGeom>
        </p:spPr>
      </p:pic>
    </p:spTree>
    <p:extLst>
      <p:ext uri="{BB962C8B-B14F-4D97-AF65-F5344CB8AC3E}">
        <p14:creationId xmlns:p14="http://schemas.microsoft.com/office/powerpoint/2010/main" val="1826709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Crayfish</a:t>
            </a:r>
          </a:p>
        </p:txBody>
      </p:sp>
      <p:grpSp>
        <p:nvGrpSpPr>
          <p:cNvPr id="39" name="Group 38">
            <a:extLst>
              <a:ext uri="{FF2B5EF4-FFF2-40B4-BE49-F238E27FC236}">
                <a16:creationId xmlns:a16="http://schemas.microsoft.com/office/drawing/2014/main" id="{26CBD0FA-4903-4168-87E5-0189DBA21583}"/>
              </a:ext>
            </a:extLst>
          </p:cNvPr>
          <p:cNvGrpSpPr/>
          <p:nvPr/>
        </p:nvGrpSpPr>
        <p:grpSpPr>
          <a:xfrm>
            <a:off x="3592046" y="3827259"/>
            <a:ext cx="4998261" cy="2742324"/>
            <a:chOff x="3657601" y="1367880"/>
            <a:chExt cx="4998261" cy="2742324"/>
          </a:xfrm>
        </p:grpSpPr>
        <p:pic>
          <p:nvPicPr>
            <p:cNvPr id="21" name="Picture 10" descr="S:\Nps\A-STREAM\Manuals\Bio-Chem Manual\new Id key\Tommy's Sketches\Low res\larvae\crayfish.jpg">
              <a:extLst>
                <a:ext uri="{FF2B5EF4-FFF2-40B4-BE49-F238E27FC236}">
                  <a16:creationId xmlns:a16="http://schemas.microsoft.com/office/drawing/2014/main" id="{344A1D13-A2D4-44B6-903B-B0B6DB9C1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1484314"/>
              <a:ext cx="4881563" cy="2478087"/>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23" name="Text Box 7">
              <a:extLst>
                <a:ext uri="{FF2B5EF4-FFF2-40B4-BE49-F238E27FC236}">
                  <a16:creationId xmlns:a16="http://schemas.microsoft.com/office/drawing/2014/main" id="{2316B73A-C3C0-40BE-8B3F-92C552ACEA61}"/>
                </a:ext>
              </a:extLst>
            </p:cNvPr>
            <p:cNvSpPr txBox="1">
              <a:spLocks noChangeArrowheads="1"/>
            </p:cNvSpPr>
            <p:nvPr/>
          </p:nvSpPr>
          <p:spPr bwMode="auto">
            <a:xfrm>
              <a:off x="6553200" y="3802427"/>
              <a:ext cx="1981200"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Five pairs of legs</a:t>
              </a:r>
            </a:p>
          </p:txBody>
        </p:sp>
        <p:sp>
          <p:nvSpPr>
            <p:cNvPr id="25" name="Text Box 8">
              <a:extLst>
                <a:ext uri="{FF2B5EF4-FFF2-40B4-BE49-F238E27FC236}">
                  <a16:creationId xmlns:a16="http://schemas.microsoft.com/office/drawing/2014/main" id="{31D4E9FE-E1DA-45E5-A69D-8780C01A4618}"/>
                </a:ext>
              </a:extLst>
            </p:cNvPr>
            <p:cNvSpPr txBox="1">
              <a:spLocks noChangeArrowheads="1"/>
            </p:cNvSpPr>
            <p:nvPr/>
          </p:nvSpPr>
          <p:spPr bwMode="auto">
            <a:xfrm>
              <a:off x="7360462" y="1367880"/>
              <a:ext cx="1295400"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Large pinchers</a:t>
              </a:r>
            </a:p>
          </p:txBody>
        </p:sp>
        <p:sp>
          <p:nvSpPr>
            <p:cNvPr id="27" name="Up Arrow 8">
              <a:extLst>
                <a:ext uri="{FF2B5EF4-FFF2-40B4-BE49-F238E27FC236}">
                  <a16:creationId xmlns:a16="http://schemas.microsoft.com/office/drawing/2014/main" id="{94207858-F327-474D-989A-E0641D7BDBE1}"/>
                </a:ext>
              </a:extLst>
            </p:cNvPr>
            <p:cNvSpPr/>
            <p:nvPr/>
          </p:nvSpPr>
          <p:spPr bwMode="auto">
            <a:xfrm rot="13304638">
              <a:off x="7824882" y="1917433"/>
              <a:ext cx="123636" cy="226304"/>
            </a:xfrm>
            <a:prstGeom prst="upArrow">
              <a:avLst>
                <a:gd name="adj1" fmla="val 32657"/>
                <a:gd name="adj2" fmla="val 51734"/>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9" name="TextBox 28">
              <a:extLst>
                <a:ext uri="{FF2B5EF4-FFF2-40B4-BE49-F238E27FC236}">
                  <a16:creationId xmlns:a16="http://schemas.microsoft.com/office/drawing/2014/main" id="{7853F1A9-8C74-49D6-A604-4471D2D2D53D}"/>
                </a:ext>
              </a:extLst>
            </p:cNvPr>
            <p:cNvSpPr txBox="1"/>
            <p:nvPr/>
          </p:nvSpPr>
          <p:spPr>
            <a:xfrm>
              <a:off x="4953000" y="3472098"/>
              <a:ext cx="152400" cy="276999"/>
            </a:xfrm>
            <a:prstGeom prst="rect">
              <a:avLst/>
            </a:prstGeom>
            <a:noFill/>
            <a:ln>
              <a:noFill/>
            </a:ln>
          </p:spPr>
          <p:txBody>
            <a:bodyPr wrap="square" rtlCol="0">
              <a:spAutoFit/>
            </a:bodyPr>
            <a:lstStyle/>
            <a:p>
              <a:r>
                <a:rPr lang="en-US" altLang="en-US" sz="1200" b="1">
                  <a:solidFill>
                    <a:srgbClr val="C00000"/>
                  </a:solidFill>
                  <a:latin typeface="Arial" charset="0"/>
                </a:rPr>
                <a:t>1</a:t>
              </a:r>
              <a:endParaRPr lang="en-US" sz="1200"/>
            </a:p>
          </p:txBody>
        </p:sp>
        <p:sp>
          <p:nvSpPr>
            <p:cNvPr id="31" name="TextBox 30">
              <a:extLst>
                <a:ext uri="{FF2B5EF4-FFF2-40B4-BE49-F238E27FC236}">
                  <a16:creationId xmlns:a16="http://schemas.microsoft.com/office/drawing/2014/main" id="{4F962DC7-CC41-4F85-9115-73FD90DF4647}"/>
                </a:ext>
              </a:extLst>
            </p:cNvPr>
            <p:cNvSpPr txBox="1"/>
            <p:nvPr/>
          </p:nvSpPr>
          <p:spPr>
            <a:xfrm>
              <a:off x="5638800" y="3531028"/>
              <a:ext cx="152400" cy="276999"/>
            </a:xfrm>
            <a:prstGeom prst="rect">
              <a:avLst/>
            </a:prstGeom>
            <a:noFill/>
            <a:ln>
              <a:noFill/>
            </a:ln>
          </p:spPr>
          <p:txBody>
            <a:bodyPr wrap="square" rtlCol="0">
              <a:spAutoFit/>
            </a:bodyPr>
            <a:lstStyle/>
            <a:p>
              <a:r>
                <a:rPr lang="en-US" sz="1200" b="1">
                  <a:solidFill>
                    <a:srgbClr val="C00000"/>
                  </a:solidFill>
                  <a:latin typeface="Arial" charset="0"/>
                </a:rPr>
                <a:t>2</a:t>
              </a:r>
              <a:endParaRPr lang="en-US" sz="1200"/>
            </a:p>
          </p:txBody>
        </p:sp>
        <p:sp>
          <p:nvSpPr>
            <p:cNvPr id="33" name="TextBox 32">
              <a:extLst>
                <a:ext uri="{FF2B5EF4-FFF2-40B4-BE49-F238E27FC236}">
                  <a16:creationId xmlns:a16="http://schemas.microsoft.com/office/drawing/2014/main" id="{76C8B2B2-4FCF-4AB8-97D6-803F40A5F303}"/>
                </a:ext>
              </a:extLst>
            </p:cNvPr>
            <p:cNvSpPr txBox="1"/>
            <p:nvPr/>
          </p:nvSpPr>
          <p:spPr>
            <a:xfrm>
              <a:off x="6172200" y="3546902"/>
              <a:ext cx="152400" cy="276999"/>
            </a:xfrm>
            <a:prstGeom prst="rect">
              <a:avLst/>
            </a:prstGeom>
            <a:noFill/>
            <a:ln>
              <a:noFill/>
            </a:ln>
          </p:spPr>
          <p:txBody>
            <a:bodyPr wrap="square" rtlCol="0">
              <a:spAutoFit/>
            </a:bodyPr>
            <a:lstStyle/>
            <a:p>
              <a:r>
                <a:rPr lang="en-US" altLang="en-US" sz="1200" b="1">
                  <a:solidFill>
                    <a:srgbClr val="C00000"/>
                  </a:solidFill>
                  <a:latin typeface="Arial" charset="0"/>
                </a:rPr>
                <a:t>3</a:t>
              </a:r>
              <a:endParaRPr lang="en-US" sz="1200"/>
            </a:p>
          </p:txBody>
        </p:sp>
        <p:sp>
          <p:nvSpPr>
            <p:cNvPr id="35" name="TextBox 34">
              <a:extLst>
                <a:ext uri="{FF2B5EF4-FFF2-40B4-BE49-F238E27FC236}">
                  <a16:creationId xmlns:a16="http://schemas.microsoft.com/office/drawing/2014/main" id="{1330229A-0E23-4C60-8FCD-3D86C4B98E59}"/>
                </a:ext>
              </a:extLst>
            </p:cNvPr>
            <p:cNvSpPr txBox="1"/>
            <p:nvPr/>
          </p:nvSpPr>
          <p:spPr>
            <a:xfrm>
              <a:off x="6629400" y="3456802"/>
              <a:ext cx="152400" cy="276999"/>
            </a:xfrm>
            <a:prstGeom prst="rect">
              <a:avLst/>
            </a:prstGeom>
            <a:noFill/>
            <a:ln>
              <a:noFill/>
            </a:ln>
          </p:spPr>
          <p:txBody>
            <a:bodyPr wrap="square" rtlCol="0">
              <a:spAutoFit/>
            </a:bodyPr>
            <a:lstStyle/>
            <a:p>
              <a:r>
                <a:rPr lang="en-US" sz="1200" b="1">
                  <a:solidFill>
                    <a:srgbClr val="C00000"/>
                  </a:solidFill>
                  <a:latin typeface="Arial" charset="0"/>
                </a:rPr>
                <a:t>4</a:t>
              </a:r>
              <a:endParaRPr lang="en-US" sz="1200"/>
            </a:p>
          </p:txBody>
        </p:sp>
        <p:sp>
          <p:nvSpPr>
            <p:cNvPr id="37" name="TextBox 36">
              <a:extLst>
                <a:ext uri="{FF2B5EF4-FFF2-40B4-BE49-F238E27FC236}">
                  <a16:creationId xmlns:a16="http://schemas.microsoft.com/office/drawing/2014/main" id="{EA22533D-153A-4C5B-8F67-C02FE0A774E4}"/>
                </a:ext>
              </a:extLst>
            </p:cNvPr>
            <p:cNvSpPr txBox="1"/>
            <p:nvPr/>
          </p:nvSpPr>
          <p:spPr>
            <a:xfrm>
              <a:off x="7543800" y="3380602"/>
              <a:ext cx="152400" cy="276999"/>
            </a:xfrm>
            <a:prstGeom prst="rect">
              <a:avLst/>
            </a:prstGeom>
            <a:noFill/>
            <a:ln>
              <a:noFill/>
            </a:ln>
          </p:spPr>
          <p:txBody>
            <a:bodyPr wrap="square" rtlCol="0">
              <a:spAutoFit/>
            </a:bodyPr>
            <a:lstStyle/>
            <a:p>
              <a:r>
                <a:rPr lang="en-US" sz="1200" b="1">
                  <a:solidFill>
                    <a:srgbClr val="C00000"/>
                  </a:solidFill>
                  <a:latin typeface="Arial" charset="0"/>
                </a:rPr>
                <a:t>5</a:t>
              </a:r>
              <a:endParaRPr lang="en-US" sz="1200"/>
            </a:p>
          </p:txBody>
        </p:sp>
      </p:grpSp>
      <p:sp>
        <p:nvSpPr>
          <p:cNvPr id="40" name="Rectangle 5">
            <a:extLst>
              <a:ext uri="{FF2B5EF4-FFF2-40B4-BE49-F238E27FC236}">
                <a16:creationId xmlns:a16="http://schemas.microsoft.com/office/drawing/2014/main" id="{89B29503-683D-471B-B9FD-EE877AE107DF}"/>
              </a:ext>
            </a:extLst>
          </p:cNvPr>
          <p:cNvSpPr>
            <a:spLocks noChangeArrowheads="1"/>
          </p:cNvSpPr>
          <p:nvPr/>
        </p:nvSpPr>
        <p:spPr bwMode="auto">
          <a:xfrm>
            <a:off x="600973" y="1848928"/>
            <a:ext cx="10103469" cy="434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a:rPr>
              <a:t>Resembles a small lobster</a:t>
            </a:r>
          </a:p>
          <a:p>
            <a:pPr marL="228600" indent="-228600" algn="l">
              <a:spcBef>
                <a:spcPts val="2000"/>
              </a:spcBef>
              <a:buClr>
                <a:schemeClr val="accent2"/>
              </a:buClr>
              <a:buFont typeface="Arial" panose="020B0604020202020204" pitchFamily="34" charset="0"/>
              <a:buChar char="•"/>
              <a:defRPr/>
            </a:pPr>
            <a:r>
              <a:rPr lang="en-US" b="1">
                <a:ln>
                  <a:prstDash val="solid"/>
                </a:ln>
                <a:latin typeface="+mn-lt"/>
                <a:cs typeface="Calibri"/>
              </a:rPr>
              <a:t>10 legs and 2 front legs with large claws or pinchers</a:t>
            </a:r>
          </a:p>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a:rPr>
              <a:t>During the day they are often found hiding in burrows or under rocks</a:t>
            </a:r>
            <a:endParaRPr lang="en-US" sz="2400" b="1">
              <a:ln>
                <a:prstDash val="solid"/>
              </a:ln>
              <a:latin typeface="+mn-lt"/>
              <a:cs typeface="Calibri"/>
            </a:endParaRPr>
          </a:p>
        </p:txBody>
      </p:sp>
    </p:spTree>
    <p:extLst>
      <p:ext uri="{BB962C8B-B14F-4D97-AF65-F5344CB8AC3E}">
        <p14:creationId xmlns:p14="http://schemas.microsoft.com/office/powerpoint/2010/main" val="9366633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EDB218D-EC7B-4540-A656-3E6E9E73B1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73" t="7921" r="18710" b="7426"/>
          <a:stretch/>
        </p:blipFill>
        <p:spPr bwMode="auto">
          <a:xfrm>
            <a:off x="96381" y="1143000"/>
            <a:ext cx="5269854" cy="417243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Crayfish</a:t>
            </a:r>
          </a:p>
        </p:txBody>
      </p:sp>
      <p:grpSp>
        <p:nvGrpSpPr>
          <p:cNvPr id="11" name="Group 10">
            <a:extLst>
              <a:ext uri="{FF2B5EF4-FFF2-40B4-BE49-F238E27FC236}">
                <a16:creationId xmlns:a16="http://schemas.microsoft.com/office/drawing/2014/main" id="{52A11F21-82A4-3B42-B104-71D8EEE843DC}"/>
              </a:ext>
            </a:extLst>
          </p:cNvPr>
          <p:cNvGrpSpPr/>
          <p:nvPr/>
        </p:nvGrpSpPr>
        <p:grpSpPr>
          <a:xfrm>
            <a:off x="4832068" y="3521060"/>
            <a:ext cx="7140857" cy="2312118"/>
            <a:chOff x="4832068" y="3521060"/>
            <a:chExt cx="7140857" cy="2312118"/>
          </a:xfrm>
        </p:grpSpPr>
        <p:pic>
          <p:nvPicPr>
            <p:cNvPr id="4" name="Picture 3" descr="Measuring in inches using the 1/16 parts of an inch">
              <a:extLst>
                <a:ext uri="{FF2B5EF4-FFF2-40B4-BE49-F238E27FC236}">
                  <a16:creationId xmlns:a16="http://schemas.microsoft.com/office/drawing/2014/main" id="{54FCEDDA-0658-4297-848D-4BD09A5A8F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8961" y="5225665"/>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A11505-795C-4597-A15D-1127AF326AFC}"/>
                </a:ext>
              </a:extLst>
            </p:cNvPr>
            <p:cNvSpPr txBox="1"/>
            <p:nvPr/>
          </p:nvSpPr>
          <p:spPr>
            <a:xfrm>
              <a:off x="9041947" y="4677119"/>
              <a:ext cx="2930978" cy="307777"/>
            </a:xfrm>
            <a:prstGeom prst="rect">
              <a:avLst/>
            </a:prstGeom>
            <a:noFill/>
          </p:spPr>
          <p:txBody>
            <a:bodyPr wrap="square">
              <a:spAutoFit/>
            </a:bodyPr>
            <a:lstStyle/>
            <a:p>
              <a:pPr algn="l">
                <a:spcBef>
                  <a:spcPts val="1200"/>
                </a:spcBef>
                <a:defRPr/>
              </a:pPr>
              <a:r>
                <a:rPr lang="en-US" sz="1400">
                  <a:ln>
                    <a:prstDash val="solid"/>
                  </a:ln>
                  <a:latin typeface="+mn-lt"/>
                  <a:cs typeface="Calibri"/>
                </a:rPr>
                <a:t>Measures </a:t>
              </a:r>
              <a:r>
                <a:rPr lang="en-US" sz="1400" b="1">
                  <a:ln>
                    <a:prstDash val="solid"/>
                  </a:ln>
                  <a:latin typeface="+mn-lt"/>
                  <a:cs typeface="Calibri"/>
                </a:rPr>
                <a:t>up to 5 inches </a:t>
              </a:r>
              <a:r>
                <a:rPr lang="en-US" sz="1400">
                  <a:ln>
                    <a:prstDash val="solid"/>
                  </a:ln>
                  <a:latin typeface="+mn-lt"/>
                  <a:cs typeface="Calibri"/>
                </a:rPr>
                <a:t>in length </a:t>
              </a:r>
              <a:endParaRPr lang="en-US" sz="1400">
                <a:ln>
                  <a:prstDash val="solid"/>
                </a:ln>
                <a:latin typeface="+mn-lt"/>
                <a:cs typeface="Calibri" panose="020F0502020204030204" pitchFamily="34" charset="0"/>
              </a:endParaRPr>
            </a:p>
          </p:txBody>
        </p:sp>
        <p:pic>
          <p:nvPicPr>
            <p:cNvPr id="12" name="Picture 10" descr="S:\Nps\A-STREAM\Manuals\Bio-Chem Manual\new Id key\Tommy's Sketches\Low res\larvae\crayfish.jpg">
              <a:extLst>
                <a:ext uri="{FF2B5EF4-FFF2-40B4-BE49-F238E27FC236}">
                  <a16:creationId xmlns:a16="http://schemas.microsoft.com/office/drawing/2014/main" id="{765DF325-F947-B14C-B2DE-88DBC8A0A6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606" b="89409" l="5625" r="96375">
                          <a14:foregroundMark x1="6875" y1="40394" x2="6875" y2="40394"/>
                          <a14:foregroundMark x1="5625" y1="33744" x2="5625" y2="33744"/>
                          <a14:foregroundMark x1="89500" y1="32020" x2="89500" y2="32020"/>
                          <a14:foregroundMark x1="94125" y1="32020" x2="94125" y2="32020"/>
                          <a14:foregroundMark x1="96375" y1="69951" x2="96375" y2="69951"/>
                        </a14:backgroundRemoval>
                      </a14:imgEffect>
                    </a14:imgLayer>
                  </a14:imgProps>
                </a:ext>
                <a:ext uri="{28A0092B-C50C-407E-A947-70E740481C1C}">
                  <a14:useLocalDpi xmlns:a14="http://schemas.microsoft.com/office/drawing/2010/main" val="0"/>
                </a:ext>
              </a:extLst>
            </a:blip>
            <a:srcRect/>
            <a:stretch>
              <a:fillRect/>
            </a:stretch>
          </p:blipFill>
          <p:spPr bwMode="auto">
            <a:xfrm>
              <a:off x="4832068" y="3521060"/>
              <a:ext cx="4554623" cy="2312118"/>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30120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Aquatic </a:t>
            </a:r>
            <a:r>
              <a:rPr lang="en-US" err="1"/>
              <a:t>Sowbug</a:t>
            </a:r>
            <a:endParaRPr lang="en-US"/>
          </a:p>
        </p:txBody>
      </p:sp>
      <p:sp>
        <p:nvSpPr>
          <p:cNvPr id="2" name="Rectangle 5">
            <a:extLst>
              <a:ext uri="{FF2B5EF4-FFF2-40B4-BE49-F238E27FC236}">
                <a16:creationId xmlns:a16="http://schemas.microsoft.com/office/drawing/2014/main" id="{C2937EE0-E36B-4454-96D6-BD2BF1140AA4}"/>
              </a:ext>
            </a:extLst>
          </p:cNvPr>
          <p:cNvSpPr>
            <a:spLocks noChangeArrowheads="1"/>
          </p:cNvSpPr>
          <p:nvPr/>
        </p:nvSpPr>
        <p:spPr bwMode="auto">
          <a:xfrm>
            <a:off x="600974" y="1905719"/>
            <a:ext cx="6096000" cy="44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a:rPr>
              <a:t>Clear whitish to pink in color</a:t>
            </a:r>
            <a:endParaRPr lang="en-US">
              <a:ln>
                <a:prstDash val="solid"/>
              </a:ln>
              <a:latin typeface="+mn-lt"/>
              <a:cs typeface="Calibri" panose="020F0502020204030204" pitchFamily="34" charset="0"/>
            </a:endParaRPr>
          </a:p>
          <a:p>
            <a:pPr marL="228600" indent="-228600" algn="l">
              <a:spcBef>
                <a:spcPts val="2000"/>
              </a:spcBef>
              <a:buClr>
                <a:schemeClr val="accent2"/>
              </a:buClr>
              <a:buFont typeface="Arial" panose="020B0604020202020204" pitchFamily="34" charset="0"/>
              <a:buChar char="•"/>
              <a:defRPr/>
            </a:pPr>
            <a:r>
              <a:rPr lang="en-US" sz="2400" b="1">
                <a:ln>
                  <a:prstDash val="solid"/>
                </a:ln>
                <a:latin typeface="+mn-lt"/>
                <a:cs typeface="Calibri"/>
              </a:rPr>
              <a:t>Dorsoventrally flattened</a:t>
            </a:r>
            <a:r>
              <a:rPr lang="en-US" b="1">
                <a:ln>
                  <a:prstDash val="solid"/>
                </a:ln>
                <a:latin typeface="+mn-lt"/>
                <a:cs typeface="Calibri"/>
              </a:rPr>
              <a:t> </a:t>
            </a:r>
            <a:r>
              <a:rPr lang="en-US" sz="2400">
                <a:ln>
                  <a:prstDash val="solid"/>
                </a:ln>
                <a:latin typeface="+mn-lt"/>
                <a:cs typeface="Calibri"/>
              </a:rPr>
              <a:t>(top to bottom</a:t>
            </a:r>
            <a:r>
              <a:rPr lang="en-US">
                <a:ln>
                  <a:prstDash val="solid"/>
                </a:ln>
                <a:latin typeface="+mn-lt"/>
                <a:cs typeface="Calibri"/>
              </a:rPr>
              <a:t>)</a:t>
            </a:r>
            <a:endParaRPr lang="en-US" sz="2400">
              <a:ln>
                <a:prstDash val="solid"/>
              </a:ln>
              <a:latin typeface="+mn-lt"/>
              <a:cs typeface="Calibri" panose="020F0502020204030204" pitchFamily="34" charset="0"/>
            </a:endParaRPr>
          </a:p>
          <a:p>
            <a:pPr marL="228600" indent="-228600" algn="l">
              <a:spcBef>
                <a:spcPts val="2000"/>
              </a:spcBef>
              <a:buClr>
                <a:schemeClr val="accent2"/>
              </a:buClr>
              <a:buFont typeface="Arial" panose="020B0604020202020204" pitchFamily="34" charset="0"/>
              <a:buChar char="•"/>
              <a:defRPr/>
            </a:pPr>
            <a:r>
              <a:rPr lang="en-US" sz="2400" b="1">
                <a:ln>
                  <a:prstDash val="solid"/>
                </a:ln>
                <a:latin typeface="+mn-lt"/>
                <a:cs typeface="Calibri"/>
              </a:rPr>
              <a:t>Seven pairs of legs</a:t>
            </a:r>
            <a:r>
              <a:rPr lang="en-US" sz="2400">
                <a:ln>
                  <a:prstDash val="solid"/>
                </a:ln>
                <a:latin typeface="+mn-lt"/>
                <a:cs typeface="Calibri"/>
              </a:rPr>
              <a:t>, the first two are modified for grasping</a:t>
            </a:r>
            <a:endParaRPr lang="en-US" sz="2400">
              <a:ln>
                <a:prstDash val="solid"/>
              </a:ln>
              <a:latin typeface="+mn-lt"/>
              <a:cs typeface="Calibri" panose="020F0502020204030204" pitchFamily="34" charset="0"/>
            </a:endParaRPr>
          </a:p>
        </p:txBody>
      </p:sp>
      <p:pic>
        <p:nvPicPr>
          <p:cNvPr id="4" name="Picture 7" descr="S:\Nps\A-STREAM\Manuals\Bio-Chem Manual\new Id key\Tommy's Sketches\Low res\larvae\sow bug.jpg">
            <a:extLst>
              <a:ext uri="{FF2B5EF4-FFF2-40B4-BE49-F238E27FC236}">
                <a16:creationId xmlns:a16="http://schemas.microsoft.com/office/drawing/2014/main" id="{03188538-DEDB-42DB-92A8-E58874FE8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2821" y="2115946"/>
            <a:ext cx="3948205" cy="2626107"/>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 name="Text Box 7">
            <a:extLst>
              <a:ext uri="{FF2B5EF4-FFF2-40B4-BE49-F238E27FC236}">
                <a16:creationId xmlns:a16="http://schemas.microsoft.com/office/drawing/2014/main" id="{A53B25A4-6B47-254C-5C10-9BD8DFECD808}"/>
              </a:ext>
            </a:extLst>
          </p:cNvPr>
          <p:cNvSpPr txBox="1">
            <a:spLocks noChangeArrowheads="1"/>
          </p:cNvSpPr>
          <p:nvPr/>
        </p:nvSpPr>
        <p:spPr bwMode="auto">
          <a:xfrm>
            <a:off x="9443418" y="4622477"/>
            <a:ext cx="1981200"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Seven pairs of legs</a:t>
            </a:r>
          </a:p>
        </p:txBody>
      </p:sp>
      <p:sp>
        <p:nvSpPr>
          <p:cNvPr id="5" name="TextBox 4">
            <a:extLst>
              <a:ext uri="{FF2B5EF4-FFF2-40B4-BE49-F238E27FC236}">
                <a16:creationId xmlns:a16="http://schemas.microsoft.com/office/drawing/2014/main" id="{928A4533-4948-4952-0D1A-C93BFD4FF031}"/>
              </a:ext>
            </a:extLst>
          </p:cNvPr>
          <p:cNvSpPr txBox="1"/>
          <p:nvPr/>
        </p:nvSpPr>
        <p:spPr>
          <a:xfrm>
            <a:off x="8395420" y="3852792"/>
            <a:ext cx="152400" cy="276999"/>
          </a:xfrm>
          <a:prstGeom prst="rect">
            <a:avLst/>
          </a:prstGeom>
          <a:noFill/>
          <a:ln>
            <a:noFill/>
          </a:ln>
        </p:spPr>
        <p:txBody>
          <a:bodyPr wrap="square" rtlCol="0">
            <a:spAutoFit/>
          </a:bodyPr>
          <a:lstStyle/>
          <a:p>
            <a:r>
              <a:rPr lang="en-US" altLang="en-US" sz="1200" b="1">
                <a:solidFill>
                  <a:srgbClr val="C00000"/>
                </a:solidFill>
                <a:latin typeface="Arial" charset="0"/>
              </a:rPr>
              <a:t>1</a:t>
            </a:r>
            <a:endParaRPr lang="en-US" sz="1200"/>
          </a:p>
        </p:txBody>
      </p:sp>
      <p:sp>
        <p:nvSpPr>
          <p:cNvPr id="6" name="TextBox 5">
            <a:extLst>
              <a:ext uri="{FF2B5EF4-FFF2-40B4-BE49-F238E27FC236}">
                <a16:creationId xmlns:a16="http://schemas.microsoft.com/office/drawing/2014/main" id="{5AE3A645-DDB9-1F67-4C4C-073EE5F03483}"/>
              </a:ext>
            </a:extLst>
          </p:cNvPr>
          <p:cNvSpPr txBox="1"/>
          <p:nvPr/>
        </p:nvSpPr>
        <p:spPr>
          <a:xfrm>
            <a:off x="8614619" y="4162877"/>
            <a:ext cx="152400" cy="276999"/>
          </a:xfrm>
          <a:prstGeom prst="rect">
            <a:avLst/>
          </a:prstGeom>
          <a:noFill/>
          <a:ln>
            <a:noFill/>
          </a:ln>
        </p:spPr>
        <p:txBody>
          <a:bodyPr wrap="square" rtlCol="0">
            <a:spAutoFit/>
          </a:bodyPr>
          <a:lstStyle/>
          <a:p>
            <a:r>
              <a:rPr lang="en-US" sz="1200" b="1">
                <a:solidFill>
                  <a:srgbClr val="C00000"/>
                </a:solidFill>
                <a:latin typeface="Arial" charset="0"/>
              </a:rPr>
              <a:t>2</a:t>
            </a:r>
            <a:endParaRPr lang="en-US" sz="1200"/>
          </a:p>
        </p:txBody>
      </p:sp>
      <p:sp>
        <p:nvSpPr>
          <p:cNvPr id="7" name="TextBox 6">
            <a:extLst>
              <a:ext uri="{FF2B5EF4-FFF2-40B4-BE49-F238E27FC236}">
                <a16:creationId xmlns:a16="http://schemas.microsoft.com/office/drawing/2014/main" id="{E27B3FFA-DB62-5410-607D-D769FB8FFEE9}"/>
              </a:ext>
            </a:extLst>
          </p:cNvPr>
          <p:cNvSpPr txBox="1"/>
          <p:nvPr/>
        </p:nvSpPr>
        <p:spPr>
          <a:xfrm>
            <a:off x="9148019" y="4178751"/>
            <a:ext cx="152400" cy="276999"/>
          </a:xfrm>
          <a:prstGeom prst="rect">
            <a:avLst/>
          </a:prstGeom>
          <a:noFill/>
          <a:ln>
            <a:noFill/>
          </a:ln>
        </p:spPr>
        <p:txBody>
          <a:bodyPr wrap="square" rtlCol="0">
            <a:spAutoFit/>
          </a:bodyPr>
          <a:lstStyle/>
          <a:p>
            <a:r>
              <a:rPr lang="en-US" altLang="en-US" sz="1200" b="1">
                <a:solidFill>
                  <a:srgbClr val="C00000"/>
                </a:solidFill>
                <a:latin typeface="Arial" charset="0"/>
              </a:rPr>
              <a:t>3</a:t>
            </a:r>
            <a:endParaRPr lang="en-US" sz="1200"/>
          </a:p>
        </p:txBody>
      </p:sp>
      <p:sp>
        <p:nvSpPr>
          <p:cNvPr id="8" name="TextBox 7">
            <a:extLst>
              <a:ext uri="{FF2B5EF4-FFF2-40B4-BE49-F238E27FC236}">
                <a16:creationId xmlns:a16="http://schemas.microsoft.com/office/drawing/2014/main" id="{5C793B60-D128-98F6-CF1B-6E7D6B9EA2AB}"/>
              </a:ext>
            </a:extLst>
          </p:cNvPr>
          <p:cNvSpPr txBox="1"/>
          <p:nvPr/>
        </p:nvSpPr>
        <p:spPr>
          <a:xfrm>
            <a:off x="9605219" y="4088651"/>
            <a:ext cx="152400" cy="276999"/>
          </a:xfrm>
          <a:prstGeom prst="rect">
            <a:avLst/>
          </a:prstGeom>
          <a:noFill/>
          <a:ln>
            <a:noFill/>
          </a:ln>
        </p:spPr>
        <p:txBody>
          <a:bodyPr wrap="square" rtlCol="0">
            <a:spAutoFit/>
          </a:bodyPr>
          <a:lstStyle/>
          <a:p>
            <a:r>
              <a:rPr lang="en-US" sz="1200" b="1">
                <a:solidFill>
                  <a:srgbClr val="C00000"/>
                </a:solidFill>
                <a:latin typeface="Arial" charset="0"/>
              </a:rPr>
              <a:t>4</a:t>
            </a:r>
            <a:endParaRPr lang="en-US" sz="1200"/>
          </a:p>
        </p:txBody>
      </p:sp>
      <p:sp>
        <p:nvSpPr>
          <p:cNvPr id="9" name="TextBox 8">
            <a:extLst>
              <a:ext uri="{FF2B5EF4-FFF2-40B4-BE49-F238E27FC236}">
                <a16:creationId xmlns:a16="http://schemas.microsoft.com/office/drawing/2014/main" id="{7776D0B0-40EF-1355-7A44-683602583987}"/>
              </a:ext>
            </a:extLst>
          </p:cNvPr>
          <p:cNvSpPr txBox="1"/>
          <p:nvPr/>
        </p:nvSpPr>
        <p:spPr>
          <a:xfrm>
            <a:off x="10073064" y="4170635"/>
            <a:ext cx="152400" cy="276999"/>
          </a:xfrm>
          <a:prstGeom prst="rect">
            <a:avLst/>
          </a:prstGeom>
          <a:noFill/>
          <a:ln>
            <a:noFill/>
          </a:ln>
        </p:spPr>
        <p:txBody>
          <a:bodyPr wrap="square" rtlCol="0">
            <a:spAutoFit/>
          </a:bodyPr>
          <a:lstStyle/>
          <a:p>
            <a:r>
              <a:rPr lang="en-US" sz="1200" b="1">
                <a:solidFill>
                  <a:srgbClr val="C00000"/>
                </a:solidFill>
                <a:latin typeface="Arial" charset="0"/>
              </a:rPr>
              <a:t>5</a:t>
            </a:r>
            <a:endParaRPr lang="en-US" sz="1200"/>
          </a:p>
        </p:txBody>
      </p:sp>
      <p:sp>
        <p:nvSpPr>
          <p:cNvPr id="11" name="TextBox 10">
            <a:extLst>
              <a:ext uri="{FF2B5EF4-FFF2-40B4-BE49-F238E27FC236}">
                <a16:creationId xmlns:a16="http://schemas.microsoft.com/office/drawing/2014/main" id="{850F6A50-975F-DA13-6492-4BEB6C134BD1}"/>
              </a:ext>
            </a:extLst>
          </p:cNvPr>
          <p:cNvSpPr txBox="1"/>
          <p:nvPr/>
        </p:nvSpPr>
        <p:spPr>
          <a:xfrm>
            <a:off x="10434018" y="4024377"/>
            <a:ext cx="152400" cy="276999"/>
          </a:xfrm>
          <a:prstGeom prst="rect">
            <a:avLst/>
          </a:prstGeom>
          <a:noFill/>
          <a:ln>
            <a:noFill/>
          </a:ln>
        </p:spPr>
        <p:txBody>
          <a:bodyPr wrap="square" rtlCol="0">
            <a:spAutoFit/>
          </a:bodyPr>
          <a:lstStyle/>
          <a:p>
            <a:r>
              <a:rPr lang="en-US" sz="1200" b="1">
                <a:solidFill>
                  <a:srgbClr val="C00000"/>
                </a:solidFill>
                <a:latin typeface="Arial" charset="0"/>
              </a:rPr>
              <a:t>6</a:t>
            </a:r>
            <a:endParaRPr lang="en-US" sz="1200"/>
          </a:p>
        </p:txBody>
      </p:sp>
      <p:sp>
        <p:nvSpPr>
          <p:cNvPr id="12" name="TextBox 11">
            <a:extLst>
              <a:ext uri="{FF2B5EF4-FFF2-40B4-BE49-F238E27FC236}">
                <a16:creationId xmlns:a16="http://schemas.microsoft.com/office/drawing/2014/main" id="{1DEB0B24-3E9B-2E8E-611B-BDB2BD3A461C}"/>
              </a:ext>
            </a:extLst>
          </p:cNvPr>
          <p:cNvSpPr txBox="1"/>
          <p:nvPr/>
        </p:nvSpPr>
        <p:spPr>
          <a:xfrm>
            <a:off x="10860122" y="3801733"/>
            <a:ext cx="152400" cy="276999"/>
          </a:xfrm>
          <a:prstGeom prst="rect">
            <a:avLst/>
          </a:prstGeom>
          <a:noFill/>
          <a:ln>
            <a:noFill/>
          </a:ln>
        </p:spPr>
        <p:txBody>
          <a:bodyPr wrap="square" rtlCol="0">
            <a:spAutoFit/>
          </a:bodyPr>
          <a:lstStyle/>
          <a:p>
            <a:r>
              <a:rPr lang="en-US" sz="1200" b="1">
                <a:solidFill>
                  <a:srgbClr val="C00000"/>
                </a:solidFill>
                <a:latin typeface="Arial" charset="0"/>
              </a:rPr>
              <a:t>7</a:t>
            </a:r>
            <a:endParaRPr lang="en-US" sz="1200"/>
          </a:p>
        </p:txBody>
      </p:sp>
    </p:spTree>
    <p:extLst>
      <p:ext uri="{BB962C8B-B14F-4D97-AF65-F5344CB8AC3E}">
        <p14:creationId xmlns:p14="http://schemas.microsoft.com/office/powerpoint/2010/main" val="4282837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Aquatic </a:t>
            </a:r>
            <a:r>
              <a:rPr lang="en-US" err="1"/>
              <a:t>Sowbug</a:t>
            </a:r>
            <a:endParaRPr lang="en-US"/>
          </a:p>
        </p:txBody>
      </p:sp>
      <p:pic>
        <p:nvPicPr>
          <p:cNvPr id="7172" name="Picture 4">
            <a:extLst>
              <a:ext uri="{FF2B5EF4-FFF2-40B4-BE49-F238E27FC236}">
                <a16:creationId xmlns:a16="http://schemas.microsoft.com/office/drawing/2014/main" id="{CECD65A6-8ABF-4595-BCBB-18C2EDE3F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994" y="1986062"/>
            <a:ext cx="3711125" cy="278334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51D1D84-0B49-4C89-BC9B-CB8299DC606B}"/>
              </a:ext>
            </a:extLst>
          </p:cNvPr>
          <p:cNvGrpSpPr/>
          <p:nvPr/>
        </p:nvGrpSpPr>
        <p:grpSpPr>
          <a:xfrm>
            <a:off x="7097164" y="2395329"/>
            <a:ext cx="4484155" cy="2718908"/>
            <a:chOff x="5010724" y="1992716"/>
            <a:chExt cx="4484155" cy="2718908"/>
          </a:xfrm>
        </p:grpSpPr>
        <p:pic>
          <p:nvPicPr>
            <p:cNvPr id="2" name="Picture 2">
              <a:extLst>
                <a:ext uri="{FF2B5EF4-FFF2-40B4-BE49-F238E27FC236}">
                  <a16:creationId xmlns:a16="http://schemas.microsoft.com/office/drawing/2014/main" id="{98C03162-CF5C-4E2B-8705-F80185D93C61}"/>
                </a:ext>
              </a:extLst>
            </p:cNvPr>
            <p:cNvPicPr>
              <a:picLocks noChangeAspect="1"/>
            </p:cNvPicPr>
            <p:nvPr/>
          </p:nvPicPr>
          <p:blipFill>
            <a:blip r:embed="rId3"/>
            <a:stretch>
              <a:fillRect/>
            </a:stretch>
          </p:blipFill>
          <p:spPr>
            <a:xfrm rot="16200000">
              <a:off x="6123883" y="1115562"/>
              <a:ext cx="2390616" cy="4144924"/>
            </a:xfrm>
            <a:prstGeom prst="rect">
              <a:avLst/>
            </a:prstGeom>
          </p:spPr>
        </p:pic>
        <p:sp>
          <p:nvSpPr>
            <p:cNvPr id="5" name="TextBox 4">
              <a:extLst>
                <a:ext uri="{FF2B5EF4-FFF2-40B4-BE49-F238E27FC236}">
                  <a16:creationId xmlns:a16="http://schemas.microsoft.com/office/drawing/2014/main" id="{8410E4F4-0916-4F20-85A3-F6A196890173}"/>
                </a:ext>
              </a:extLst>
            </p:cNvPr>
            <p:cNvSpPr txBox="1"/>
            <p:nvPr/>
          </p:nvSpPr>
          <p:spPr>
            <a:xfrm>
              <a:off x="5010724" y="4450014"/>
              <a:ext cx="4484155" cy="261610"/>
            </a:xfrm>
            <a:prstGeom prst="rect">
              <a:avLst/>
            </a:prstGeom>
            <a:noFill/>
          </p:spPr>
          <p:txBody>
            <a:bodyPr wrap="square" rtlCol="0">
              <a:spAutoFit/>
            </a:bodyPr>
            <a:lstStyle/>
            <a:p>
              <a:r>
                <a:rPr lang="en-US" sz="1100">
                  <a:latin typeface="+mn-lt"/>
                </a:rPr>
                <a:t>Photo credit: Macroinvertebrates.org and the National Science Foundation</a:t>
              </a:r>
            </a:p>
          </p:txBody>
        </p:sp>
      </p:grpSp>
      <p:grpSp>
        <p:nvGrpSpPr>
          <p:cNvPr id="15" name="Group 14">
            <a:extLst>
              <a:ext uri="{FF2B5EF4-FFF2-40B4-BE49-F238E27FC236}">
                <a16:creationId xmlns:a16="http://schemas.microsoft.com/office/drawing/2014/main" id="{166C9CE7-C5CE-C04F-9995-9235068FD8D5}"/>
              </a:ext>
            </a:extLst>
          </p:cNvPr>
          <p:cNvGrpSpPr/>
          <p:nvPr/>
        </p:nvGrpSpPr>
        <p:grpSpPr>
          <a:xfrm>
            <a:off x="679729" y="5576891"/>
            <a:ext cx="5492791" cy="957771"/>
            <a:chOff x="679729" y="3580451"/>
            <a:chExt cx="5492791" cy="957771"/>
          </a:xfrm>
        </p:grpSpPr>
        <p:pic>
          <p:nvPicPr>
            <p:cNvPr id="6" name="Picture 5" descr="Measuring in inches using the 1/16 parts of an inch">
              <a:extLst>
                <a:ext uri="{FF2B5EF4-FFF2-40B4-BE49-F238E27FC236}">
                  <a16:creationId xmlns:a16="http://schemas.microsoft.com/office/drawing/2014/main" id="{66366CE9-4C10-4D63-9222-4982EC51E8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729" y="3975354"/>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230DDF-8B7C-4B21-BD09-13A5E9AD14B6}"/>
                </a:ext>
              </a:extLst>
            </p:cNvPr>
            <p:cNvSpPr txBox="1"/>
            <p:nvPr/>
          </p:nvSpPr>
          <p:spPr>
            <a:xfrm>
              <a:off x="1439995" y="3609301"/>
              <a:ext cx="2582821" cy="307777"/>
            </a:xfrm>
            <a:prstGeom prst="rect">
              <a:avLst/>
            </a:prstGeom>
            <a:noFill/>
          </p:spPr>
          <p:txBody>
            <a:bodyPr wrap="square">
              <a:spAutoFit/>
            </a:bodyPr>
            <a:lstStyle/>
            <a:p>
              <a:pPr algn="l">
                <a:spcBef>
                  <a:spcPts val="1200"/>
                </a:spcBef>
                <a:defRPr/>
              </a:pPr>
              <a:r>
                <a:rPr lang="en-US" sz="1400">
                  <a:ln>
                    <a:prstDash val="solid"/>
                  </a:ln>
                  <a:latin typeface="+mn-lt"/>
                  <a:cs typeface="Calibri"/>
                </a:rPr>
                <a:t>Measures </a:t>
              </a:r>
              <a:r>
                <a:rPr lang="en-US" sz="1400" b="1">
                  <a:ln>
                    <a:prstDash val="solid"/>
                  </a:ln>
                  <a:latin typeface="+mn-lt"/>
                  <a:cs typeface="Calibri"/>
                </a:rPr>
                <a:t>¼ - ¾ inch </a:t>
              </a:r>
              <a:r>
                <a:rPr lang="en-US" sz="1400">
                  <a:ln>
                    <a:prstDash val="solid"/>
                  </a:ln>
                  <a:latin typeface="+mn-lt"/>
                  <a:cs typeface="Calibri"/>
                </a:rPr>
                <a:t>in length</a:t>
              </a:r>
            </a:p>
          </p:txBody>
        </p:sp>
        <p:pic>
          <p:nvPicPr>
            <p:cNvPr id="16" name="Picture 7" descr="S:\Nps\A-STREAM\Manuals\Bio-Chem Manual\new Id key\Tommy's Sketches\Low res\larvae\sow bug.jpg">
              <a:extLst>
                <a:ext uri="{FF2B5EF4-FFF2-40B4-BE49-F238E27FC236}">
                  <a16:creationId xmlns:a16="http://schemas.microsoft.com/office/drawing/2014/main" id="{04AA7B24-0C3D-754A-924C-E09BE5BD7E5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35" b="95301" l="4375" r="94125">
                          <a14:foregroundMark x1="5750" y1="41917" x2="5750" y2="41917"/>
                          <a14:foregroundMark x1="7125" y1="11654" x2="7125" y2="11654"/>
                          <a14:foregroundMark x1="9125" y1="8271" x2="9125" y2="8271"/>
                          <a14:foregroundMark x1="10500" y1="6391" x2="10500" y2="6391"/>
                          <a14:foregroundMark x1="11625" y1="5451" x2="11625" y2="5451"/>
                          <a14:foregroundMark x1="8625" y1="8459" x2="8625" y2="8459"/>
                          <a14:foregroundMark x1="8875" y1="7895" x2="8875" y2="7895"/>
                          <a14:foregroundMark x1="8875" y1="8271" x2="8875" y2="8271"/>
                          <a14:foregroundMark x1="9375" y1="8459" x2="9375" y2="8459"/>
                          <a14:foregroundMark x1="4375" y1="60902" x2="4375" y2="60902"/>
                          <a14:foregroundMark x1="4875" y1="80451" x2="4875" y2="80451"/>
                          <a14:foregroundMark x1="6000" y1="87594" x2="6000" y2="87594"/>
                          <a14:foregroundMark x1="6625" y1="87594" x2="6625" y2="87594"/>
                          <a14:foregroundMark x1="6375" y1="84774" x2="6375" y2="84774"/>
                          <a14:foregroundMark x1="7125" y1="88534" x2="7125" y2="88534"/>
                          <a14:foregroundMark x1="8500" y1="91353" x2="8500" y2="91353"/>
                          <a14:foregroundMark x1="10500" y1="92669" x2="10500" y2="92669"/>
                          <a14:foregroundMark x1="11125" y1="93985" x2="11125" y2="93985"/>
                          <a14:foregroundMark x1="90750" y1="44549" x2="90750" y2="44549"/>
                          <a14:foregroundMark x1="94125" y1="45301" x2="94125" y2="45301"/>
                          <a14:foregroundMark x1="91875" y1="45301" x2="91875" y2="45301"/>
                          <a14:foregroundMark x1="92500" y1="37406" x2="92500" y2="37406"/>
                          <a14:foregroundMark x1="76000" y1="27632" x2="76000" y2="27632"/>
                          <a14:foregroundMark x1="72375" y1="28947" x2="72375" y2="28947"/>
                          <a14:foregroundMark x1="83875" y1="26504" x2="83875" y2="26504"/>
                          <a14:foregroundMark x1="82125" y1="26316" x2="82125" y2="26316"/>
                          <a14:foregroundMark x1="83500" y1="26316" x2="83500" y2="26316"/>
                          <a14:foregroundMark x1="83875" y1="26316" x2="83875" y2="26316"/>
                          <a14:foregroundMark x1="84375" y1="26316" x2="84375" y2="26316"/>
                          <a14:foregroundMark x1="84875" y1="26316" x2="84875" y2="26316"/>
                          <a14:foregroundMark x1="86000" y1="26316" x2="86000" y2="26316"/>
                          <a14:foregroundMark x1="73375" y1="17293" x2="73375" y2="17293"/>
                          <a14:foregroundMark x1="85625" y1="25752" x2="85625" y2="25752"/>
                          <a14:foregroundMark x1="86250" y1="26128" x2="86250" y2="26128"/>
                          <a14:foregroundMark x1="93250" y1="44361" x2="93250" y2="44361"/>
                          <a14:foregroundMark x1="86375" y1="25940" x2="86375" y2="25940"/>
                          <a14:foregroundMark x1="92500" y1="54699" x2="92500" y2="54699"/>
                          <a14:foregroundMark x1="94000" y1="63346" x2="94000" y2="63346"/>
                          <a14:foregroundMark x1="83125" y1="73308" x2="83125" y2="73308"/>
                          <a14:foregroundMark x1="84375" y1="73308" x2="84375" y2="73308"/>
                          <a14:foregroundMark x1="86000" y1="73684" x2="86000" y2="73684"/>
                          <a14:foregroundMark x1="86500" y1="73872" x2="86500" y2="73872"/>
                          <a14:foregroundMark x1="7750" y1="88722" x2="7750" y2="88722"/>
                          <a14:foregroundMark x1="9125" y1="91165" x2="9125" y2="91165"/>
                          <a14:foregroundMark x1="9750" y1="92105" x2="9750" y2="92105"/>
                          <a14:foregroundMark x1="12000" y1="95301" x2="12000" y2="95301"/>
                          <a14:foregroundMark x1="11875" y1="38910" x2="11875" y2="38910"/>
                          <a14:foregroundMark x1="12000" y1="36466" x2="12000" y2="36466"/>
                          <a14:foregroundMark x1="11875" y1="34774" x2="11875" y2="34774"/>
                          <a14:foregroundMark x1="11500" y1="33835" x2="11500" y2="33835"/>
                          <a14:foregroundMark x1="11750" y1="36466" x2="11750" y2="36466"/>
                          <a14:foregroundMark x1="11625" y1="35714" x2="11625" y2="35714"/>
                          <a14:foregroundMark x1="11500" y1="37970" x2="11500" y2="37970"/>
                          <a14:foregroundMark x1="11625" y1="40038" x2="11625" y2="40038"/>
                          <a14:foregroundMark x1="12250" y1="41165" x2="12250" y2="41165"/>
                          <a14:foregroundMark x1="12625" y1="41917" x2="12625" y2="41917"/>
                          <a14:foregroundMark x1="13125" y1="42669" x2="13125" y2="42669"/>
                          <a14:foregroundMark x1="13125" y1="56767" x2="13125" y2="56767"/>
                          <a14:foregroundMark x1="12250" y1="58271" x2="12250" y2="58271"/>
                          <a14:foregroundMark x1="12250" y1="59774" x2="12250" y2="59774"/>
                          <a14:foregroundMark x1="11375" y1="61466" x2="11375" y2="61466"/>
                          <a14:foregroundMark x1="11750" y1="62594" x2="11750" y2="62594"/>
                          <a14:foregroundMark x1="11875" y1="64850" x2="11875" y2="64850"/>
                          <a14:foregroundMark x1="11625" y1="60526" x2="11625" y2="60526"/>
                          <a14:foregroundMark x1="11500" y1="62406" x2="11500" y2="62406"/>
                          <a14:foregroundMark x1="11625" y1="63910" x2="11625" y2="63910"/>
                        </a14:backgroundRemoval>
                      </a14:imgEffect>
                    </a14:imgLayer>
                  </a14:imgProps>
                </a:ext>
                <a:ext uri="{28A0092B-C50C-407E-A947-70E740481C1C}">
                  <a14:useLocalDpi xmlns:a14="http://schemas.microsoft.com/office/drawing/2010/main" val="0"/>
                </a:ext>
              </a:extLst>
            </a:blip>
            <a:srcRect/>
            <a:stretch>
              <a:fillRect/>
            </a:stretch>
          </p:blipFill>
          <p:spPr bwMode="auto">
            <a:xfrm>
              <a:off x="679729" y="3580451"/>
              <a:ext cx="725834" cy="482781"/>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584026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Scud</a:t>
            </a:r>
          </a:p>
        </p:txBody>
      </p:sp>
      <p:sp>
        <p:nvSpPr>
          <p:cNvPr id="2" name="Rectangle 6">
            <a:extLst>
              <a:ext uri="{FF2B5EF4-FFF2-40B4-BE49-F238E27FC236}">
                <a16:creationId xmlns:a16="http://schemas.microsoft.com/office/drawing/2014/main" id="{EC84B0A4-CE39-449B-AB98-82E68571D926}"/>
              </a:ext>
            </a:extLst>
          </p:cNvPr>
          <p:cNvSpPr>
            <a:spLocks noChangeArrowheads="1"/>
          </p:cNvSpPr>
          <p:nvPr/>
        </p:nvSpPr>
        <p:spPr bwMode="auto">
          <a:xfrm>
            <a:off x="600974" y="1894936"/>
            <a:ext cx="6960080" cy="444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a:rPr>
              <a:t>Translucent body, whitish to pink in color</a:t>
            </a:r>
          </a:p>
          <a:p>
            <a:pPr marL="228600" indent="-228600" algn="l">
              <a:spcBef>
                <a:spcPts val="2000"/>
              </a:spcBef>
              <a:buClr>
                <a:schemeClr val="accent2"/>
              </a:buClr>
              <a:buFont typeface="Arial" panose="020B0604020202020204" pitchFamily="34" charset="0"/>
              <a:buChar char="•"/>
              <a:defRPr/>
            </a:pPr>
            <a:r>
              <a:rPr lang="en-US">
                <a:ln>
                  <a:prstDash val="solid"/>
                </a:ln>
                <a:latin typeface="+mn-lt"/>
                <a:cs typeface="Calibri"/>
              </a:rPr>
              <a:t>Resemble a small shrimp</a:t>
            </a:r>
            <a:endParaRPr lang="en-US" sz="2400">
              <a:ln>
                <a:prstDash val="solid"/>
              </a:ln>
              <a:latin typeface="+mn-lt"/>
              <a:cs typeface="Calibri"/>
            </a:endParaRPr>
          </a:p>
          <a:p>
            <a:pPr marL="228600" indent="-228600" algn="l">
              <a:spcBef>
                <a:spcPts val="2000"/>
              </a:spcBef>
              <a:buClr>
                <a:schemeClr val="accent2"/>
              </a:buClr>
              <a:buFont typeface="Arial" panose="020B0604020202020204" pitchFamily="34" charset="0"/>
              <a:buChar char="•"/>
              <a:defRPr/>
            </a:pPr>
            <a:r>
              <a:rPr lang="en-US" sz="2400" b="1">
                <a:ln>
                  <a:prstDash val="solid"/>
                </a:ln>
                <a:latin typeface="+mn-lt"/>
                <a:cs typeface="Calibri"/>
              </a:rPr>
              <a:t>Laterally flattened </a:t>
            </a:r>
            <a:r>
              <a:rPr lang="en-US" sz="2400">
                <a:ln>
                  <a:prstDash val="solid"/>
                </a:ln>
                <a:latin typeface="+mn-lt"/>
                <a:cs typeface="Calibri"/>
              </a:rPr>
              <a:t>(side to side)</a:t>
            </a:r>
          </a:p>
          <a:p>
            <a:pPr marL="228600" indent="-228600" algn="l">
              <a:spcBef>
                <a:spcPts val="2000"/>
              </a:spcBef>
              <a:buClr>
                <a:schemeClr val="accent2"/>
              </a:buClr>
              <a:buFont typeface="Arial" panose="020B0604020202020204" pitchFamily="34" charset="0"/>
              <a:buChar char="•"/>
              <a:defRPr/>
            </a:pPr>
            <a:r>
              <a:rPr lang="en-US" b="1">
                <a:ln>
                  <a:prstDash val="solid"/>
                </a:ln>
                <a:latin typeface="+mn-lt"/>
                <a:cs typeface="Calibri"/>
              </a:rPr>
              <a:t>Seven pairs of legs</a:t>
            </a:r>
            <a:endParaRPr lang="en-US" sz="2400" b="1">
              <a:ln>
                <a:prstDash val="solid"/>
              </a:ln>
              <a:latin typeface="+mn-lt"/>
              <a:cs typeface="Calibri"/>
            </a:endParaRPr>
          </a:p>
        </p:txBody>
      </p:sp>
      <p:pic>
        <p:nvPicPr>
          <p:cNvPr id="4" name="Picture 7" descr="S:\Nps\A-STREAM\Manuals\Bio-Chem Manual\new Id key\Tommy's Sketches\Low res\larvae\scud.jpg">
            <a:extLst>
              <a:ext uri="{FF2B5EF4-FFF2-40B4-BE49-F238E27FC236}">
                <a16:creationId xmlns:a16="http://schemas.microsoft.com/office/drawing/2014/main" id="{72DDB92F-882E-421B-99E6-C87704C5A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218" y="2099879"/>
            <a:ext cx="4565407" cy="2658242"/>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737818F-7E03-32C0-AC45-A40228EC0D38}"/>
              </a:ext>
            </a:extLst>
          </p:cNvPr>
          <p:cNvSpPr txBox="1"/>
          <p:nvPr/>
        </p:nvSpPr>
        <p:spPr>
          <a:xfrm>
            <a:off x="8354536" y="3747378"/>
            <a:ext cx="152400" cy="276999"/>
          </a:xfrm>
          <a:prstGeom prst="rect">
            <a:avLst/>
          </a:prstGeom>
          <a:noFill/>
          <a:ln>
            <a:noFill/>
          </a:ln>
        </p:spPr>
        <p:txBody>
          <a:bodyPr wrap="square" rtlCol="0">
            <a:spAutoFit/>
          </a:bodyPr>
          <a:lstStyle/>
          <a:p>
            <a:r>
              <a:rPr lang="en-US" altLang="en-US" sz="1200" b="1">
                <a:solidFill>
                  <a:srgbClr val="C00000"/>
                </a:solidFill>
                <a:latin typeface="Arial" charset="0"/>
              </a:rPr>
              <a:t>1</a:t>
            </a:r>
            <a:endParaRPr lang="en-US" sz="1200"/>
          </a:p>
        </p:txBody>
      </p:sp>
      <p:sp>
        <p:nvSpPr>
          <p:cNvPr id="13" name="TextBox 12">
            <a:extLst>
              <a:ext uri="{FF2B5EF4-FFF2-40B4-BE49-F238E27FC236}">
                <a16:creationId xmlns:a16="http://schemas.microsoft.com/office/drawing/2014/main" id="{208EE500-E3C3-75CF-1A67-DABAC36EF096}"/>
              </a:ext>
            </a:extLst>
          </p:cNvPr>
          <p:cNvSpPr txBox="1"/>
          <p:nvPr/>
        </p:nvSpPr>
        <p:spPr>
          <a:xfrm>
            <a:off x="8661447" y="3747378"/>
            <a:ext cx="152400" cy="276999"/>
          </a:xfrm>
          <a:prstGeom prst="rect">
            <a:avLst/>
          </a:prstGeom>
          <a:noFill/>
          <a:ln>
            <a:noFill/>
          </a:ln>
        </p:spPr>
        <p:txBody>
          <a:bodyPr wrap="square" rtlCol="0">
            <a:spAutoFit/>
          </a:bodyPr>
          <a:lstStyle/>
          <a:p>
            <a:r>
              <a:rPr lang="en-US" sz="1200" b="1">
                <a:solidFill>
                  <a:srgbClr val="C00000"/>
                </a:solidFill>
                <a:latin typeface="Arial" charset="0"/>
              </a:rPr>
              <a:t>2</a:t>
            </a:r>
            <a:endParaRPr lang="en-US" sz="1200"/>
          </a:p>
        </p:txBody>
      </p:sp>
      <p:sp>
        <p:nvSpPr>
          <p:cNvPr id="14" name="TextBox 13">
            <a:extLst>
              <a:ext uri="{FF2B5EF4-FFF2-40B4-BE49-F238E27FC236}">
                <a16:creationId xmlns:a16="http://schemas.microsoft.com/office/drawing/2014/main" id="{18433625-BB07-89D3-4CFE-08B04C82AF5C}"/>
              </a:ext>
            </a:extLst>
          </p:cNvPr>
          <p:cNvSpPr txBox="1"/>
          <p:nvPr/>
        </p:nvSpPr>
        <p:spPr>
          <a:xfrm>
            <a:off x="8979769" y="3811652"/>
            <a:ext cx="152400" cy="276999"/>
          </a:xfrm>
          <a:prstGeom prst="rect">
            <a:avLst/>
          </a:prstGeom>
          <a:noFill/>
          <a:ln>
            <a:noFill/>
          </a:ln>
        </p:spPr>
        <p:txBody>
          <a:bodyPr wrap="square" rtlCol="0">
            <a:spAutoFit/>
          </a:bodyPr>
          <a:lstStyle/>
          <a:p>
            <a:r>
              <a:rPr lang="en-US" altLang="en-US" sz="1200" b="1">
                <a:solidFill>
                  <a:srgbClr val="C00000"/>
                </a:solidFill>
                <a:latin typeface="Arial" charset="0"/>
              </a:rPr>
              <a:t>3</a:t>
            </a:r>
            <a:endParaRPr lang="en-US" sz="1200"/>
          </a:p>
        </p:txBody>
      </p:sp>
      <p:sp>
        <p:nvSpPr>
          <p:cNvPr id="15" name="TextBox 14">
            <a:extLst>
              <a:ext uri="{FF2B5EF4-FFF2-40B4-BE49-F238E27FC236}">
                <a16:creationId xmlns:a16="http://schemas.microsoft.com/office/drawing/2014/main" id="{72EAE39E-FAA7-5C41-1257-A2627CC1EC0E}"/>
              </a:ext>
            </a:extLst>
          </p:cNvPr>
          <p:cNvSpPr txBox="1"/>
          <p:nvPr/>
        </p:nvSpPr>
        <p:spPr>
          <a:xfrm>
            <a:off x="9217518" y="3885877"/>
            <a:ext cx="152400" cy="276999"/>
          </a:xfrm>
          <a:prstGeom prst="rect">
            <a:avLst/>
          </a:prstGeom>
          <a:noFill/>
          <a:ln>
            <a:noFill/>
          </a:ln>
        </p:spPr>
        <p:txBody>
          <a:bodyPr wrap="square" rtlCol="0">
            <a:spAutoFit/>
          </a:bodyPr>
          <a:lstStyle/>
          <a:p>
            <a:r>
              <a:rPr lang="en-US" sz="1200" b="1">
                <a:solidFill>
                  <a:srgbClr val="C00000"/>
                </a:solidFill>
                <a:latin typeface="Arial" charset="0"/>
              </a:rPr>
              <a:t>4</a:t>
            </a:r>
            <a:endParaRPr lang="en-US" sz="1200"/>
          </a:p>
        </p:txBody>
      </p:sp>
      <p:sp>
        <p:nvSpPr>
          <p:cNvPr id="16" name="TextBox 15">
            <a:extLst>
              <a:ext uri="{FF2B5EF4-FFF2-40B4-BE49-F238E27FC236}">
                <a16:creationId xmlns:a16="http://schemas.microsoft.com/office/drawing/2014/main" id="{65255E9B-791D-5822-71DB-040A2BE8122A}"/>
              </a:ext>
            </a:extLst>
          </p:cNvPr>
          <p:cNvSpPr txBox="1"/>
          <p:nvPr/>
        </p:nvSpPr>
        <p:spPr>
          <a:xfrm>
            <a:off x="9483725" y="3950151"/>
            <a:ext cx="152400" cy="276999"/>
          </a:xfrm>
          <a:prstGeom prst="rect">
            <a:avLst/>
          </a:prstGeom>
          <a:noFill/>
          <a:ln>
            <a:noFill/>
          </a:ln>
        </p:spPr>
        <p:txBody>
          <a:bodyPr wrap="square" rtlCol="0">
            <a:spAutoFit/>
          </a:bodyPr>
          <a:lstStyle/>
          <a:p>
            <a:r>
              <a:rPr lang="en-US" sz="1200" b="1">
                <a:solidFill>
                  <a:srgbClr val="C00000"/>
                </a:solidFill>
                <a:latin typeface="Arial" charset="0"/>
              </a:rPr>
              <a:t>5</a:t>
            </a:r>
            <a:endParaRPr lang="en-US" sz="1200"/>
          </a:p>
        </p:txBody>
      </p:sp>
      <p:sp>
        <p:nvSpPr>
          <p:cNvPr id="17" name="TextBox 16">
            <a:extLst>
              <a:ext uri="{FF2B5EF4-FFF2-40B4-BE49-F238E27FC236}">
                <a16:creationId xmlns:a16="http://schemas.microsoft.com/office/drawing/2014/main" id="{AF678403-DFD1-D667-5997-2FDF03B2DB64}"/>
              </a:ext>
            </a:extLst>
          </p:cNvPr>
          <p:cNvSpPr txBox="1"/>
          <p:nvPr/>
        </p:nvSpPr>
        <p:spPr>
          <a:xfrm>
            <a:off x="9724871" y="4095867"/>
            <a:ext cx="152400" cy="276999"/>
          </a:xfrm>
          <a:prstGeom prst="rect">
            <a:avLst/>
          </a:prstGeom>
          <a:noFill/>
          <a:ln>
            <a:noFill/>
          </a:ln>
        </p:spPr>
        <p:txBody>
          <a:bodyPr wrap="square" rtlCol="0">
            <a:spAutoFit/>
          </a:bodyPr>
          <a:lstStyle/>
          <a:p>
            <a:r>
              <a:rPr lang="en-US" sz="1200" b="1">
                <a:solidFill>
                  <a:srgbClr val="C00000"/>
                </a:solidFill>
                <a:latin typeface="Arial" charset="0"/>
              </a:rPr>
              <a:t>6</a:t>
            </a:r>
            <a:endParaRPr lang="en-US" sz="1200"/>
          </a:p>
        </p:txBody>
      </p:sp>
      <p:sp>
        <p:nvSpPr>
          <p:cNvPr id="18" name="TextBox 17">
            <a:extLst>
              <a:ext uri="{FF2B5EF4-FFF2-40B4-BE49-F238E27FC236}">
                <a16:creationId xmlns:a16="http://schemas.microsoft.com/office/drawing/2014/main" id="{0A42534B-951D-A331-18C5-6BF998B78474}"/>
              </a:ext>
            </a:extLst>
          </p:cNvPr>
          <p:cNvSpPr txBox="1"/>
          <p:nvPr/>
        </p:nvSpPr>
        <p:spPr>
          <a:xfrm>
            <a:off x="10186849" y="4234366"/>
            <a:ext cx="152400" cy="276999"/>
          </a:xfrm>
          <a:prstGeom prst="rect">
            <a:avLst/>
          </a:prstGeom>
          <a:noFill/>
          <a:ln>
            <a:noFill/>
          </a:ln>
        </p:spPr>
        <p:txBody>
          <a:bodyPr wrap="square" rtlCol="0">
            <a:spAutoFit/>
          </a:bodyPr>
          <a:lstStyle/>
          <a:p>
            <a:r>
              <a:rPr lang="en-US" sz="1200" b="1">
                <a:solidFill>
                  <a:srgbClr val="C00000"/>
                </a:solidFill>
                <a:latin typeface="Arial" charset="0"/>
              </a:rPr>
              <a:t>7</a:t>
            </a:r>
            <a:endParaRPr lang="en-US" sz="1200"/>
          </a:p>
        </p:txBody>
      </p:sp>
      <p:sp>
        <p:nvSpPr>
          <p:cNvPr id="19" name="Text Box 7">
            <a:extLst>
              <a:ext uri="{FF2B5EF4-FFF2-40B4-BE49-F238E27FC236}">
                <a16:creationId xmlns:a16="http://schemas.microsoft.com/office/drawing/2014/main" id="{86061D77-5CF5-D0E6-D62C-B5BF2D39EA6F}"/>
              </a:ext>
            </a:extLst>
          </p:cNvPr>
          <p:cNvSpPr txBox="1">
            <a:spLocks noChangeArrowheads="1"/>
          </p:cNvSpPr>
          <p:nvPr/>
        </p:nvSpPr>
        <p:spPr bwMode="auto">
          <a:xfrm>
            <a:off x="9443418" y="4622477"/>
            <a:ext cx="1981200"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Seven pairs of legs</a:t>
            </a:r>
          </a:p>
        </p:txBody>
      </p:sp>
    </p:spTree>
    <p:extLst>
      <p:ext uri="{BB962C8B-B14F-4D97-AF65-F5344CB8AC3E}">
        <p14:creationId xmlns:p14="http://schemas.microsoft.com/office/powerpoint/2010/main" val="1095050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DEED38-E9FE-4E8D-A845-241E37976770}"/>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AAS volunteers use Standardized protocols</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12070"/>
            <a:ext cx="9359829" cy="4886412"/>
          </a:xfrm>
        </p:spPr>
        <p:txBody>
          <a:bodyPr vert="horz" lIns="91440" tIns="45720" rIns="91440" bIns="45720" rtlCol="0" anchor="t">
            <a:normAutofit/>
          </a:bodyPr>
          <a:lstStyle/>
          <a:p>
            <a:endParaRPr lang="en-US" sz="2000" b="1"/>
          </a:p>
          <a:p>
            <a:pPr lvl="1"/>
            <a:endParaRPr lang="en-US" sz="2000"/>
          </a:p>
          <a:p>
            <a:pPr lvl="1"/>
            <a:endParaRPr lang="en-US" sz="2000"/>
          </a:p>
        </p:txBody>
      </p:sp>
      <p:sp>
        <p:nvSpPr>
          <p:cNvPr id="4" name="Content Placeholder 2">
            <a:extLst>
              <a:ext uri="{FF2B5EF4-FFF2-40B4-BE49-F238E27FC236}">
                <a16:creationId xmlns:a16="http://schemas.microsoft.com/office/drawing/2014/main" id="{2F31F12B-7258-4D06-9630-85FAC15CBD93}"/>
              </a:ext>
            </a:extLst>
          </p:cNvPr>
          <p:cNvSpPr txBox="1">
            <a:spLocks/>
          </p:cNvSpPr>
          <p:nvPr/>
        </p:nvSpPr>
        <p:spPr>
          <a:xfrm>
            <a:off x="601035" y="1708668"/>
            <a:ext cx="7200092" cy="490915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a:t>EPA Approved Quality Assurance Project Plan (QAPP)</a:t>
            </a:r>
          </a:p>
          <a:p>
            <a:r>
              <a:rPr lang="en-US" sz="2400"/>
              <a:t>Quality Assurance/Quality Control (QA/QC)</a:t>
            </a:r>
          </a:p>
          <a:p>
            <a:pPr lvl="1"/>
            <a:r>
              <a:rPr lang="en-US" sz="2200"/>
              <a:t>Required to attend workshop(s) and pass certification test(s) to become certified</a:t>
            </a:r>
          </a:p>
          <a:p>
            <a:pPr lvl="1"/>
            <a:r>
              <a:rPr lang="en-US" sz="2200"/>
              <a:t>Only individuals are certified</a:t>
            </a:r>
          </a:p>
          <a:p>
            <a:pPr lvl="1"/>
            <a:r>
              <a:rPr lang="en-US" sz="2200"/>
              <a:t>Set monitoring protocol ensures all volunteers are collecting baseline data using standard methods</a:t>
            </a:r>
          </a:p>
          <a:p>
            <a:pPr lvl="1"/>
            <a:r>
              <a:rPr lang="en-US" sz="2200"/>
              <a:t>Only certified volunteers can </a:t>
            </a:r>
            <a:r>
              <a:rPr lang="en-US" sz="2200" u="sng"/>
              <a:t>enter</a:t>
            </a:r>
            <a:r>
              <a:rPr lang="en-US" sz="2200"/>
              <a:t> data, but anyone can </a:t>
            </a:r>
            <a:r>
              <a:rPr lang="en-US" sz="2200" u="sng"/>
              <a:t>access</a:t>
            </a:r>
            <a:r>
              <a:rPr lang="en-US" sz="2200"/>
              <a:t> the 20+ years of data in the online AAS database</a:t>
            </a:r>
          </a:p>
        </p:txBody>
      </p:sp>
      <p:pic>
        <p:nvPicPr>
          <p:cNvPr id="5" name="Picture 2">
            <a:extLst>
              <a:ext uri="{FF2B5EF4-FFF2-40B4-BE49-F238E27FC236}">
                <a16:creationId xmlns:a16="http://schemas.microsoft.com/office/drawing/2014/main" id="{B56931BD-B159-52C5-DA81-A2376A497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992" y="1708668"/>
            <a:ext cx="3606328" cy="480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8538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Scud</a:t>
            </a:r>
          </a:p>
        </p:txBody>
      </p:sp>
      <p:grpSp>
        <p:nvGrpSpPr>
          <p:cNvPr id="3" name="Group 2">
            <a:extLst>
              <a:ext uri="{FF2B5EF4-FFF2-40B4-BE49-F238E27FC236}">
                <a16:creationId xmlns:a16="http://schemas.microsoft.com/office/drawing/2014/main" id="{3813D544-F523-4FA9-856F-564449A1C764}"/>
              </a:ext>
            </a:extLst>
          </p:cNvPr>
          <p:cNvGrpSpPr/>
          <p:nvPr/>
        </p:nvGrpSpPr>
        <p:grpSpPr>
          <a:xfrm>
            <a:off x="6550770" y="2316896"/>
            <a:ext cx="5030549" cy="2980563"/>
            <a:chOff x="6443035" y="1779442"/>
            <a:chExt cx="5030549" cy="2980563"/>
          </a:xfrm>
        </p:grpSpPr>
        <p:pic>
          <p:nvPicPr>
            <p:cNvPr id="8196" name="Picture 4">
              <a:extLst>
                <a:ext uri="{FF2B5EF4-FFF2-40B4-BE49-F238E27FC236}">
                  <a16:creationId xmlns:a16="http://schemas.microsoft.com/office/drawing/2014/main" id="{88CDD8D4-918C-433D-8FB1-3BF15D16AEE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30" r="4617"/>
            <a:stretch/>
          </p:blipFill>
          <p:spPr bwMode="auto">
            <a:xfrm>
              <a:off x="6443035" y="1779442"/>
              <a:ext cx="5030549" cy="26782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31753B-B402-470A-A6BF-5618F48B1AA0}"/>
                </a:ext>
              </a:extLst>
            </p:cNvPr>
            <p:cNvSpPr txBox="1"/>
            <p:nvPr/>
          </p:nvSpPr>
          <p:spPr>
            <a:xfrm>
              <a:off x="6485801" y="4498395"/>
              <a:ext cx="4945016" cy="261610"/>
            </a:xfrm>
            <a:prstGeom prst="rect">
              <a:avLst/>
            </a:prstGeom>
            <a:noFill/>
          </p:spPr>
          <p:txBody>
            <a:bodyPr wrap="square" rtlCol="0">
              <a:spAutoFit/>
            </a:bodyPr>
            <a:lstStyle/>
            <a:p>
              <a:r>
                <a:rPr lang="en-US" sz="1100">
                  <a:latin typeface="+mn-lt"/>
                </a:rPr>
                <a:t>Photo credit: Macroinvertebrates.org and the National Science Foundation</a:t>
              </a:r>
            </a:p>
          </p:txBody>
        </p:sp>
      </p:grpSp>
      <p:grpSp>
        <p:nvGrpSpPr>
          <p:cNvPr id="2" name="Group 1">
            <a:extLst>
              <a:ext uri="{FF2B5EF4-FFF2-40B4-BE49-F238E27FC236}">
                <a16:creationId xmlns:a16="http://schemas.microsoft.com/office/drawing/2014/main" id="{36BAA1BE-D590-420D-A273-F4A39CE8EE8D}"/>
              </a:ext>
            </a:extLst>
          </p:cNvPr>
          <p:cNvGrpSpPr/>
          <p:nvPr/>
        </p:nvGrpSpPr>
        <p:grpSpPr>
          <a:xfrm>
            <a:off x="469728" y="3215892"/>
            <a:ext cx="5621449" cy="872720"/>
            <a:chOff x="469727" y="5206617"/>
            <a:chExt cx="5621449" cy="872720"/>
          </a:xfrm>
        </p:grpSpPr>
        <p:pic>
          <p:nvPicPr>
            <p:cNvPr id="7" name="Picture 7" descr="S:\Nps\A-STREAM\Manuals\Bio-Chem Manual\new Id key\Tommy's Sketches\Low res\larvae\scud.jpg">
              <a:extLst>
                <a:ext uri="{FF2B5EF4-FFF2-40B4-BE49-F238E27FC236}">
                  <a16:creationId xmlns:a16="http://schemas.microsoft.com/office/drawing/2014/main" id="{A7261AE3-8126-415D-B7C5-AC882DBF60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727" y="5276850"/>
              <a:ext cx="414636" cy="241425"/>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Measuring in inches using the 1/16 parts of an inch">
              <a:extLst>
                <a:ext uri="{FF2B5EF4-FFF2-40B4-BE49-F238E27FC236}">
                  <a16:creationId xmlns:a16="http://schemas.microsoft.com/office/drawing/2014/main" id="{0AA9600C-8894-4475-B0C9-B0AFC21AEF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385" y="5516469"/>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C01531-67D1-417A-AC52-7C281557CEC0}"/>
                </a:ext>
              </a:extLst>
            </p:cNvPr>
            <p:cNvSpPr txBox="1"/>
            <p:nvPr/>
          </p:nvSpPr>
          <p:spPr>
            <a:xfrm>
              <a:off x="1013021" y="5206617"/>
              <a:ext cx="2844604" cy="307777"/>
            </a:xfrm>
            <a:prstGeom prst="rect">
              <a:avLst/>
            </a:prstGeom>
            <a:noFill/>
          </p:spPr>
          <p:txBody>
            <a:bodyPr wrap="square">
              <a:spAutoFit/>
            </a:bodyPr>
            <a:lstStyle/>
            <a:p>
              <a:pPr algn="l">
                <a:spcBef>
                  <a:spcPts val="1200"/>
                </a:spcBef>
                <a:defRPr/>
              </a:pPr>
              <a:r>
                <a:rPr lang="en-US" sz="1400">
                  <a:ln>
                    <a:prstDash val="solid"/>
                  </a:ln>
                  <a:latin typeface="+mn-lt"/>
                  <a:cs typeface="Calibri"/>
                </a:rPr>
                <a:t>Measures </a:t>
              </a:r>
              <a:r>
                <a:rPr lang="en-US" sz="1400" b="1">
                  <a:ln>
                    <a:prstDash val="solid"/>
                  </a:ln>
                  <a:latin typeface="+mn-lt"/>
                  <a:cs typeface="Calibri"/>
                </a:rPr>
                <a:t>1/8 – 1/4 inch </a:t>
              </a:r>
              <a:r>
                <a:rPr lang="en-US" sz="1400">
                  <a:ln>
                    <a:prstDash val="solid"/>
                  </a:ln>
                  <a:latin typeface="+mn-lt"/>
                  <a:cs typeface="Calibri"/>
                </a:rPr>
                <a:t>in length</a:t>
              </a:r>
              <a:endParaRPr lang="en-US" sz="1400"/>
            </a:p>
          </p:txBody>
        </p:sp>
      </p:grpSp>
    </p:spTree>
    <p:extLst>
      <p:ext uri="{BB962C8B-B14F-4D97-AF65-F5344CB8AC3E}">
        <p14:creationId xmlns:p14="http://schemas.microsoft.com/office/powerpoint/2010/main" val="8156706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Clams &amp; Mussels</a:t>
            </a:r>
          </a:p>
        </p:txBody>
      </p:sp>
      <p:sp>
        <p:nvSpPr>
          <p:cNvPr id="4" name="Text Box 1035">
            <a:extLst>
              <a:ext uri="{FF2B5EF4-FFF2-40B4-BE49-F238E27FC236}">
                <a16:creationId xmlns:a16="http://schemas.microsoft.com/office/drawing/2014/main" id="{043AB593-E5AE-44CD-9B8D-D30355C4FD73}"/>
              </a:ext>
            </a:extLst>
          </p:cNvPr>
          <p:cNvSpPr txBox="1">
            <a:spLocks noChangeArrowheads="1"/>
          </p:cNvSpPr>
          <p:nvPr/>
        </p:nvSpPr>
        <p:spPr bwMode="auto">
          <a:xfrm>
            <a:off x="552448" y="1909133"/>
            <a:ext cx="5739021" cy="2451953"/>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a:rPr>
              <a:t>Fleshy body enclosed between </a:t>
            </a:r>
            <a:r>
              <a:rPr lang="en-US" sz="2400" b="1">
                <a:ln>
                  <a:prstDash val="solid"/>
                </a:ln>
                <a:latin typeface="+mn-lt"/>
                <a:cs typeface="Calibri"/>
              </a:rPr>
              <a:t>two clamped shells</a:t>
            </a:r>
            <a:endParaRPr lang="en-US" b="1">
              <a:ln>
                <a:prstDash val="solid"/>
              </a:ln>
              <a:latin typeface="+mn-lt"/>
              <a:cs typeface="Calibri"/>
            </a:endParaRPr>
          </a:p>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a:rPr>
              <a:t>If alive, shells cannot be pried apart</a:t>
            </a:r>
            <a:endParaRPr lang="en-US">
              <a:ln>
                <a:prstDash val="solid"/>
              </a:ln>
              <a:latin typeface="+mn-lt"/>
              <a:cs typeface="Calibri"/>
            </a:endParaRPr>
          </a:p>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a:rPr>
              <a:t>When monitoring, do not count empty shells!</a:t>
            </a:r>
          </a:p>
        </p:txBody>
      </p:sp>
      <p:grpSp>
        <p:nvGrpSpPr>
          <p:cNvPr id="3" name="Group 2">
            <a:extLst>
              <a:ext uri="{FF2B5EF4-FFF2-40B4-BE49-F238E27FC236}">
                <a16:creationId xmlns:a16="http://schemas.microsoft.com/office/drawing/2014/main" id="{796F049B-720E-424B-B99E-6ADA187378C2}"/>
              </a:ext>
            </a:extLst>
          </p:cNvPr>
          <p:cNvGrpSpPr/>
          <p:nvPr/>
        </p:nvGrpSpPr>
        <p:grpSpPr>
          <a:xfrm>
            <a:off x="7020871" y="1789863"/>
            <a:ext cx="4544174" cy="2971952"/>
            <a:chOff x="7087109" y="2027207"/>
            <a:chExt cx="4544174" cy="2971952"/>
          </a:xfrm>
        </p:grpSpPr>
        <p:grpSp>
          <p:nvGrpSpPr>
            <p:cNvPr id="13" name="Group 12">
              <a:extLst>
                <a:ext uri="{FF2B5EF4-FFF2-40B4-BE49-F238E27FC236}">
                  <a16:creationId xmlns:a16="http://schemas.microsoft.com/office/drawing/2014/main" id="{7BB14206-5C0B-46BB-9900-F1304AB850F6}"/>
                </a:ext>
              </a:extLst>
            </p:cNvPr>
            <p:cNvGrpSpPr/>
            <p:nvPr/>
          </p:nvGrpSpPr>
          <p:grpSpPr>
            <a:xfrm>
              <a:off x="7087109" y="2099093"/>
              <a:ext cx="2157412" cy="2900066"/>
              <a:chOff x="3328988" y="1524000"/>
              <a:chExt cx="2157412" cy="2900066"/>
            </a:xfrm>
          </p:grpSpPr>
          <p:sp>
            <p:nvSpPr>
              <p:cNvPr id="2" name="Text Box 1033">
                <a:extLst>
                  <a:ext uri="{FF2B5EF4-FFF2-40B4-BE49-F238E27FC236}">
                    <a16:creationId xmlns:a16="http://schemas.microsoft.com/office/drawing/2014/main" id="{F7886468-09F4-4E57-BD43-7E9CE77B0A3D}"/>
                  </a:ext>
                </a:extLst>
              </p:cNvPr>
              <p:cNvSpPr txBox="1">
                <a:spLocks noChangeArrowheads="1"/>
              </p:cNvSpPr>
              <p:nvPr/>
            </p:nvSpPr>
            <p:spPr bwMode="auto">
              <a:xfrm>
                <a:off x="3429000" y="3962401"/>
                <a:ext cx="1905000" cy="461665"/>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400">
                    <a:ln>
                      <a:prstDash val="solid"/>
                    </a:ln>
                    <a:latin typeface="+mj-lt"/>
                    <a:cs typeface="Calibri" panose="020F0502020204030204" pitchFamily="34" charset="0"/>
                  </a:rPr>
                  <a:t>Clam</a:t>
                </a:r>
              </a:p>
            </p:txBody>
          </p:sp>
          <p:pic>
            <p:nvPicPr>
              <p:cNvPr id="6" name="Picture 1036" descr="S:\Nps\A-STREAM\Manuals\Bio-Chem Manual\new Id key\Tommy's Sketches\Low res\larvae\clam.jpg">
                <a:extLst>
                  <a:ext uri="{FF2B5EF4-FFF2-40B4-BE49-F238E27FC236}">
                    <a16:creationId xmlns:a16="http://schemas.microsoft.com/office/drawing/2014/main" id="{58E42EE1-AA4B-4C4C-98E5-48B907A01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8988" y="1524000"/>
                <a:ext cx="2157412" cy="2509838"/>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39FB0F11-2764-49F9-BA52-5B69C8736E14}"/>
                </a:ext>
              </a:extLst>
            </p:cNvPr>
            <p:cNvGrpSpPr/>
            <p:nvPr/>
          </p:nvGrpSpPr>
          <p:grpSpPr>
            <a:xfrm>
              <a:off x="9726283" y="2027207"/>
              <a:ext cx="1905000" cy="2971952"/>
              <a:chOff x="6649528" y="1524000"/>
              <a:chExt cx="1905000" cy="2971952"/>
            </a:xfrm>
          </p:grpSpPr>
          <p:pic>
            <p:nvPicPr>
              <p:cNvPr id="8" name="Picture 1037" descr="S:\Nps\A-STREAM\Manuals\Bio-Chem Manual\new Id key\Tommy's Sketches\Low res\larvae\mussel.jpg">
                <a:extLst>
                  <a:ext uri="{FF2B5EF4-FFF2-40B4-BE49-F238E27FC236}">
                    <a16:creationId xmlns:a16="http://schemas.microsoft.com/office/drawing/2014/main" id="{543FD76E-0DBD-4FD9-B61D-40CE19BFD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088" y="1524000"/>
                <a:ext cx="1865312" cy="2516188"/>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1" name="Text Box 1033">
                <a:extLst>
                  <a:ext uri="{FF2B5EF4-FFF2-40B4-BE49-F238E27FC236}">
                    <a16:creationId xmlns:a16="http://schemas.microsoft.com/office/drawing/2014/main" id="{73D01F99-7EBE-43F5-9F51-23AF5723C1E9}"/>
                  </a:ext>
                </a:extLst>
              </p:cNvPr>
              <p:cNvSpPr txBox="1">
                <a:spLocks noChangeArrowheads="1"/>
              </p:cNvSpPr>
              <p:nvPr/>
            </p:nvSpPr>
            <p:spPr bwMode="auto">
              <a:xfrm>
                <a:off x="6649528" y="4034287"/>
                <a:ext cx="1905000" cy="461665"/>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a:ln>
                      <a:prstDash val="solid"/>
                    </a:ln>
                    <a:latin typeface="+mj-lt"/>
                    <a:cs typeface="Calibri"/>
                  </a:rPr>
                  <a:t>Mussel</a:t>
                </a:r>
                <a:endParaRPr lang="en-US"/>
              </a:p>
            </p:txBody>
          </p:sp>
        </p:grpSp>
      </p:grpSp>
    </p:spTree>
    <p:extLst>
      <p:ext uri="{BB962C8B-B14F-4D97-AF65-F5344CB8AC3E}">
        <p14:creationId xmlns:p14="http://schemas.microsoft.com/office/powerpoint/2010/main" val="16156214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F1BB23"/>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Clams &amp; Mussels</a:t>
            </a:r>
          </a:p>
        </p:txBody>
      </p:sp>
      <p:grpSp>
        <p:nvGrpSpPr>
          <p:cNvPr id="2" name="Group 1">
            <a:extLst>
              <a:ext uri="{FF2B5EF4-FFF2-40B4-BE49-F238E27FC236}">
                <a16:creationId xmlns:a16="http://schemas.microsoft.com/office/drawing/2014/main" id="{9F8B86A8-EF38-47F6-8BA4-938E5DBB5E37}"/>
              </a:ext>
            </a:extLst>
          </p:cNvPr>
          <p:cNvGrpSpPr/>
          <p:nvPr/>
        </p:nvGrpSpPr>
        <p:grpSpPr>
          <a:xfrm>
            <a:off x="1161110" y="1850228"/>
            <a:ext cx="9860135" cy="3498513"/>
            <a:chOff x="601036" y="1784914"/>
            <a:chExt cx="9860135" cy="3498513"/>
          </a:xfrm>
        </p:grpSpPr>
        <p:pic>
          <p:nvPicPr>
            <p:cNvPr id="9218" name="Picture 2">
              <a:extLst>
                <a:ext uri="{FF2B5EF4-FFF2-40B4-BE49-F238E27FC236}">
                  <a16:creationId xmlns:a16="http://schemas.microsoft.com/office/drawing/2014/main" id="{515D9EC6-08DB-4CDB-89E3-176E906085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22" r="13711"/>
            <a:stretch/>
          </p:blipFill>
          <p:spPr bwMode="auto">
            <a:xfrm>
              <a:off x="601036" y="1784914"/>
              <a:ext cx="5614708" cy="334389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0DB4D9BB-80D0-4154-9791-EFE134108A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32" r="28423"/>
            <a:stretch/>
          </p:blipFill>
          <p:spPr bwMode="auto">
            <a:xfrm>
              <a:off x="6861549" y="1784914"/>
              <a:ext cx="3599622" cy="349851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43E9087E-E033-41FD-B761-762FFD1F78CC}"/>
              </a:ext>
            </a:extLst>
          </p:cNvPr>
          <p:cNvSpPr txBox="1"/>
          <p:nvPr/>
        </p:nvSpPr>
        <p:spPr>
          <a:xfrm>
            <a:off x="1047464" y="5259440"/>
            <a:ext cx="4477036" cy="261610"/>
          </a:xfrm>
          <a:prstGeom prst="rect">
            <a:avLst/>
          </a:prstGeom>
          <a:noFill/>
        </p:spPr>
        <p:txBody>
          <a:bodyPr wrap="square" rtlCol="0">
            <a:spAutoFit/>
          </a:bodyPr>
          <a:lstStyle/>
          <a:p>
            <a:pPr algn="l"/>
            <a:r>
              <a:rPr lang="en-US" sz="1100">
                <a:latin typeface="+mn-lt"/>
              </a:rPr>
              <a:t>Photo credit: Macroinvertebrates.org and the National Science Foundation</a:t>
            </a:r>
          </a:p>
        </p:txBody>
      </p:sp>
      <p:sp>
        <p:nvSpPr>
          <p:cNvPr id="9" name="TextBox 8">
            <a:extLst>
              <a:ext uri="{FF2B5EF4-FFF2-40B4-BE49-F238E27FC236}">
                <a16:creationId xmlns:a16="http://schemas.microsoft.com/office/drawing/2014/main" id="{38791E78-E9B0-45A9-BC14-88C89775C702}"/>
              </a:ext>
            </a:extLst>
          </p:cNvPr>
          <p:cNvSpPr txBox="1"/>
          <p:nvPr/>
        </p:nvSpPr>
        <p:spPr>
          <a:xfrm>
            <a:off x="7417226" y="5367888"/>
            <a:ext cx="3727310" cy="430887"/>
          </a:xfrm>
          <a:prstGeom prst="rect">
            <a:avLst/>
          </a:prstGeom>
          <a:noFill/>
        </p:spPr>
        <p:txBody>
          <a:bodyPr wrap="square" rtlCol="0">
            <a:spAutoFit/>
          </a:bodyPr>
          <a:lstStyle/>
          <a:p>
            <a:pPr algn="l"/>
            <a:r>
              <a:rPr lang="en-US" sz="1100">
                <a:latin typeface="+mn-lt"/>
              </a:rPr>
              <a:t>Photo credit: Macroinvertebrates.org and the National Science Foundation</a:t>
            </a:r>
          </a:p>
        </p:txBody>
      </p:sp>
    </p:spTree>
    <p:extLst>
      <p:ext uri="{BB962C8B-B14F-4D97-AF65-F5344CB8AC3E}">
        <p14:creationId xmlns:p14="http://schemas.microsoft.com/office/powerpoint/2010/main" val="11419360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75F3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solidFill>
            <a:schemeClr val="bg1"/>
          </a:solidFill>
          <a:ln>
            <a:solidFill>
              <a:schemeClr val="tx1"/>
            </a:solidFill>
          </a:ln>
        </p:spPr>
        <p:txBody>
          <a:bodyPr vert="horz" lIns="274320" tIns="182880" rIns="274320" bIns="182880" rtlCol="0" anchor="ctr" anchorCtr="1">
            <a:normAutofit/>
          </a:bodyPr>
          <a:lstStyle/>
          <a:p>
            <a:r>
              <a:rPr lang="en-US" sz="3200">
                <a:solidFill>
                  <a:schemeClr val="tx1"/>
                </a:solidFill>
                <a:ea typeface="+mj-ea"/>
                <a:cs typeface="+mj-cs"/>
              </a:rPr>
              <a:t>Pollutant Tolerant Organisms</a:t>
            </a:r>
            <a:endParaRPr lang="en-US">
              <a:solidFill>
                <a:schemeClr val="tx1"/>
              </a:solidFill>
              <a:ea typeface="+mj-ea"/>
              <a:cs typeface="+mj-cs"/>
            </a:endParaRPr>
          </a:p>
        </p:txBody>
      </p:sp>
      <p:sp>
        <p:nvSpPr>
          <p:cNvPr id="3" name="Rectangle 2">
            <a:extLst>
              <a:ext uri="{FF2B5EF4-FFF2-40B4-BE49-F238E27FC236}">
                <a16:creationId xmlns:a16="http://schemas.microsoft.com/office/drawing/2014/main" id="{7D5AC862-6DB5-4F41-A641-22193E142440}"/>
              </a:ext>
            </a:extLst>
          </p:cNvPr>
          <p:cNvSpPr/>
          <p:nvPr/>
        </p:nvSpPr>
        <p:spPr>
          <a:xfrm>
            <a:off x="3048000" y="4630588"/>
            <a:ext cx="6096000" cy="830997"/>
          </a:xfrm>
          <a:prstGeom prst="rect">
            <a:avLst/>
          </a:prstGeom>
        </p:spPr>
        <p:txBody>
          <a:bodyPr>
            <a:spAutoFit/>
          </a:bodyPr>
          <a:lstStyle/>
          <a:p>
            <a:pPr>
              <a:defRPr/>
            </a:pPr>
            <a:r>
              <a:rPr lang="en-US">
                <a:ln>
                  <a:prstDash val="solid"/>
                </a:ln>
                <a:latin typeface="+mn-lt"/>
                <a:cs typeface="Arial" panose="020B0604020202020204" pitchFamily="34" charset="0"/>
              </a:rPr>
              <a:t>Can Survive in Low Levels of Dissolved Oxygen</a:t>
            </a:r>
            <a:br>
              <a:rPr lang="en-US">
                <a:ln>
                  <a:prstDash val="solid"/>
                </a:ln>
                <a:latin typeface="+mn-lt"/>
                <a:cs typeface="Arial" panose="020B0604020202020204" pitchFamily="34" charset="0"/>
              </a:rPr>
            </a:br>
            <a:r>
              <a:rPr lang="en-US">
                <a:ln>
                  <a:prstDash val="solid"/>
                </a:ln>
                <a:latin typeface="+mn-lt"/>
                <a:cs typeface="Arial" panose="020B0604020202020204" pitchFamily="34" charset="0"/>
              </a:rPr>
              <a:t>Found In Any Quality Water</a:t>
            </a:r>
          </a:p>
        </p:txBody>
      </p:sp>
    </p:spTree>
    <p:extLst>
      <p:ext uri="{BB962C8B-B14F-4D97-AF65-F5344CB8AC3E}">
        <p14:creationId xmlns:p14="http://schemas.microsoft.com/office/powerpoint/2010/main" val="13132045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D75F39"/>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Midge fly Larva</a:t>
            </a:r>
          </a:p>
        </p:txBody>
      </p:sp>
      <p:grpSp>
        <p:nvGrpSpPr>
          <p:cNvPr id="8" name="Group 7">
            <a:extLst>
              <a:ext uri="{FF2B5EF4-FFF2-40B4-BE49-F238E27FC236}">
                <a16:creationId xmlns:a16="http://schemas.microsoft.com/office/drawing/2014/main" id="{3B886B23-9E66-432F-8A32-50387AD97353}"/>
              </a:ext>
            </a:extLst>
          </p:cNvPr>
          <p:cNvGrpSpPr/>
          <p:nvPr/>
        </p:nvGrpSpPr>
        <p:grpSpPr>
          <a:xfrm>
            <a:off x="6919823" y="3093323"/>
            <a:ext cx="4516438" cy="1601679"/>
            <a:chOff x="3837781" y="1491209"/>
            <a:chExt cx="4516438" cy="1601679"/>
          </a:xfrm>
        </p:grpSpPr>
        <p:pic>
          <p:nvPicPr>
            <p:cNvPr id="2" name="Picture 9" descr="S:\Nps\A-STREAM\Manuals\Bio-Chem Manual\new Id key\Tommy's Sketches\Low res\larvae\midge fly larva.jpg">
              <a:extLst>
                <a:ext uri="{FF2B5EF4-FFF2-40B4-BE49-F238E27FC236}">
                  <a16:creationId xmlns:a16="http://schemas.microsoft.com/office/drawing/2014/main" id="{A06D36C8-A057-4AE1-BD83-F3791E4FB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7781" y="1829238"/>
              <a:ext cx="4516438" cy="1263650"/>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E7894261-9968-4BBC-A512-49B7A030106C}"/>
                </a:ext>
              </a:extLst>
            </p:cNvPr>
            <p:cNvSpPr txBox="1">
              <a:spLocks noChangeArrowheads="1"/>
            </p:cNvSpPr>
            <p:nvPr/>
          </p:nvSpPr>
          <p:spPr bwMode="auto">
            <a:xfrm>
              <a:off x="4545498" y="1491209"/>
              <a:ext cx="3068637"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Has a distinct head and two small prolegs at the front of the body</a:t>
              </a:r>
            </a:p>
          </p:txBody>
        </p:sp>
        <p:sp>
          <p:nvSpPr>
            <p:cNvPr id="6" name="Circular Arrow 7">
              <a:extLst>
                <a:ext uri="{FF2B5EF4-FFF2-40B4-BE49-F238E27FC236}">
                  <a16:creationId xmlns:a16="http://schemas.microsoft.com/office/drawing/2014/main" id="{63DD068F-DDEC-4DA1-AA63-7B8C03CB52BA}"/>
                </a:ext>
              </a:extLst>
            </p:cNvPr>
            <p:cNvSpPr/>
            <p:nvPr/>
          </p:nvSpPr>
          <p:spPr bwMode="auto">
            <a:xfrm rot="8426135" flipH="1" flipV="1">
              <a:off x="7074394" y="1897883"/>
              <a:ext cx="1079483" cy="1067730"/>
            </a:xfrm>
            <a:prstGeom prst="circularArrow">
              <a:avLst>
                <a:gd name="adj1" fmla="val 3512"/>
                <a:gd name="adj2" fmla="val 563229"/>
                <a:gd name="adj3" fmla="val 20809218"/>
                <a:gd name="adj4" fmla="val 17648496"/>
                <a:gd name="adj5" fmla="val 4922"/>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
        <p:nvSpPr>
          <p:cNvPr id="9" name="Rectangle 6">
            <a:extLst>
              <a:ext uri="{FF2B5EF4-FFF2-40B4-BE49-F238E27FC236}">
                <a16:creationId xmlns:a16="http://schemas.microsoft.com/office/drawing/2014/main" id="{EA1649CE-5D80-4627-9C3A-D9F9DE6038A0}"/>
              </a:ext>
            </a:extLst>
          </p:cNvPr>
          <p:cNvSpPr>
            <a:spLocks noChangeArrowheads="1"/>
          </p:cNvSpPr>
          <p:nvPr/>
        </p:nvSpPr>
        <p:spPr bwMode="auto">
          <a:xfrm>
            <a:off x="700177" y="1907875"/>
            <a:ext cx="5479562" cy="466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marL="228600" indent="-228600" algn="l">
              <a:lnSpc>
                <a:spcPct val="80000"/>
              </a:lnSpc>
              <a:spcBef>
                <a:spcPts val="2000"/>
              </a:spcBef>
              <a:buClr>
                <a:schemeClr val="accent2"/>
              </a:buClr>
              <a:buFont typeface="Arial" panose="020B0604020202020204" pitchFamily="34" charset="0"/>
              <a:buChar char="•"/>
              <a:defRPr/>
            </a:pPr>
            <a:r>
              <a:rPr lang="en-US" sz="2400">
                <a:ln>
                  <a:prstDash val="solid"/>
                </a:ln>
                <a:latin typeface="+mn-lt"/>
                <a:cs typeface="Calibri"/>
              </a:rPr>
              <a:t>Body small, cylindrical, and slightly curved</a:t>
            </a:r>
            <a:r>
              <a:rPr lang="en-US">
                <a:ln>
                  <a:prstDash val="solid"/>
                </a:ln>
                <a:latin typeface="+mn-lt"/>
                <a:cs typeface="Calibri"/>
              </a:rPr>
              <a:t> </a:t>
            </a:r>
            <a:endParaRPr lang="en-US" sz="2400">
              <a:ln>
                <a:prstDash val="solid"/>
              </a:ln>
              <a:latin typeface="+mn-lt"/>
              <a:cs typeface="Calibri" panose="020F0502020204030204" pitchFamily="34" charset="0"/>
            </a:endParaRPr>
          </a:p>
          <a:p>
            <a:pPr marL="228600" indent="-228600" algn="l">
              <a:lnSpc>
                <a:spcPct val="80000"/>
              </a:lnSpc>
              <a:spcBef>
                <a:spcPts val="2000"/>
              </a:spcBef>
              <a:buClr>
                <a:schemeClr val="accent2"/>
              </a:buClr>
              <a:buFont typeface="Arial" panose="020B0604020202020204" pitchFamily="34" charset="0"/>
              <a:buChar char="•"/>
              <a:defRPr/>
            </a:pPr>
            <a:r>
              <a:rPr lang="en-US" sz="2400">
                <a:ln>
                  <a:prstDash val="solid"/>
                </a:ln>
                <a:latin typeface="+mn-lt"/>
                <a:cs typeface="Calibri"/>
              </a:rPr>
              <a:t>Occasionally deep red in color, otherwise variously colored</a:t>
            </a:r>
            <a:r>
              <a:rPr lang="en-US">
                <a:ln>
                  <a:prstDash val="solid"/>
                </a:ln>
                <a:latin typeface="+mn-lt"/>
                <a:cs typeface="Calibri"/>
              </a:rPr>
              <a:t> </a:t>
            </a:r>
            <a:endParaRPr lang="en-US" sz="2400">
              <a:ln>
                <a:prstDash val="solid"/>
              </a:ln>
              <a:latin typeface="+mn-lt"/>
              <a:cs typeface="Calibri" panose="020F0502020204030204" pitchFamily="34" charset="0"/>
            </a:endParaRPr>
          </a:p>
          <a:p>
            <a:pPr marL="228600" indent="-228600" algn="l">
              <a:lnSpc>
                <a:spcPct val="80000"/>
              </a:lnSpc>
              <a:spcBef>
                <a:spcPts val="2000"/>
              </a:spcBef>
              <a:buClr>
                <a:schemeClr val="accent2"/>
              </a:buClr>
              <a:buFont typeface="Arial" panose="020B0604020202020204" pitchFamily="34" charset="0"/>
              <a:buChar char="•"/>
              <a:defRPr/>
            </a:pPr>
            <a:r>
              <a:rPr lang="en-US" sz="2400" b="1">
                <a:ln>
                  <a:prstDash val="solid"/>
                </a:ln>
                <a:latin typeface="+mn-lt"/>
                <a:cs typeface="Calibri"/>
              </a:rPr>
              <a:t>Two small prolegs </a:t>
            </a:r>
            <a:r>
              <a:rPr lang="en-US" sz="2400">
                <a:ln>
                  <a:prstDash val="solid"/>
                </a:ln>
                <a:latin typeface="+mn-lt"/>
                <a:cs typeface="Calibri"/>
              </a:rPr>
              <a:t>just posterior to head</a:t>
            </a:r>
          </a:p>
          <a:p>
            <a:pPr marL="228600" indent="-228600" algn="l">
              <a:lnSpc>
                <a:spcPct val="80000"/>
              </a:lnSpc>
              <a:spcBef>
                <a:spcPts val="2000"/>
              </a:spcBef>
              <a:buClr>
                <a:schemeClr val="accent2"/>
              </a:buClr>
              <a:buFont typeface="Arial" panose="020B0604020202020204" pitchFamily="34" charset="0"/>
              <a:buChar char="•"/>
              <a:defRPr/>
            </a:pPr>
            <a:r>
              <a:rPr lang="en-US">
                <a:ln>
                  <a:prstDash val="solid"/>
                </a:ln>
                <a:latin typeface="+mn-lt"/>
                <a:cs typeface="Calibri"/>
              </a:rPr>
              <a:t>Display a </a:t>
            </a:r>
            <a:r>
              <a:rPr lang="en-US" b="1">
                <a:ln>
                  <a:prstDash val="solid"/>
                </a:ln>
                <a:latin typeface="+mn-lt"/>
                <a:cs typeface="Calibri"/>
              </a:rPr>
              <a:t>spastic squirming action </a:t>
            </a:r>
            <a:r>
              <a:rPr lang="en-US">
                <a:ln>
                  <a:prstDash val="solid"/>
                </a:ln>
                <a:latin typeface="+mn-lt"/>
                <a:cs typeface="Calibri"/>
              </a:rPr>
              <a:t>in the water</a:t>
            </a:r>
            <a:endParaRPr lang="en-US" sz="2400">
              <a:ln>
                <a:prstDash val="solid"/>
              </a:ln>
              <a:latin typeface="+mn-lt"/>
              <a:cs typeface="Calibri" panose="020F0502020204030204" pitchFamily="34" charset="0"/>
            </a:endParaRPr>
          </a:p>
        </p:txBody>
      </p:sp>
    </p:spTree>
    <p:extLst>
      <p:ext uri="{BB962C8B-B14F-4D97-AF65-F5344CB8AC3E}">
        <p14:creationId xmlns:p14="http://schemas.microsoft.com/office/powerpoint/2010/main" val="20144027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2BE89FB-F2B0-4277-8448-2397EA64F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484" y="1804359"/>
            <a:ext cx="4079992" cy="28594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128C74D-A1DD-4F54-ABBF-24097B669727}"/>
              </a:ext>
            </a:extLst>
          </p:cNvPr>
          <p:cNvPicPr>
            <a:picLocks noChangeAspect="1"/>
          </p:cNvPicPr>
          <p:nvPr/>
        </p:nvPicPr>
        <p:blipFill>
          <a:blip r:embed="rId3"/>
          <a:stretch>
            <a:fillRect/>
          </a:stretch>
        </p:blipFill>
        <p:spPr>
          <a:xfrm>
            <a:off x="9147303" y="1805770"/>
            <a:ext cx="1259489" cy="4131367"/>
          </a:xfrm>
          <a:prstGeom prst="rect">
            <a:avLst/>
          </a:prstGeom>
        </p:spPr>
      </p:pic>
      <p:sp>
        <p:nvSpPr>
          <p:cNvPr id="5" name="TextBox 4">
            <a:extLst>
              <a:ext uri="{FF2B5EF4-FFF2-40B4-BE49-F238E27FC236}">
                <a16:creationId xmlns:a16="http://schemas.microsoft.com/office/drawing/2014/main" id="{D7FB96B7-F8CF-442E-90CD-D8D66278A2B8}"/>
              </a:ext>
            </a:extLst>
          </p:cNvPr>
          <p:cNvSpPr txBox="1"/>
          <p:nvPr/>
        </p:nvSpPr>
        <p:spPr>
          <a:xfrm>
            <a:off x="8316547" y="6045195"/>
            <a:ext cx="2921000" cy="430887"/>
          </a:xfrm>
          <a:prstGeom prst="rect">
            <a:avLst/>
          </a:prstGeom>
          <a:noFill/>
        </p:spPr>
        <p:txBody>
          <a:bodyPr wrap="square" rtlCol="0">
            <a:spAutoFit/>
          </a:bodyPr>
          <a:lstStyle/>
          <a:p>
            <a:r>
              <a:rPr lang="en-US" sz="1100">
                <a:latin typeface="+mn-lt"/>
              </a:rPr>
              <a:t>Photo credit: Macroinvertebrates.org and the National Science Foundation</a:t>
            </a:r>
          </a:p>
        </p:txBody>
      </p:sp>
      <p:grpSp>
        <p:nvGrpSpPr>
          <p:cNvPr id="4" name="Group 3">
            <a:extLst>
              <a:ext uri="{FF2B5EF4-FFF2-40B4-BE49-F238E27FC236}">
                <a16:creationId xmlns:a16="http://schemas.microsoft.com/office/drawing/2014/main" id="{76FA4CA1-0091-4E58-A07F-D728568E894C}"/>
              </a:ext>
            </a:extLst>
          </p:cNvPr>
          <p:cNvGrpSpPr/>
          <p:nvPr/>
        </p:nvGrpSpPr>
        <p:grpSpPr>
          <a:xfrm>
            <a:off x="764212" y="5115582"/>
            <a:ext cx="5507939" cy="844021"/>
            <a:chOff x="764212" y="3454422"/>
            <a:chExt cx="5507939" cy="844021"/>
          </a:xfrm>
        </p:grpSpPr>
        <p:grpSp>
          <p:nvGrpSpPr>
            <p:cNvPr id="3" name="Group 2">
              <a:extLst>
                <a:ext uri="{FF2B5EF4-FFF2-40B4-BE49-F238E27FC236}">
                  <a16:creationId xmlns:a16="http://schemas.microsoft.com/office/drawing/2014/main" id="{C1EEBDF7-6601-455D-8E41-2EC740799604}"/>
                </a:ext>
              </a:extLst>
            </p:cNvPr>
            <p:cNvGrpSpPr/>
            <p:nvPr/>
          </p:nvGrpSpPr>
          <p:grpSpPr>
            <a:xfrm>
              <a:off x="779360" y="3454422"/>
              <a:ext cx="5492791" cy="844021"/>
              <a:chOff x="598385" y="5235316"/>
              <a:chExt cx="5492791" cy="844021"/>
            </a:xfrm>
          </p:grpSpPr>
          <p:pic>
            <p:nvPicPr>
              <p:cNvPr id="9" name="Picture 8" descr="Measuring in inches using the 1/16 parts of an inch">
                <a:extLst>
                  <a:ext uri="{FF2B5EF4-FFF2-40B4-BE49-F238E27FC236}">
                    <a16:creationId xmlns:a16="http://schemas.microsoft.com/office/drawing/2014/main" id="{EDA48E24-3925-4683-B85B-4555FB76E4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385" y="5516469"/>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B1523AA-AC36-4F85-B3AC-92644C018F29}"/>
                  </a:ext>
                </a:extLst>
              </p:cNvPr>
              <p:cNvSpPr txBox="1"/>
              <p:nvPr/>
            </p:nvSpPr>
            <p:spPr>
              <a:xfrm>
                <a:off x="1024409" y="5235316"/>
                <a:ext cx="3004666" cy="267958"/>
              </a:xfrm>
              <a:prstGeom prst="rect">
                <a:avLst/>
              </a:prstGeom>
              <a:noFill/>
            </p:spPr>
            <p:txBody>
              <a:bodyPr wrap="square">
                <a:spAutoFit/>
              </a:bodyPr>
              <a:lstStyle/>
              <a:p>
                <a:pPr algn="l">
                  <a:lnSpc>
                    <a:spcPct val="80000"/>
                  </a:lnSpc>
                  <a:spcBef>
                    <a:spcPts val="1800"/>
                  </a:spcBef>
                  <a:defRPr/>
                </a:pPr>
                <a:r>
                  <a:rPr lang="en-US" sz="1400">
                    <a:ln>
                      <a:prstDash val="solid"/>
                    </a:ln>
                    <a:latin typeface="+mn-lt"/>
                    <a:cs typeface="Calibri"/>
                  </a:rPr>
                  <a:t>Measures up to </a:t>
                </a:r>
                <a:r>
                  <a:rPr lang="en-US" sz="1400" b="1">
                    <a:ln>
                      <a:prstDash val="solid"/>
                    </a:ln>
                    <a:latin typeface="+mn-lt"/>
                    <a:cs typeface="Calibri"/>
                  </a:rPr>
                  <a:t>¼ inch </a:t>
                </a:r>
                <a:r>
                  <a:rPr lang="en-US" sz="1400">
                    <a:ln>
                      <a:prstDash val="solid"/>
                    </a:ln>
                    <a:latin typeface="+mn-lt"/>
                    <a:cs typeface="Calibri"/>
                  </a:rPr>
                  <a:t>in length </a:t>
                </a:r>
                <a:endParaRPr lang="en-US" sz="1400">
                  <a:ln>
                    <a:prstDash val="solid"/>
                  </a:ln>
                  <a:effectLst>
                    <a:outerShdw blurRad="88900" dist="25400" dir="3240000" algn="tl">
                      <a:srgbClr val="9CA383">
                        <a:tint val="80000"/>
                        <a:satMod val="250000"/>
                        <a:alpha val="45000"/>
                      </a:srgbClr>
                    </a:outerShdw>
                  </a:effectLst>
                  <a:latin typeface="Candara" panose="020E0502030303020204" pitchFamily="34" charset="0"/>
                  <a:cs typeface="Arial" panose="020B0604020202020204" pitchFamily="34" charset="0"/>
                </a:endParaRPr>
              </a:p>
            </p:txBody>
          </p:sp>
        </p:grpSp>
        <p:pic>
          <p:nvPicPr>
            <p:cNvPr id="13" name="Picture 9" descr="S:\Nps\A-STREAM\Manuals\Bio-Chem Manual\new Id key\Tommy's Sketches\Low res\larvae\midge fly larva.jpg">
              <a:extLst>
                <a:ext uri="{FF2B5EF4-FFF2-40B4-BE49-F238E27FC236}">
                  <a16:creationId xmlns:a16="http://schemas.microsoft.com/office/drawing/2014/main" id="{2FAFA53E-F278-7049-99F2-231FA0FAA3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212" y="3578943"/>
              <a:ext cx="299272" cy="83733"/>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
        <p:nvSpPr>
          <p:cNvPr id="6" name="Title 1">
            <a:extLst>
              <a:ext uri="{FF2B5EF4-FFF2-40B4-BE49-F238E27FC236}">
                <a16:creationId xmlns:a16="http://schemas.microsoft.com/office/drawing/2014/main" id="{6F250579-BC9A-C570-C72C-984B32FA91A1}"/>
              </a:ext>
            </a:extLst>
          </p:cNvPr>
          <p:cNvSpPr txBox="1">
            <a:spLocks/>
          </p:cNvSpPr>
          <p:nvPr/>
        </p:nvSpPr>
        <p:spPr>
          <a:xfrm>
            <a:off x="601035" y="288417"/>
            <a:ext cx="10980284" cy="1188720"/>
          </a:xfrm>
          <a:prstGeom prst="rect">
            <a:avLst/>
          </a:prstGeom>
          <a:solidFill>
            <a:srgbClr val="D75F39"/>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Midge fly Larva</a:t>
            </a:r>
          </a:p>
        </p:txBody>
      </p:sp>
    </p:spTree>
    <p:extLst>
      <p:ext uri="{BB962C8B-B14F-4D97-AF65-F5344CB8AC3E}">
        <p14:creationId xmlns:p14="http://schemas.microsoft.com/office/powerpoint/2010/main" val="12870313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D75F39"/>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Blackfly Larva</a:t>
            </a:r>
          </a:p>
        </p:txBody>
      </p:sp>
      <p:grpSp>
        <p:nvGrpSpPr>
          <p:cNvPr id="13" name="Group 12">
            <a:extLst>
              <a:ext uri="{FF2B5EF4-FFF2-40B4-BE49-F238E27FC236}">
                <a16:creationId xmlns:a16="http://schemas.microsoft.com/office/drawing/2014/main" id="{95895F51-E2F1-4195-B5E8-115FD4D5972A}"/>
              </a:ext>
            </a:extLst>
          </p:cNvPr>
          <p:cNvGrpSpPr/>
          <p:nvPr/>
        </p:nvGrpSpPr>
        <p:grpSpPr>
          <a:xfrm>
            <a:off x="2936030" y="4354321"/>
            <a:ext cx="6248054" cy="2069339"/>
            <a:chOff x="2890839" y="1600200"/>
            <a:chExt cx="6645275" cy="2504421"/>
          </a:xfrm>
        </p:grpSpPr>
        <p:pic>
          <p:nvPicPr>
            <p:cNvPr id="2" name="Picture 11" descr="S:\Nps\A-STREAM\Manuals\Bio-Chem Manual\new Id key\Tommy's Sketches\Low res\larvae\black fly larva.jpg">
              <a:extLst>
                <a:ext uri="{FF2B5EF4-FFF2-40B4-BE49-F238E27FC236}">
                  <a16:creationId xmlns:a16="http://schemas.microsoft.com/office/drawing/2014/main" id="{129F87DD-8544-4F07-B175-3DCF4D12B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839" y="1600200"/>
              <a:ext cx="6645275" cy="2243138"/>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DA3D7FAC-E681-442A-A82F-406A94BD2AC6}"/>
                </a:ext>
              </a:extLst>
            </p:cNvPr>
            <p:cNvSpPr txBox="1">
              <a:spLocks noChangeArrowheads="1"/>
            </p:cNvSpPr>
            <p:nvPr/>
          </p:nvSpPr>
          <p:spPr bwMode="auto">
            <a:xfrm>
              <a:off x="5146347" y="1666222"/>
              <a:ext cx="3698575" cy="3724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Fan-like mouth brushes</a:t>
              </a:r>
            </a:p>
          </p:txBody>
        </p:sp>
        <p:sp>
          <p:nvSpPr>
            <p:cNvPr id="6" name="Text Box 9">
              <a:extLst>
                <a:ext uri="{FF2B5EF4-FFF2-40B4-BE49-F238E27FC236}">
                  <a16:creationId xmlns:a16="http://schemas.microsoft.com/office/drawing/2014/main" id="{19F9AE05-4E12-411E-A4BB-B75533703353}"/>
                </a:ext>
              </a:extLst>
            </p:cNvPr>
            <p:cNvSpPr txBox="1">
              <a:spLocks noChangeArrowheads="1"/>
            </p:cNvSpPr>
            <p:nvPr/>
          </p:nvSpPr>
          <p:spPr bwMode="auto">
            <a:xfrm>
              <a:off x="4916337" y="3581401"/>
              <a:ext cx="2968925"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Body is larger at the rear end, similar to a bowling pin</a:t>
              </a:r>
            </a:p>
          </p:txBody>
        </p:sp>
        <p:sp>
          <p:nvSpPr>
            <p:cNvPr id="8" name="Up Arrow 9">
              <a:extLst>
                <a:ext uri="{FF2B5EF4-FFF2-40B4-BE49-F238E27FC236}">
                  <a16:creationId xmlns:a16="http://schemas.microsoft.com/office/drawing/2014/main" id="{2EA72B34-E4F2-4021-B7D2-C16DEC8F57C1}"/>
                </a:ext>
              </a:extLst>
            </p:cNvPr>
            <p:cNvSpPr/>
            <p:nvPr/>
          </p:nvSpPr>
          <p:spPr bwMode="auto">
            <a:xfrm rot="17976788">
              <a:off x="4714460" y="3372985"/>
              <a:ext cx="123636" cy="532913"/>
            </a:xfrm>
            <a:prstGeom prst="upArrow">
              <a:avLst>
                <a:gd name="adj1" fmla="val 32657"/>
                <a:gd name="adj2" fmla="val 51734"/>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2" name="Up Arrow 10">
              <a:extLst>
                <a:ext uri="{FF2B5EF4-FFF2-40B4-BE49-F238E27FC236}">
                  <a16:creationId xmlns:a16="http://schemas.microsoft.com/office/drawing/2014/main" id="{B435D226-162A-463A-B8E0-730ECD87C03E}"/>
                </a:ext>
              </a:extLst>
            </p:cNvPr>
            <p:cNvSpPr/>
            <p:nvPr/>
          </p:nvSpPr>
          <p:spPr bwMode="auto">
            <a:xfrm rot="6701045">
              <a:off x="8292284" y="1765301"/>
              <a:ext cx="123636" cy="546817"/>
            </a:xfrm>
            <a:prstGeom prst="upArrow">
              <a:avLst>
                <a:gd name="adj1" fmla="val 32657"/>
                <a:gd name="adj2" fmla="val 51734"/>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
        <p:nvSpPr>
          <p:cNvPr id="15" name="Rectangle 5">
            <a:extLst>
              <a:ext uri="{FF2B5EF4-FFF2-40B4-BE49-F238E27FC236}">
                <a16:creationId xmlns:a16="http://schemas.microsoft.com/office/drawing/2014/main" id="{E345A86B-6859-4AF6-97D1-639C1F338DAB}"/>
              </a:ext>
            </a:extLst>
          </p:cNvPr>
          <p:cNvSpPr>
            <a:spLocks noChangeArrowheads="1"/>
          </p:cNvSpPr>
          <p:nvPr/>
        </p:nvSpPr>
        <p:spPr bwMode="auto">
          <a:xfrm>
            <a:off x="600974" y="1791420"/>
            <a:ext cx="10918166" cy="2248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panose="020F0502020204030204" pitchFamily="34" charset="0"/>
              </a:rPr>
              <a:t>Abdomen terminates in an attachment disc which is larger than the rest of the body, giving it a </a:t>
            </a:r>
            <a:r>
              <a:rPr lang="en-US" sz="2400" b="1">
                <a:ln>
                  <a:prstDash val="solid"/>
                </a:ln>
                <a:latin typeface="+mn-lt"/>
                <a:cs typeface="Calibri" panose="020F0502020204030204" pitchFamily="34" charset="0"/>
              </a:rPr>
              <a:t>shape similar to a bowling pin</a:t>
            </a:r>
          </a:p>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panose="020F0502020204030204" pitchFamily="34" charset="0"/>
              </a:rPr>
              <a:t>The distinct head contains </a:t>
            </a:r>
            <a:r>
              <a:rPr lang="en-US" sz="2400" b="1">
                <a:ln>
                  <a:prstDash val="solid"/>
                </a:ln>
                <a:latin typeface="+mn-lt"/>
                <a:cs typeface="Calibri" panose="020F0502020204030204" pitchFamily="34" charset="0"/>
              </a:rPr>
              <a:t>two fan-like mouth brushes</a:t>
            </a:r>
          </a:p>
          <a:p>
            <a:pPr marL="228600" indent="-228600" algn="l">
              <a:spcBef>
                <a:spcPts val="2000"/>
              </a:spcBef>
              <a:buClr>
                <a:schemeClr val="accent2"/>
              </a:buClr>
              <a:buFont typeface="Arial" panose="020B0604020202020204" pitchFamily="34" charset="0"/>
              <a:buChar char="•"/>
              <a:defRPr/>
            </a:pPr>
            <a:r>
              <a:rPr lang="en-US">
                <a:ln>
                  <a:prstDash val="solid"/>
                </a:ln>
                <a:latin typeface="+mn-lt"/>
                <a:cs typeface="Calibri" panose="020F0502020204030204" pitchFamily="34" charset="0"/>
              </a:rPr>
              <a:t>U</a:t>
            </a:r>
            <a:r>
              <a:rPr lang="en-US" sz="2400">
                <a:ln>
                  <a:prstDash val="solid"/>
                </a:ln>
                <a:latin typeface="+mn-lt"/>
                <a:cs typeface="Calibri" panose="020F0502020204030204" pitchFamily="34" charset="0"/>
              </a:rPr>
              <a:t>sually found attached by their abdomens to rocks, woody debris, or vegetation</a:t>
            </a:r>
            <a:endParaRPr lang="en-US" sz="2400" b="1">
              <a:ln>
                <a:prstDash val="solid"/>
              </a:ln>
              <a:latin typeface="+mn-lt"/>
              <a:cs typeface="Calibri" panose="020F0502020204030204" pitchFamily="34" charset="0"/>
            </a:endParaRPr>
          </a:p>
        </p:txBody>
      </p:sp>
    </p:spTree>
    <p:extLst>
      <p:ext uri="{BB962C8B-B14F-4D97-AF65-F5344CB8AC3E}">
        <p14:creationId xmlns:p14="http://schemas.microsoft.com/office/powerpoint/2010/main" val="42272361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D75F39"/>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Blackfly Larva</a:t>
            </a:r>
          </a:p>
        </p:txBody>
      </p:sp>
      <p:pic>
        <p:nvPicPr>
          <p:cNvPr id="2" name="Picture 2">
            <a:extLst>
              <a:ext uri="{FF2B5EF4-FFF2-40B4-BE49-F238E27FC236}">
                <a16:creationId xmlns:a16="http://schemas.microsoft.com/office/drawing/2014/main" id="{E07B8526-750D-4D98-90BA-AFB0503E4529}"/>
              </a:ext>
            </a:extLst>
          </p:cNvPr>
          <p:cNvPicPr>
            <a:picLocks noChangeAspect="1"/>
          </p:cNvPicPr>
          <p:nvPr/>
        </p:nvPicPr>
        <p:blipFill>
          <a:blip r:embed="rId2"/>
          <a:stretch>
            <a:fillRect/>
          </a:stretch>
        </p:blipFill>
        <p:spPr>
          <a:xfrm>
            <a:off x="6503598" y="2177533"/>
            <a:ext cx="4856671" cy="3481984"/>
          </a:xfrm>
          <a:prstGeom prst="rect">
            <a:avLst/>
          </a:prstGeom>
        </p:spPr>
      </p:pic>
      <p:pic>
        <p:nvPicPr>
          <p:cNvPr id="3" name="Picture 3">
            <a:extLst>
              <a:ext uri="{FF2B5EF4-FFF2-40B4-BE49-F238E27FC236}">
                <a16:creationId xmlns:a16="http://schemas.microsoft.com/office/drawing/2014/main" id="{613B1D63-F583-4AEF-9895-8C960996E1E2}"/>
              </a:ext>
            </a:extLst>
          </p:cNvPr>
          <p:cNvPicPr>
            <a:picLocks noChangeAspect="1"/>
          </p:cNvPicPr>
          <p:nvPr/>
        </p:nvPicPr>
        <p:blipFill>
          <a:blip r:embed="rId3"/>
          <a:stretch>
            <a:fillRect/>
          </a:stretch>
        </p:blipFill>
        <p:spPr>
          <a:xfrm>
            <a:off x="1917667" y="1572339"/>
            <a:ext cx="2095647" cy="3267080"/>
          </a:xfrm>
          <a:prstGeom prst="rect">
            <a:avLst/>
          </a:prstGeom>
        </p:spPr>
      </p:pic>
      <p:sp>
        <p:nvSpPr>
          <p:cNvPr id="6" name="TextBox 5">
            <a:extLst>
              <a:ext uri="{FF2B5EF4-FFF2-40B4-BE49-F238E27FC236}">
                <a16:creationId xmlns:a16="http://schemas.microsoft.com/office/drawing/2014/main" id="{769E4F45-C34D-439E-BC45-9B766F3D6891}"/>
              </a:ext>
            </a:extLst>
          </p:cNvPr>
          <p:cNvSpPr txBox="1"/>
          <p:nvPr/>
        </p:nvSpPr>
        <p:spPr>
          <a:xfrm>
            <a:off x="607975" y="4567429"/>
            <a:ext cx="4440275" cy="261610"/>
          </a:xfrm>
          <a:prstGeom prst="rect">
            <a:avLst/>
          </a:prstGeom>
          <a:noFill/>
        </p:spPr>
        <p:txBody>
          <a:bodyPr wrap="square" rtlCol="0">
            <a:spAutoFit/>
          </a:bodyPr>
          <a:lstStyle/>
          <a:p>
            <a:r>
              <a:rPr lang="en-US" sz="1100">
                <a:latin typeface="+mn-lt"/>
              </a:rPr>
              <a:t>Photo credit: Macroinvertebrates.org and the National Science Foundation</a:t>
            </a:r>
          </a:p>
        </p:txBody>
      </p:sp>
      <p:pic>
        <p:nvPicPr>
          <p:cNvPr id="7" name="Picture 6" descr="Measuring in inches using the 1/16 parts of an inch">
            <a:extLst>
              <a:ext uri="{FF2B5EF4-FFF2-40B4-BE49-F238E27FC236}">
                <a16:creationId xmlns:a16="http://schemas.microsoft.com/office/drawing/2014/main" id="{91B15B2B-F563-4699-B32D-1E983BC255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975" y="5534973"/>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0337254-80F1-490E-A731-1323C2FA8EFA}"/>
              </a:ext>
            </a:extLst>
          </p:cNvPr>
          <p:cNvSpPr txBox="1"/>
          <p:nvPr/>
        </p:nvSpPr>
        <p:spPr>
          <a:xfrm>
            <a:off x="1147147" y="5192386"/>
            <a:ext cx="2577193" cy="307777"/>
          </a:xfrm>
          <a:prstGeom prst="rect">
            <a:avLst/>
          </a:prstGeom>
          <a:noFill/>
        </p:spPr>
        <p:txBody>
          <a:bodyPr wrap="square">
            <a:spAutoFit/>
          </a:bodyPr>
          <a:lstStyle/>
          <a:p>
            <a:pPr algn="l">
              <a:spcBef>
                <a:spcPts val="1200"/>
              </a:spcBef>
              <a:defRPr/>
            </a:pPr>
            <a:r>
              <a:rPr lang="en-US" sz="1400">
                <a:ln>
                  <a:prstDash val="solid"/>
                </a:ln>
                <a:latin typeface="+mn-lt"/>
                <a:cs typeface="Calibri" panose="020F0502020204030204" pitchFamily="34" charset="0"/>
              </a:rPr>
              <a:t>Measures to </a:t>
            </a:r>
            <a:r>
              <a:rPr lang="en-US" sz="1400" b="1">
                <a:ln>
                  <a:prstDash val="solid"/>
                </a:ln>
                <a:latin typeface="+mn-lt"/>
                <a:cs typeface="Calibri" panose="020F0502020204030204" pitchFamily="34" charset="0"/>
              </a:rPr>
              <a:t>¼ inch </a:t>
            </a:r>
            <a:r>
              <a:rPr lang="en-US" sz="1400">
                <a:ln>
                  <a:prstDash val="solid"/>
                </a:ln>
                <a:latin typeface="+mn-lt"/>
                <a:cs typeface="Calibri" panose="020F0502020204030204" pitchFamily="34" charset="0"/>
              </a:rPr>
              <a:t>in length </a:t>
            </a:r>
          </a:p>
        </p:txBody>
      </p:sp>
      <p:pic>
        <p:nvPicPr>
          <p:cNvPr id="14" name="Picture 11" descr="S:\Nps\A-STREAM\Manuals\Bio-Chem Manual\new Id key\Tommy's Sketches\Low res\larvae\black fly larva.jpg">
            <a:extLst>
              <a:ext uri="{FF2B5EF4-FFF2-40B4-BE49-F238E27FC236}">
                <a16:creationId xmlns:a16="http://schemas.microsoft.com/office/drawing/2014/main" id="{694AC3FB-0917-F840-A7D6-2856357F198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5500" r="95625">
                        <a14:foregroundMark x1="8875" y1="58889" x2="8875" y2="58889"/>
                        <a14:foregroundMark x1="5500" y1="48519" x2="5500" y2="48519"/>
                        <a14:foregroundMark x1="89500" y1="40000" x2="89500" y2="40000"/>
                        <a14:foregroundMark x1="89875" y1="62222" x2="89875" y2="62222"/>
                        <a14:foregroundMark x1="92625" y1="28519" x2="92625" y2="28519"/>
                        <a14:foregroundMark x1="90000" y1="25556" x2="90000" y2="25556"/>
                        <a14:foregroundMark x1="88250" y1="28148" x2="88250" y2="28148"/>
                        <a14:foregroundMark x1="88500" y1="32222" x2="88500" y2="32222"/>
                        <a14:foregroundMark x1="87125" y1="31111" x2="87125" y2="31111"/>
                        <a14:foregroundMark x1="88375" y1="24815" x2="88375" y2="24815"/>
                        <a14:foregroundMark x1="90000" y1="22963" x2="90000" y2="22963"/>
                        <a14:foregroundMark x1="89125" y1="22222" x2="89125" y2="22222"/>
                        <a14:foregroundMark x1="89125" y1="19630" x2="89125" y2="19630"/>
                        <a14:foregroundMark x1="91000" y1="24815" x2="91000" y2="24815"/>
                        <a14:foregroundMark x1="91750" y1="24074" x2="91750" y2="24074"/>
                        <a14:foregroundMark x1="92250" y1="22963" x2="92250" y2="22963"/>
                        <a14:foregroundMark x1="92375" y1="20370" x2="92375" y2="20370"/>
                        <a14:foregroundMark x1="93875" y1="27037" x2="93875" y2="27037"/>
                        <a14:foregroundMark x1="94375" y1="32963" x2="94375" y2="32963"/>
                        <a14:foregroundMark x1="94375" y1="28148" x2="94375" y2="28148"/>
                        <a14:foregroundMark x1="92875" y1="24815" x2="92875" y2="24815"/>
                        <a14:foregroundMark x1="94000" y1="24815" x2="94000" y2="24815"/>
                        <a14:foregroundMark x1="93875" y1="23704" x2="93875" y2="23704"/>
                        <a14:foregroundMark x1="94750" y1="40370" x2="94750" y2="40370"/>
                        <a14:foregroundMark x1="95250" y1="34815" x2="95250" y2="34815"/>
                        <a14:foregroundMark x1="95625" y1="30741" x2="95625" y2="30741"/>
                        <a14:foregroundMark x1="94750" y1="28519" x2="94750" y2="28519"/>
                        <a14:foregroundMark x1="93500" y1="45556" x2="93500" y2="45556"/>
                        <a14:foregroundMark x1="92375" y1="48889" x2="92375" y2="48889"/>
                        <a14:foregroundMark x1="93375" y1="49630" x2="93375" y2="49630"/>
                        <a14:foregroundMark x1="92500" y1="47407" x2="92500" y2="47407"/>
                        <a14:foregroundMark x1="93375" y1="49259" x2="93375" y2="49259"/>
                        <a14:foregroundMark x1="92500" y1="60370" x2="92500" y2="60370"/>
                        <a14:foregroundMark x1="92500" y1="54815" x2="92500" y2="54815"/>
                        <a14:foregroundMark x1="93750" y1="57407" x2="93750" y2="57407"/>
                        <a14:foregroundMark x1="95000" y1="62593" x2="95000" y2="62593"/>
                        <a14:foregroundMark x1="91500" y1="72963" x2="91500" y2="72963"/>
                        <a14:foregroundMark x1="88875" y1="74444" x2="88875" y2="74444"/>
                        <a14:foregroundMark x1="87375" y1="69259" x2="87375" y2="69259"/>
                        <a14:foregroundMark x1="88125" y1="75556" x2="88125" y2="75556"/>
                        <a14:foregroundMark x1="91125" y1="79259" x2="91125" y2="79259"/>
                        <a14:foregroundMark x1="90000" y1="75185" x2="90000" y2="75185"/>
                        <a14:foregroundMark x1="92250" y1="78148" x2="92250" y2="78148"/>
                        <a14:foregroundMark x1="93375" y1="74444" x2="93375" y2="74444"/>
                        <a14:foregroundMark x1="93875" y1="71111" x2="93875" y2="71111"/>
                        <a14:foregroundMark x1="94500" y1="69259" x2="94500" y2="69259"/>
                        <a14:foregroundMark x1="95250" y1="66296" x2="95250" y2="66296"/>
                        <a14:foregroundMark x1="95375" y1="69259" x2="95375" y2="69259"/>
                      </a14:backgroundRemoval>
                    </a14:imgEffect>
                  </a14:imgLayer>
                </a14:imgProps>
              </a:ext>
              <a:ext uri="{28A0092B-C50C-407E-A947-70E740481C1C}">
                <a14:useLocalDpi xmlns:a14="http://schemas.microsoft.com/office/drawing/2010/main" val="0"/>
              </a:ext>
            </a:extLst>
          </a:blip>
          <a:srcRect/>
          <a:stretch>
            <a:fillRect/>
          </a:stretch>
        </p:blipFill>
        <p:spPr bwMode="auto">
          <a:xfrm>
            <a:off x="620699" y="5417554"/>
            <a:ext cx="228600" cy="67814"/>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2860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D75F39"/>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Leech</a:t>
            </a:r>
          </a:p>
        </p:txBody>
      </p:sp>
      <p:grpSp>
        <p:nvGrpSpPr>
          <p:cNvPr id="14" name="Group 13">
            <a:extLst>
              <a:ext uri="{FF2B5EF4-FFF2-40B4-BE49-F238E27FC236}">
                <a16:creationId xmlns:a16="http://schemas.microsoft.com/office/drawing/2014/main" id="{319FC8E5-589F-482E-ADEB-688D6A63621F}"/>
              </a:ext>
            </a:extLst>
          </p:cNvPr>
          <p:cNvGrpSpPr/>
          <p:nvPr/>
        </p:nvGrpSpPr>
        <p:grpSpPr>
          <a:xfrm>
            <a:off x="3732884" y="4022292"/>
            <a:ext cx="4716462" cy="2007830"/>
            <a:chOff x="6872377" y="2259547"/>
            <a:chExt cx="4716462" cy="2007830"/>
          </a:xfrm>
        </p:grpSpPr>
        <p:pic>
          <p:nvPicPr>
            <p:cNvPr id="2" name="Picture 12" descr="S:\Nps\A-STREAM\Manuals\Bio-Chem Manual\new Id key\Tommy's Sketches\Low res\larvae\leech.jpg">
              <a:extLst>
                <a:ext uri="{FF2B5EF4-FFF2-40B4-BE49-F238E27FC236}">
                  <a16:creationId xmlns:a16="http://schemas.microsoft.com/office/drawing/2014/main" id="{81D755B8-483C-40A2-9CF2-834DA7C85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377" y="2259547"/>
              <a:ext cx="4716462" cy="1946275"/>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F9A06ADD-453D-4D90-BF96-677824B1AE4F}"/>
                </a:ext>
              </a:extLst>
            </p:cNvPr>
            <p:cNvSpPr txBox="1">
              <a:spLocks noChangeArrowheads="1"/>
            </p:cNvSpPr>
            <p:nvPr/>
          </p:nvSpPr>
          <p:spPr bwMode="auto">
            <a:xfrm>
              <a:off x="7016839" y="2335747"/>
              <a:ext cx="1295400"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C00000"/>
                  </a:solidFill>
                  <a:latin typeface="+mn-lt"/>
                </a:rPr>
                <a:t>34 segments</a:t>
              </a:r>
            </a:p>
          </p:txBody>
        </p:sp>
        <p:sp>
          <p:nvSpPr>
            <p:cNvPr id="6" name="Text Box 8">
              <a:extLst>
                <a:ext uri="{FF2B5EF4-FFF2-40B4-BE49-F238E27FC236}">
                  <a16:creationId xmlns:a16="http://schemas.microsoft.com/office/drawing/2014/main" id="{76F3F5C1-62F0-48D5-A310-00DD2F406601}"/>
                </a:ext>
              </a:extLst>
            </p:cNvPr>
            <p:cNvSpPr txBox="1">
              <a:spLocks noChangeArrowheads="1"/>
            </p:cNvSpPr>
            <p:nvPr/>
          </p:nvSpPr>
          <p:spPr bwMode="auto">
            <a:xfrm>
              <a:off x="8083639" y="3744157"/>
              <a:ext cx="1447800"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solidFill>
                    <a:srgbClr val="C00000"/>
                  </a:solidFill>
                  <a:latin typeface="+mn-lt"/>
                </a:rPr>
                <a:t>Suckers on both ends</a:t>
              </a:r>
            </a:p>
          </p:txBody>
        </p:sp>
        <p:sp>
          <p:nvSpPr>
            <p:cNvPr id="12" name="Circular Arrow 11">
              <a:extLst>
                <a:ext uri="{FF2B5EF4-FFF2-40B4-BE49-F238E27FC236}">
                  <a16:creationId xmlns:a16="http://schemas.microsoft.com/office/drawing/2014/main" id="{A1F7870E-9042-47B0-8BBA-3F623E6A0EA8}"/>
                </a:ext>
              </a:extLst>
            </p:cNvPr>
            <p:cNvSpPr/>
            <p:nvPr/>
          </p:nvSpPr>
          <p:spPr bwMode="auto">
            <a:xfrm rot="21258545" flipH="1" flipV="1">
              <a:off x="7007578" y="2644301"/>
              <a:ext cx="2169375" cy="1283917"/>
            </a:xfrm>
            <a:prstGeom prst="circularArrow">
              <a:avLst>
                <a:gd name="adj1" fmla="val 3512"/>
                <a:gd name="adj2" fmla="val 563229"/>
                <a:gd name="adj3" fmla="val 20809218"/>
                <a:gd name="adj4" fmla="val 17648496"/>
                <a:gd name="adj5" fmla="val 4922"/>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
        <p:nvSpPr>
          <p:cNvPr id="16" name="Rectangle 5">
            <a:extLst>
              <a:ext uri="{FF2B5EF4-FFF2-40B4-BE49-F238E27FC236}">
                <a16:creationId xmlns:a16="http://schemas.microsoft.com/office/drawing/2014/main" id="{FF2BDAB4-62AF-41B7-9B57-587647101C84}"/>
              </a:ext>
            </a:extLst>
          </p:cNvPr>
          <p:cNvSpPr>
            <a:spLocks noChangeArrowheads="1"/>
          </p:cNvSpPr>
          <p:nvPr/>
        </p:nvSpPr>
        <p:spPr bwMode="auto">
          <a:xfrm>
            <a:off x="600974" y="1925128"/>
            <a:ext cx="10980283" cy="4605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marL="228600" indent="-228600" algn="l">
              <a:lnSpc>
                <a:spcPct val="90000"/>
              </a:lnSpc>
              <a:spcBef>
                <a:spcPts val="2000"/>
              </a:spcBef>
              <a:buClr>
                <a:schemeClr val="accent2"/>
              </a:buClr>
              <a:buFont typeface="Arial" panose="020B0604020202020204" pitchFamily="34" charset="0"/>
              <a:buChar char="•"/>
              <a:defRPr/>
            </a:pPr>
            <a:r>
              <a:rPr lang="en-US" sz="2400">
                <a:ln>
                  <a:prstDash val="solid"/>
                </a:ln>
                <a:latin typeface="+mn-lt"/>
                <a:cs typeface="Calibri"/>
              </a:rPr>
              <a:t>Typically dorsoventrally flattened</a:t>
            </a:r>
          </a:p>
          <a:p>
            <a:pPr marL="228600" indent="-228600" algn="l">
              <a:lnSpc>
                <a:spcPct val="90000"/>
              </a:lnSpc>
              <a:spcBef>
                <a:spcPts val="2000"/>
              </a:spcBef>
              <a:buClr>
                <a:schemeClr val="accent2"/>
              </a:buClr>
              <a:buFont typeface="Arial" panose="020B0604020202020204" pitchFamily="34" charset="0"/>
              <a:buChar char="•"/>
              <a:defRPr/>
            </a:pPr>
            <a:r>
              <a:rPr lang="en-US">
                <a:ln>
                  <a:prstDash val="solid"/>
                </a:ln>
                <a:latin typeface="+mn-lt"/>
                <a:cs typeface="Calibri"/>
              </a:rPr>
              <a:t>Somewhat slimy, soft, </a:t>
            </a:r>
            <a:r>
              <a:rPr lang="en-US" b="1">
                <a:ln>
                  <a:prstDash val="solid"/>
                </a:ln>
                <a:latin typeface="+mn-lt"/>
                <a:cs typeface="Calibri"/>
              </a:rPr>
              <a:t>segmented body</a:t>
            </a:r>
          </a:p>
          <a:p>
            <a:pPr marL="228600" indent="-228600" algn="l">
              <a:lnSpc>
                <a:spcPct val="90000"/>
              </a:lnSpc>
              <a:spcBef>
                <a:spcPts val="2000"/>
              </a:spcBef>
              <a:buClr>
                <a:schemeClr val="accent2"/>
              </a:buClr>
              <a:buFont typeface="Arial" panose="020B0604020202020204" pitchFamily="34" charset="0"/>
              <a:buChar char="•"/>
              <a:defRPr/>
            </a:pPr>
            <a:r>
              <a:rPr lang="en-US" b="1">
                <a:ln>
                  <a:prstDash val="solid"/>
                </a:ln>
                <a:latin typeface="+mn-lt"/>
                <a:cs typeface="Calibri"/>
              </a:rPr>
              <a:t>Two suckers </a:t>
            </a:r>
            <a:r>
              <a:rPr lang="en-US">
                <a:ln>
                  <a:prstDash val="solid"/>
                </a:ln>
                <a:latin typeface="+mn-lt"/>
                <a:cs typeface="Calibri"/>
              </a:rPr>
              <a:t>on the underside of the body, one in the front and one in the rear</a:t>
            </a:r>
            <a:endParaRPr lang="en-US" sz="2400">
              <a:ln>
                <a:prstDash val="solid"/>
              </a:ln>
              <a:latin typeface="+mn-lt"/>
              <a:cs typeface="Calibri" panose="020F0502020204030204" pitchFamily="34" charset="0"/>
            </a:endParaRPr>
          </a:p>
        </p:txBody>
      </p:sp>
      <p:sp>
        <p:nvSpPr>
          <p:cNvPr id="3" name="Circular Arrow 11">
            <a:extLst>
              <a:ext uri="{FF2B5EF4-FFF2-40B4-BE49-F238E27FC236}">
                <a16:creationId xmlns:a16="http://schemas.microsoft.com/office/drawing/2014/main" id="{AF3D70BE-8092-3362-4C88-276461030E17}"/>
              </a:ext>
            </a:extLst>
          </p:cNvPr>
          <p:cNvSpPr/>
          <p:nvPr/>
        </p:nvSpPr>
        <p:spPr bwMode="auto">
          <a:xfrm rot="12688150" flipH="1">
            <a:off x="4788509" y="4363034"/>
            <a:ext cx="2910701" cy="1519903"/>
          </a:xfrm>
          <a:prstGeom prst="circularArrow">
            <a:avLst>
              <a:gd name="adj1" fmla="val 3512"/>
              <a:gd name="adj2" fmla="val 563229"/>
              <a:gd name="adj3" fmla="val 20809218"/>
              <a:gd name="adj4" fmla="val 17648496"/>
              <a:gd name="adj5" fmla="val 4922"/>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7232223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D75F39"/>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Leech</a:t>
            </a:r>
          </a:p>
        </p:txBody>
      </p:sp>
      <p:pic>
        <p:nvPicPr>
          <p:cNvPr id="12290" name="Picture 2">
            <a:extLst>
              <a:ext uri="{FF2B5EF4-FFF2-40B4-BE49-F238E27FC236}">
                <a16:creationId xmlns:a16="http://schemas.microsoft.com/office/drawing/2014/main" id="{BAE5B0DF-FE16-487D-8E52-4B76C4258F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9599" y="1670302"/>
            <a:ext cx="2590201" cy="266992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888A378-4480-4513-80F4-03FD01B7C683}"/>
              </a:ext>
            </a:extLst>
          </p:cNvPr>
          <p:cNvGrpSpPr/>
          <p:nvPr/>
        </p:nvGrpSpPr>
        <p:grpSpPr>
          <a:xfrm>
            <a:off x="6300726" y="2187030"/>
            <a:ext cx="6143596" cy="2987421"/>
            <a:chOff x="6376443" y="1776863"/>
            <a:chExt cx="6143596" cy="2987421"/>
          </a:xfrm>
        </p:grpSpPr>
        <p:pic>
          <p:nvPicPr>
            <p:cNvPr id="12292" name="Picture 4">
              <a:extLst>
                <a:ext uri="{FF2B5EF4-FFF2-40B4-BE49-F238E27FC236}">
                  <a16:creationId xmlns:a16="http://schemas.microsoft.com/office/drawing/2014/main" id="{B8BDCB4A-C654-461B-854E-362D26A533B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43" r="17232"/>
            <a:stretch/>
          </p:blipFill>
          <p:spPr bwMode="auto">
            <a:xfrm>
              <a:off x="7428996" y="1776863"/>
              <a:ext cx="4038490" cy="26522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A079C8B-6AF7-4A67-983C-DEDD2EDBFCC5}"/>
                </a:ext>
              </a:extLst>
            </p:cNvPr>
            <p:cNvSpPr txBox="1"/>
            <p:nvPr/>
          </p:nvSpPr>
          <p:spPr>
            <a:xfrm>
              <a:off x="6376443" y="4502674"/>
              <a:ext cx="6143596" cy="261610"/>
            </a:xfrm>
            <a:prstGeom prst="rect">
              <a:avLst/>
            </a:prstGeom>
            <a:noFill/>
          </p:spPr>
          <p:txBody>
            <a:bodyPr wrap="square" rtlCol="0">
              <a:spAutoFit/>
            </a:bodyPr>
            <a:lstStyle/>
            <a:p>
              <a:r>
                <a:rPr lang="en-US" sz="1100">
                  <a:latin typeface="+mn-lt"/>
                </a:rPr>
                <a:t>Photo credit: Macroinvertebrates.org and the National Science Foundation</a:t>
              </a:r>
            </a:p>
          </p:txBody>
        </p:sp>
      </p:grpSp>
      <p:grpSp>
        <p:nvGrpSpPr>
          <p:cNvPr id="16" name="Group 15">
            <a:extLst>
              <a:ext uri="{FF2B5EF4-FFF2-40B4-BE49-F238E27FC236}">
                <a16:creationId xmlns:a16="http://schemas.microsoft.com/office/drawing/2014/main" id="{E25945D6-CF7E-754D-B2E1-E576599A6AFD}"/>
              </a:ext>
            </a:extLst>
          </p:cNvPr>
          <p:cNvGrpSpPr/>
          <p:nvPr/>
        </p:nvGrpSpPr>
        <p:grpSpPr>
          <a:xfrm>
            <a:off x="800231" y="4533396"/>
            <a:ext cx="5500495" cy="1362271"/>
            <a:chOff x="800231" y="3237996"/>
            <a:chExt cx="5500495" cy="1362271"/>
          </a:xfrm>
        </p:grpSpPr>
        <p:pic>
          <p:nvPicPr>
            <p:cNvPr id="8" name="Picture 7" descr="Measuring in inches using the 1/16 parts of an inch">
              <a:extLst>
                <a:ext uri="{FF2B5EF4-FFF2-40B4-BE49-F238E27FC236}">
                  <a16:creationId xmlns:a16="http://schemas.microsoft.com/office/drawing/2014/main" id="{F2042985-E1A8-48F9-8D6A-E0DACE13E0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935" y="4037399"/>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01956B6-991E-4677-863D-85450680D749}"/>
                </a:ext>
              </a:extLst>
            </p:cNvPr>
            <p:cNvSpPr txBox="1"/>
            <p:nvPr/>
          </p:nvSpPr>
          <p:spPr>
            <a:xfrm>
              <a:off x="3049599" y="3599007"/>
              <a:ext cx="2913153" cy="291225"/>
            </a:xfrm>
            <a:prstGeom prst="rect">
              <a:avLst/>
            </a:prstGeom>
            <a:noFill/>
          </p:spPr>
          <p:txBody>
            <a:bodyPr wrap="square">
              <a:spAutoFit/>
            </a:bodyPr>
            <a:lstStyle/>
            <a:p>
              <a:pPr algn="l">
                <a:lnSpc>
                  <a:spcPct val="90000"/>
                </a:lnSpc>
                <a:spcBef>
                  <a:spcPts val="1200"/>
                </a:spcBef>
                <a:defRPr/>
              </a:pPr>
              <a:r>
                <a:rPr lang="en-US" sz="1400">
                  <a:ln>
                    <a:prstDash val="solid"/>
                  </a:ln>
                  <a:latin typeface="+mn-lt"/>
                  <a:cs typeface="Calibri"/>
                </a:rPr>
                <a:t>Measures </a:t>
              </a:r>
              <a:r>
                <a:rPr lang="en-US" sz="1400" b="1">
                  <a:ln>
                    <a:prstDash val="solid"/>
                  </a:ln>
                  <a:latin typeface="+mn-lt"/>
                  <a:cs typeface="Calibri"/>
                </a:rPr>
                <a:t>¼ - 2 inches </a:t>
              </a:r>
              <a:r>
                <a:rPr lang="en-US" sz="1400">
                  <a:ln>
                    <a:prstDash val="solid"/>
                  </a:ln>
                  <a:latin typeface="+mn-lt"/>
                  <a:cs typeface="Calibri"/>
                </a:rPr>
                <a:t>in length</a:t>
              </a:r>
              <a:endParaRPr lang="en-US" sz="1400">
                <a:ln>
                  <a:prstDash val="solid"/>
                </a:ln>
                <a:latin typeface="+mn-lt"/>
                <a:cs typeface="Calibri" panose="020F0502020204030204" pitchFamily="34" charset="0"/>
              </a:endParaRPr>
            </a:p>
          </p:txBody>
        </p:sp>
        <p:pic>
          <p:nvPicPr>
            <p:cNvPr id="18" name="Picture 12" descr="S:\Nps\A-STREAM\Manuals\Bio-Chem Manual\new Id key\Tommy's Sketches\Low res\larvae\leech.jpg">
              <a:extLst>
                <a:ext uri="{FF2B5EF4-FFF2-40B4-BE49-F238E27FC236}">
                  <a16:creationId xmlns:a16="http://schemas.microsoft.com/office/drawing/2014/main" id="{3844C7DC-9CF4-3E41-91EB-A4DAC5291F3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7375" r="94250">
                          <a14:foregroundMark x1="7375" y1="49091" x2="7375" y2="49091"/>
                          <a14:foregroundMark x1="94250" y1="60303" x2="94250" y2="60303"/>
                        </a14:backgroundRemoval>
                      </a14:imgEffect>
                    </a14:imgLayer>
                  </a14:imgProps>
                </a:ext>
                <a:ext uri="{28A0092B-C50C-407E-A947-70E740481C1C}">
                  <a14:useLocalDpi xmlns:a14="http://schemas.microsoft.com/office/drawing/2010/main" val="0"/>
                </a:ext>
              </a:extLst>
            </a:blip>
            <a:srcRect/>
            <a:stretch>
              <a:fillRect/>
            </a:stretch>
          </p:blipFill>
          <p:spPr bwMode="auto">
            <a:xfrm>
              <a:off x="800231" y="3237996"/>
              <a:ext cx="1937215" cy="799403"/>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9072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Earning your </a:t>
            </a:r>
            <a:r>
              <a:rPr lang="en-US" err="1"/>
              <a:t>qa</a:t>
            </a:r>
            <a:r>
              <a:rPr lang="en-US"/>
              <a:t>/qc Macroinvertebrate certification</a:t>
            </a:r>
          </a:p>
        </p:txBody>
      </p:sp>
      <p:sp>
        <p:nvSpPr>
          <p:cNvPr id="12" name="TextBox 11">
            <a:extLst>
              <a:ext uri="{FF2B5EF4-FFF2-40B4-BE49-F238E27FC236}">
                <a16:creationId xmlns:a16="http://schemas.microsoft.com/office/drawing/2014/main" id="{936AE74B-DE6F-4010-A64F-BE8BA0CC5255}"/>
              </a:ext>
            </a:extLst>
          </p:cNvPr>
          <p:cNvSpPr txBox="1"/>
          <p:nvPr/>
        </p:nvSpPr>
        <p:spPr>
          <a:xfrm>
            <a:off x="601035" y="4825617"/>
            <a:ext cx="5126344" cy="1015663"/>
          </a:xfrm>
          <a:prstGeom prst="rect">
            <a:avLst/>
          </a:prstGeom>
          <a:noFill/>
        </p:spPr>
        <p:txBody>
          <a:bodyPr wrap="square" lIns="91440" tIns="45720" rIns="91440" bIns="45720" anchor="t">
            <a:spAutoFit/>
          </a:bodyPr>
          <a:lstStyle/>
          <a:p>
            <a:pPr algn="ctr"/>
            <a:r>
              <a:rPr lang="en-US" sz="2000" u="sng">
                <a:solidFill>
                  <a:srgbClr val="000000"/>
                </a:solidFill>
                <a:latin typeface="Gill Sans MT"/>
                <a:cs typeface="Calibri"/>
              </a:rPr>
              <a:t>FIELD</a:t>
            </a:r>
            <a:r>
              <a:rPr lang="en-US" sz="2000" i="0" u="sng" strike="noStrike">
                <a:solidFill>
                  <a:srgbClr val="000000"/>
                </a:solidFill>
                <a:effectLst/>
                <a:latin typeface="Gill Sans MT"/>
                <a:cs typeface="Calibri"/>
              </a:rPr>
              <a:t>: </a:t>
            </a:r>
            <a:r>
              <a:rPr lang="en-US" sz="2000" i="0" u="sng">
                <a:solidFill>
                  <a:srgbClr val="444444"/>
                </a:solidFill>
                <a:effectLst/>
                <a:latin typeface="Gill Sans MT"/>
                <a:cs typeface="Calibri"/>
              </a:rPr>
              <a:t>​</a:t>
            </a:r>
          </a:p>
          <a:p>
            <a:pPr>
              <a:lnSpc>
                <a:spcPct val="90000"/>
              </a:lnSpc>
              <a:spcBef>
                <a:spcPct val="20000"/>
              </a:spcBef>
            </a:pPr>
            <a:r>
              <a:rPr lang="en-US" sz="2000" b="0" i="0" u="none" strike="noStrike">
                <a:solidFill>
                  <a:srgbClr val="000000"/>
                </a:solidFill>
                <a:effectLst/>
                <a:latin typeface="Gill Sans MT"/>
                <a:cs typeface="Calibri"/>
              </a:rPr>
              <a:t>Volunteers must demonstrate </a:t>
            </a:r>
            <a:r>
              <a:rPr lang="en-US" sz="2000">
                <a:solidFill>
                  <a:srgbClr val="000000"/>
                </a:solidFill>
                <a:latin typeface="Gill Sans MT"/>
                <a:cs typeface="Calibri"/>
              </a:rPr>
              <a:t>t</a:t>
            </a:r>
            <a:r>
              <a:rPr lang="en-US" sz="2000">
                <a:latin typeface="Gill Sans MT"/>
                <a:cs typeface="Calibri"/>
              </a:rPr>
              <a:t>he ability to collect macroinvertebrate samples properly</a:t>
            </a:r>
          </a:p>
        </p:txBody>
      </p:sp>
      <p:sp>
        <p:nvSpPr>
          <p:cNvPr id="14" name="TextBox 13">
            <a:extLst>
              <a:ext uri="{FF2B5EF4-FFF2-40B4-BE49-F238E27FC236}">
                <a16:creationId xmlns:a16="http://schemas.microsoft.com/office/drawing/2014/main" id="{2B2861A4-39EB-491C-A846-43BD68BB7944}"/>
              </a:ext>
            </a:extLst>
          </p:cNvPr>
          <p:cNvSpPr txBox="1"/>
          <p:nvPr/>
        </p:nvSpPr>
        <p:spPr>
          <a:xfrm>
            <a:off x="6055992" y="4825618"/>
            <a:ext cx="5525325" cy="1323439"/>
          </a:xfrm>
          <a:prstGeom prst="rect">
            <a:avLst/>
          </a:prstGeom>
          <a:noFill/>
        </p:spPr>
        <p:txBody>
          <a:bodyPr wrap="square" lIns="91440" tIns="45720" rIns="91440" bIns="45720" anchor="t">
            <a:spAutoFit/>
          </a:bodyPr>
          <a:lstStyle/>
          <a:p>
            <a:pPr algn="ctr" rtl="0" fontAlgn="base"/>
            <a:r>
              <a:rPr lang="en-US" sz="2000" i="0" u="sng" strike="noStrike">
                <a:solidFill>
                  <a:srgbClr val="000000"/>
                </a:solidFill>
                <a:effectLst/>
                <a:latin typeface="Gill Sans MT"/>
                <a:cs typeface="Calibri"/>
              </a:rPr>
              <a:t>WRITTEN TEST AND MACRO ID: </a:t>
            </a:r>
            <a:r>
              <a:rPr lang="en-US" sz="2000" i="0" u="sng">
                <a:solidFill>
                  <a:srgbClr val="444444"/>
                </a:solidFill>
                <a:effectLst/>
                <a:latin typeface="Gill Sans MT"/>
                <a:cs typeface="Calibri"/>
              </a:rPr>
              <a:t>​</a:t>
            </a:r>
          </a:p>
          <a:p>
            <a:pPr algn="ctr" rtl="0" fontAlgn="base"/>
            <a:r>
              <a:rPr lang="en-US" sz="2000" b="0" i="0" u="none" strike="noStrike">
                <a:solidFill>
                  <a:srgbClr val="000000"/>
                </a:solidFill>
                <a:effectLst/>
                <a:latin typeface="Gill Sans MT"/>
                <a:cs typeface="Calibri"/>
              </a:rPr>
              <a:t>Volunteers must pass a written evaluation with a score of at least 80% and identify 20 macroinvertebrates with at least 90% accuracy</a:t>
            </a:r>
            <a:r>
              <a:rPr lang="en-US" sz="2000" b="0" i="0">
                <a:solidFill>
                  <a:srgbClr val="444444"/>
                </a:solidFill>
                <a:effectLst/>
                <a:latin typeface="Gill Sans MT"/>
                <a:cs typeface="Calibri"/>
              </a:rPr>
              <a:t>​</a:t>
            </a:r>
          </a:p>
        </p:txBody>
      </p:sp>
      <p:grpSp>
        <p:nvGrpSpPr>
          <p:cNvPr id="8" name="Group 7">
            <a:extLst>
              <a:ext uri="{FF2B5EF4-FFF2-40B4-BE49-F238E27FC236}">
                <a16:creationId xmlns:a16="http://schemas.microsoft.com/office/drawing/2014/main" id="{EC98C1E4-989D-1EBF-249B-16957C27830D}"/>
              </a:ext>
            </a:extLst>
          </p:cNvPr>
          <p:cNvGrpSpPr/>
          <p:nvPr/>
        </p:nvGrpSpPr>
        <p:grpSpPr>
          <a:xfrm>
            <a:off x="6425715" y="1624748"/>
            <a:ext cx="4785878" cy="3070915"/>
            <a:chOff x="6795439" y="1624748"/>
            <a:chExt cx="4785878" cy="3070915"/>
          </a:xfrm>
        </p:grpSpPr>
        <p:pic>
          <p:nvPicPr>
            <p:cNvPr id="1026" name="Picture 2">
              <a:extLst>
                <a:ext uri="{FF2B5EF4-FFF2-40B4-BE49-F238E27FC236}">
                  <a16:creationId xmlns:a16="http://schemas.microsoft.com/office/drawing/2014/main" id="{9ADF85ED-4325-4A8F-B41C-B222E2FED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818" y="1624748"/>
              <a:ext cx="2304499" cy="30709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eople sitting at a table&#10;&#10;Description automatically generated">
              <a:extLst>
                <a:ext uri="{FF2B5EF4-FFF2-40B4-BE49-F238E27FC236}">
                  <a16:creationId xmlns:a16="http://schemas.microsoft.com/office/drawing/2014/main" id="{4F1AA7C5-E91F-54A7-3905-CD8C302064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814" t="18644" r="3506" b="62"/>
            <a:stretch/>
          </p:blipFill>
          <p:spPr>
            <a:xfrm>
              <a:off x="6795439" y="1624748"/>
              <a:ext cx="2304500" cy="3068584"/>
            </a:xfrm>
            <a:prstGeom prst="rect">
              <a:avLst/>
            </a:prstGeom>
          </p:spPr>
        </p:pic>
      </p:grpSp>
      <p:pic>
        <p:nvPicPr>
          <p:cNvPr id="15" name="Picture 14" descr="A picture containing person, outdoor, water, preparing&#10;&#10;Description automatically generated">
            <a:extLst>
              <a:ext uri="{FF2B5EF4-FFF2-40B4-BE49-F238E27FC236}">
                <a16:creationId xmlns:a16="http://schemas.microsoft.com/office/drawing/2014/main" id="{9AE0FCC3-B8F4-2CEF-28F4-8D6F6FE537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68" y="1624748"/>
            <a:ext cx="2289943" cy="3053258"/>
          </a:xfrm>
          <a:prstGeom prst="rect">
            <a:avLst/>
          </a:prstGeom>
        </p:spPr>
      </p:pic>
      <p:pic>
        <p:nvPicPr>
          <p:cNvPr id="18" name="Picture 17" descr="A picture containing outdoor, tree, raft&#10;&#10;Description automatically generated">
            <a:extLst>
              <a:ext uri="{FF2B5EF4-FFF2-40B4-BE49-F238E27FC236}">
                <a16:creationId xmlns:a16="http://schemas.microsoft.com/office/drawing/2014/main" id="{14E04B5D-2AC3-CCA1-879E-38C8EF23D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486" r="12545"/>
          <a:stretch/>
        </p:blipFill>
        <p:spPr>
          <a:xfrm>
            <a:off x="3251990" y="1609422"/>
            <a:ext cx="2289943" cy="3068584"/>
          </a:xfrm>
          <a:prstGeom prst="rect">
            <a:avLst/>
          </a:prstGeom>
        </p:spPr>
      </p:pic>
    </p:spTree>
    <p:extLst>
      <p:ext uri="{BB962C8B-B14F-4D97-AF65-F5344CB8AC3E}">
        <p14:creationId xmlns:p14="http://schemas.microsoft.com/office/powerpoint/2010/main" val="29440818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D75F39"/>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Aquatic Worm</a:t>
            </a:r>
          </a:p>
        </p:txBody>
      </p:sp>
      <p:pic>
        <p:nvPicPr>
          <p:cNvPr id="2" name="Picture 7" descr="S:\Nps\A-STREAM\Manuals\Bio-Chem Manual\new Id key\Tommy's Sketches\Low res\larvae\aquatic worm.jpg">
            <a:extLst>
              <a:ext uri="{FF2B5EF4-FFF2-40B4-BE49-F238E27FC236}">
                <a16:creationId xmlns:a16="http://schemas.microsoft.com/office/drawing/2014/main" id="{C6B43B37-091C-499D-9BA8-7938C0F50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9334" y="2297223"/>
            <a:ext cx="3680666" cy="2263554"/>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 name="Rectangle 6">
            <a:extLst>
              <a:ext uri="{FF2B5EF4-FFF2-40B4-BE49-F238E27FC236}">
                <a16:creationId xmlns:a16="http://schemas.microsoft.com/office/drawing/2014/main" id="{ACCCBB7A-6AD9-43BB-B442-FFC429D54A27}"/>
              </a:ext>
            </a:extLst>
          </p:cNvPr>
          <p:cNvSpPr>
            <a:spLocks noChangeArrowheads="1"/>
          </p:cNvSpPr>
          <p:nvPr/>
        </p:nvSpPr>
        <p:spPr bwMode="auto">
          <a:xfrm>
            <a:off x="600975" y="1805796"/>
            <a:ext cx="8195156" cy="481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marL="342900" indent="-342900" algn="l">
              <a:lnSpc>
                <a:spcPct val="80000"/>
              </a:lnSpc>
              <a:spcBef>
                <a:spcPts val="2000"/>
              </a:spcBef>
              <a:buClr>
                <a:schemeClr val="accent2"/>
              </a:buClr>
              <a:buFont typeface="Arial" panose="020B0604020202020204" pitchFamily="34" charset="0"/>
              <a:buChar char="•"/>
              <a:defRPr/>
            </a:pPr>
            <a:r>
              <a:rPr lang="en-US">
                <a:ln>
                  <a:prstDash val="solid"/>
                </a:ln>
                <a:latin typeface="+mn-lt"/>
                <a:cs typeface="Calibri"/>
              </a:rPr>
              <a:t>Can be very tiny and slender, or look similar to earthworms</a:t>
            </a:r>
          </a:p>
          <a:p>
            <a:pPr marL="342900" indent="-342900" algn="l">
              <a:lnSpc>
                <a:spcPct val="80000"/>
              </a:lnSpc>
              <a:spcBef>
                <a:spcPts val="2000"/>
              </a:spcBef>
              <a:buClr>
                <a:schemeClr val="accent2"/>
              </a:buClr>
              <a:buFont typeface="Arial" panose="020B0604020202020204" pitchFamily="34" charset="0"/>
              <a:buChar char="•"/>
              <a:defRPr/>
            </a:pPr>
            <a:r>
              <a:rPr lang="en-US" b="1">
                <a:ln>
                  <a:prstDash val="solid"/>
                </a:ln>
                <a:latin typeface="+mn-lt"/>
                <a:cs typeface="Calibri"/>
              </a:rPr>
              <a:t>No legs, distinct head or any mouthparts</a:t>
            </a:r>
          </a:p>
          <a:p>
            <a:pPr marL="342900" indent="-342900" algn="l">
              <a:lnSpc>
                <a:spcPct val="80000"/>
              </a:lnSpc>
              <a:spcBef>
                <a:spcPts val="2000"/>
              </a:spcBef>
              <a:buClr>
                <a:schemeClr val="accent2"/>
              </a:buClr>
              <a:buFont typeface="Arial" panose="020B0604020202020204" pitchFamily="34" charset="0"/>
              <a:buChar char="•"/>
              <a:defRPr/>
            </a:pPr>
            <a:r>
              <a:rPr lang="en-US" b="1">
                <a:ln>
                  <a:prstDash val="solid"/>
                </a:ln>
                <a:latin typeface="+mn-lt"/>
                <a:cs typeface="Calibri"/>
              </a:rPr>
              <a:t>Segmented body</a:t>
            </a:r>
          </a:p>
          <a:p>
            <a:pPr marL="342900" indent="-342900" algn="l">
              <a:lnSpc>
                <a:spcPct val="80000"/>
              </a:lnSpc>
              <a:spcBef>
                <a:spcPts val="2000"/>
              </a:spcBef>
              <a:buClr>
                <a:schemeClr val="accent2"/>
              </a:buClr>
              <a:buFont typeface="Arial" panose="020B0604020202020204" pitchFamily="34" charset="0"/>
              <a:buChar char="•"/>
              <a:defRPr/>
            </a:pPr>
            <a:r>
              <a:rPr lang="en-US">
                <a:ln>
                  <a:prstDash val="solid"/>
                </a:ln>
                <a:latin typeface="+mn-lt"/>
                <a:cs typeface="Calibri"/>
              </a:rPr>
              <a:t>Clear whitish to pink in color</a:t>
            </a:r>
            <a:endParaRPr lang="en-US">
              <a:latin typeface="+mn-lt"/>
              <a:cs typeface="Times New Roman" pitchFamily="18" charset="0"/>
            </a:endParaRPr>
          </a:p>
          <a:p>
            <a:pPr marL="342900" indent="-342900" algn="l">
              <a:lnSpc>
                <a:spcPct val="80000"/>
              </a:lnSpc>
              <a:spcBef>
                <a:spcPts val="2000"/>
              </a:spcBef>
              <a:buClr>
                <a:schemeClr val="accent2"/>
              </a:buClr>
              <a:buFont typeface="Arial" panose="020B0604020202020204" pitchFamily="34" charset="0"/>
              <a:buChar char="•"/>
              <a:defRPr/>
            </a:pPr>
            <a:r>
              <a:rPr lang="en-US">
                <a:ln>
                  <a:prstDash val="solid"/>
                </a:ln>
                <a:latin typeface="+mn-lt"/>
                <a:cs typeface="Calibri"/>
              </a:rPr>
              <a:t>Body consists of 7 to 500 segments</a:t>
            </a:r>
          </a:p>
          <a:p>
            <a:pPr marL="342900" indent="-342900" algn="l">
              <a:lnSpc>
                <a:spcPct val="80000"/>
              </a:lnSpc>
              <a:spcBef>
                <a:spcPts val="2000"/>
              </a:spcBef>
              <a:buClr>
                <a:schemeClr val="accent2"/>
              </a:buClr>
              <a:buFont typeface="Arial" panose="020B0604020202020204" pitchFamily="34" charset="0"/>
              <a:buChar char="•"/>
              <a:defRPr/>
            </a:pPr>
            <a:r>
              <a:rPr lang="en-US">
                <a:ln>
                  <a:prstDash val="solid"/>
                </a:ln>
                <a:latin typeface="+mn-lt"/>
                <a:cs typeface="Calibri"/>
              </a:rPr>
              <a:t>Segments often have bristles or hairs</a:t>
            </a:r>
          </a:p>
          <a:p>
            <a:pPr marL="342900" indent="-342900" algn="l">
              <a:lnSpc>
                <a:spcPct val="80000"/>
              </a:lnSpc>
              <a:spcBef>
                <a:spcPts val="2000"/>
              </a:spcBef>
              <a:buClr>
                <a:schemeClr val="accent2"/>
              </a:buClr>
              <a:buFont typeface="Arial" panose="020B0604020202020204" pitchFamily="34" charset="0"/>
              <a:buChar char="•"/>
              <a:defRPr/>
            </a:pPr>
            <a:r>
              <a:rPr lang="en-US" sz="2400">
                <a:ln>
                  <a:prstDash val="solid"/>
                </a:ln>
                <a:latin typeface="+mn-lt"/>
                <a:cs typeface="Calibri"/>
              </a:rPr>
              <a:t>Found in silty substrates and among debris or detritus in ponds, lakes, streams and rivers</a:t>
            </a:r>
            <a:endParaRPr lang="en-US" sz="2400">
              <a:ln>
                <a:prstDash val="solid"/>
              </a:ln>
              <a:latin typeface="+mn-lt"/>
              <a:cs typeface="Calibri" panose="020F0502020204030204" pitchFamily="34" charset="0"/>
            </a:endParaRPr>
          </a:p>
          <a:p>
            <a:pPr marL="342900" indent="-342900" algn="l">
              <a:lnSpc>
                <a:spcPct val="80000"/>
              </a:lnSpc>
              <a:spcBef>
                <a:spcPts val="2000"/>
              </a:spcBef>
              <a:buClr>
                <a:schemeClr val="accent2"/>
              </a:buClr>
              <a:buFont typeface="Arial" panose="020B0604020202020204" pitchFamily="34" charset="0"/>
              <a:buChar char="•"/>
              <a:defRPr/>
            </a:pPr>
            <a:endParaRPr lang="en-US">
              <a:ln>
                <a:prstDash val="solid"/>
              </a:ln>
              <a:latin typeface="+mn-lt"/>
              <a:cs typeface="Calibri" panose="020F0502020204030204" pitchFamily="34" charset="0"/>
            </a:endParaRPr>
          </a:p>
        </p:txBody>
      </p:sp>
    </p:spTree>
    <p:extLst>
      <p:ext uri="{BB962C8B-B14F-4D97-AF65-F5344CB8AC3E}">
        <p14:creationId xmlns:p14="http://schemas.microsoft.com/office/powerpoint/2010/main" val="24727636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D75F39"/>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Aquatic Worm</a:t>
            </a:r>
          </a:p>
        </p:txBody>
      </p:sp>
      <p:pic>
        <p:nvPicPr>
          <p:cNvPr id="4098" name="Picture 2">
            <a:extLst>
              <a:ext uri="{FF2B5EF4-FFF2-40B4-BE49-F238E27FC236}">
                <a16:creationId xmlns:a16="http://schemas.microsoft.com/office/drawing/2014/main" id="{2CDA2DAE-F769-48B8-AE48-9D6B6F320E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66" t="14730" r="21329" b="10414"/>
          <a:stretch/>
        </p:blipFill>
        <p:spPr bwMode="auto">
          <a:xfrm>
            <a:off x="7640934" y="2385583"/>
            <a:ext cx="3529669" cy="3184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S:\Nps\A-STREAM\Manuals\Bio-Chem Manual\new Id key\Tommy's Sketches\Low res\larvae\aquatic worm.jpg">
            <a:extLst>
              <a:ext uri="{FF2B5EF4-FFF2-40B4-BE49-F238E27FC236}">
                <a16:creationId xmlns:a16="http://schemas.microsoft.com/office/drawing/2014/main" id="{84CACBEF-9D17-4D61-A93A-10E73777F5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087" y="3209075"/>
            <a:ext cx="1913986" cy="1177072"/>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Measuring in inches using the 1/16 parts of an inch">
            <a:extLst>
              <a:ext uri="{FF2B5EF4-FFF2-40B4-BE49-F238E27FC236}">
                <a16:creationId xmlns:a16="http://schemas.microsoft.com/office/drawing/2014/main" id="{BA88589A-009C-48F2-9DD5-B480CF0E0E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651" y="4343253"/>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EE5D3ED-CB4A-4F17-971D-F80BAD88DD07}"/>
              </a:ext>
            </a:extLst>
          </p:cNvPr>
          <p:cNvSpPr txBox="1"/>
          <p:nvPr/>
        </p:nvSpPr>
        <p:spPr>
          <a:xfrm>
            <a:off x="2678409" y="3977685"/>
            <a:ext cx="4842782" cy="264688"/>
          </a:xfrm>
          <a:prstGeom prst="rect">
            <a:avLst/>
          </a:prstGeom>
          <a:noFill/>
        </p:spPr>
        <p:txBody>
          <a:bodyPr wrap="square">
            <a:spAutoFit/>
          </a:bodyPr>
          <a:lstStyle/>
          <a:p>
            <a:pPr algn="l">
              <a:lnSpc>
                <a:spcPct val="80000"/>
              </a:lnSpc>
              <a:spcBef>
                <a:spcPts val="1800"/>
              </a:spcBef>
              <a:defRPr/>
            </a:pPr>
            <a:r>
              <a:rPr lang="en-US" sz="1400">
                <a:ln>
                  <a:prstDash val="solid"/>
                </a:ln>
                <a:latin typeface="+mn-lt"/>
                <a:cs typeface="Calibri"/>
              </a:rPr>
              <a:t>Usually measure </a:t>
            </a:r>
            <a:r>
              <a:rPr lang="en-US" sz="1400" b="1">
                <a:ln>
                  <a:prstDash val="solid"/>
                </a:ln>
                <a:latin typeface="+mn-lt"/>
                <a:cs typeface="Calibri"/>
              </a:rPr>
              <a:t>about 1 inch </a:t>
            </a:r>
            <a:r>
              <a:rPr lang="en-US" sz="1400">
                <a:ln>
                  <a:prstDash val="solid"/>
                </a:ln>
                <a:latin typeface="+mn-lt"/>
                <a:cs typeface="Calibri"/>
              </a:rPr>
              <a:t>in length, but </a:t>
            </a:r>
            <a:r>
              <a:rPr lang="en-US" sz="1400" b="1">
                <a:ln>
                  <a:prstDash val="solid"/>
                </a:ln>
                <a:latin typeface="+mn-lt"/>
                <a:cs typeface="Calibri"/>
              </a:rPr>
              <a:t>up to 4 inches</a:t>
            </a:r>
            <a:endParaRPr lang="en-US" sz="1400">
              <a:ln>
                <a:prstDash val="solid"/>
              </a:ln>
              <a:latin typeface="Gill Sans MT"/>
              <a:cs typeface="Calibri"/>
            </a:endParaRPr>
          </a:p>
        </p:txBody>
      </p:sp>
      <p:pic>
        <p:nvPicPr>
          <p:cNvPr id="2" name="Picture 2">
            <a:extLst>
              <a:ext uri="{FF2B5EF4-FFF2-40B4-BE49-F238E27FC236}">
                <a16:creationId xmlns:a16="http://schemas.microsoft.com/office/drawing/2014/main" id="{D00837E5-6994-4969-9E17-A0C1B79BF40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89673" l="3194" r="89681">
                        <a14:foregroundMark x1="8354" y1="32530" x2="8354" y2="32530"/>
                        <a14:foregroundMark x1="7371" y1="32530" x2="7371" y2="32530"/>
                        <a14:foregroundMark x1="3194" y1="29260" x2="3194" y2="29260"/>
                        <a14:backgroundMark x1="80344" y1="73838" x2="80344" y2="73838"/>
                        <a14:backgroundMark x1="82678" y1="71429" x2="82678" y2="71429"/>
                        <a14:backgroundMark x1="83907" y1="69880" x2="83907" y2="69880"/>
                        <a14:backgroundMark x1="81941" y1="70740" x2="81941" y2="70740"/>
                        <a14:backgroundMark x1="76658" y1="72117" x2="76658" y2="72117"/>
                      </a14:backgroundRemoval>
                    </a14:imgEffect>
                  </a14:imgLayer>
                </a14:imgProps>
              </a:ext>
            </a:extLst>
          </a:blip>
          <a:srcRect t="23051" b="22330"/>
          <a:stretch/>
        </p:blipFill>
        <p:spPr>
          <a:xfrm>
            <a:off x="3230880" y="1919164"/>
            <a:ext cx="3418862" cy="1338721"/>
          </a:xfrm>
          <a:prstGeom prst="rect">
            <a:avLst/>
          </a:prstGeom>
        </p:spPr>
      </p:pic>
    </p:spTree>
    <p:extLst>
      <p:ext uri="{BB962C8B-B14F-4D97-AF65-F5344CB8AC3E}">
        <p14:creationId xmlns:p14="http://schemas.microsoft.com/office/powerpoint/2010/main" val="11754671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D75F39"/>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Lunged Snail</a:t>
            </a:r>
          </a:p>
        </p:txBody>
      </p:sp>
      <p:pic>
        <p:nvPicPr>
          <p:cNvPr id="6" name="Picture 10" descr="S:\Nps\A-STREAM\Manuals\Bio-Chem Manual\new Id key\Tommy's Sketches\Low res\larvae\helisoma snail.jpg">
            <a:extLst>
              <a:ext uri="{FF2B5EF4-FFF2-40B4-BE49-F238E27FC236}">
                <a16:creationId xmlns:a16="http://schemas.microsoft.com/office/drawing/2014/main" id="{4351E9A6-A440-4F5C-819C-91CA83A63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6317" y="2315401"/>
            <a:ext cx="2551112" cy="2301875"/>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CC4DD052-F450-4D57-A12F-424BC19AA200}"/>
              </a:ext>
            </a:extLst>
          </p:cNvPr>
          <p:cNvSpPr>
            <a:spLocks noChangeArrowheads="1"/>
          </p:cNvSpPr>
          <p:nvPr/>
        </p:nvSpPr>
        <p:spPr bwMode="auto">
          <a:xfrm>
            <a:off x="594145" y="1861389"/>
            <a:ext cx="5190430" cy="4529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panose="020F0502020204030204" pitchFamily="34" charset="0"/>
              </a:rPr>
              <a:t>Shell </a:t>
            </a:r>
            <a:r>
              <a:rPr lang="en-US" sz="2400" b="1">
                <a:ln>
                  <a:prstDash val="solid"/>
                </a:ln>
                <a:latin typeface="+mn-lt"/>
                <a:cs typeface="Calibri" panose="020F0502020204030204" pitchFamily="34" charset="0"/>
              </a:rPr>
              <a:t>usually opens to the left </a:t>
            </a:r>
            <a:r>
              <a:rPr lang="en-US" sz="2400">
                <a:ln>
                  <a:prstDash val="solid"/>
                </a:ln>
                <a:latin typeface="+mn-lt"/>
                <a:cs typeface="Calibri" panose="020F0502020204030204" pitchFamily="34" charset="0"/>
              </a:rPr>
              <a:t>when pointed end is up</a:t>
            </a:r>
          </a:p>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panose="020F0502020204030204" pitchFamily="34" charset="0"/>
              </a:rPr>
              <a:t>Breathes air</a:t>
            </a:r>
          </a:p>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panose="020F0502020204030204" pitchFamily="34" charset="0"/>
              </a:rPr>
              <a:t>No operculum</a:t>
            </a:r>
          </a:p>
          <a:p>
            <a:pPr marL="228600" indent="-228600" algn="l">
              <a:spcBef>
                <a:spcPts val="2000"/>
              </a:spcBef>
              <a:buClr>
                <a:schemeClr val="accent2"/>
              </a:buClr>
              <a:buFont typeface="Arial" panose="020B0604020202020204" pitchFamily="34" charset="0"/>
              <a:buChar char="•"/>
              <a:defRPr/>
            </a:pPr>
            <a:r>
              <a:rPr lang="en-US" sz="2400">
                <a:ln>
                  <a:prstDash val="solid"/>
                </a:ln>
                <a:latin typeface="+mn-lt"/>
                <a:cs typeface="Calibri" panose="020F0502020204030204" pitchFamily="34" charset="0"/>
              </a:rPr>
              <a:t>When monitoring, do not count empty shells!</a:t>
            </a:r>
          </a:p>
        </p:txBody>
      </p:sp>
      <p:grpSp>
        <p:nvGrpSpPr>
          <p:cNvPr id="5" name="Group 4">
            <a:extLst>
              <a:ext uri="{FF2B5EF4-FFF2-40B4-BE49-F238E27FC236}">
                <a16:creationId xmlns:a16="http://schemas.microsoft.com/office/drawing/2014/main" id="{AC5FC2A7-3D7B-9AFA-BC99-399D8C92DF9F}"/>
              </a:ext>
            </a:extLst>
          </p:cNvPr>
          <p:cNvGrpSpPr/>
          <p:nvPr/>
        </p:nvGrpSpPr>
        <p:grpSpPr>
          <a:xfrm>
            <a:off x="5567321" y="2127035"/>
            <a:ext cx="3061717" cy="2992069"/>
            <a:chOff x="6113973" y="2395391"/>
            <a:chExt cx="3061717" cy="2992069"/>
          </a:xfrm>
        </p:grpSpPr>
        <p:pic>
          <p:nvPicPr>
            <p:cNvPr id="4" name="Picture 9" descr="S:\Nps\A-STREAM\Manuals\Bio-Chem Manual\new Id key\Tommy's Sketches\Low res\larvae\physa snail.jpg">
              <a:extLst>
                <a:ext uri="{FF2B5EF4-FFF2-40B4-BE49-F238E27FC236}">
                  <a16:creationId xmlns:a16="http://schemas.microsoft.com/office/drawing/2014/main" id="{F052EB4D-DDD2-4EE4-AADF-AF338F35D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954" y="2395391"/>
              <a:ext cx="1849736" cy="2678609"/>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2" name="Text Box 1037">
              <a:extLst>
                <a:ext uri="{FF2B5EF4-FFF2-40B4-BE49-F238E27FC236}">
                  <a16:creationId xmlns:a16="http://schemas.microsoft.com/office/drawing/2014/main" id="{B5AEE731-D7D1-DCA3-7871-C70F3460D08C}"/>
                </a:ext>
              </a:extLst>
            </p:cNvPr>
            <p:cNvSpPr txBox="1">
              <a:spLocks noChangeArrowheads="1"/>
            </p:cNvSpPr>
            <p:nvPr/>
          </p:nvSpPr>
          <p:spPr bwMode="auto">
            <a:xfrm>
              <a:off x="6113973" y="4864240"/>
              <a:ext cx="1524000" cy="523220"/>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C00000"/>
                  </a:solidFill>
                  <a:latin typeface="+mn-lt"/>
                </a:rPr>
                <a:t>Shell opens on left</a:t>
              </a:r>
            </a:p>
          </p:txBody>
        </p:sp>
        <p:sp>
          <p:nvSpPr>
            <p:cNvPr id="3" name="Up Arrow 13">
              <a:extLst>
                <a:ext uri="{FF2B5EF4-FFF2-40B4-BE49-F238E27FC236}">
                  <a16:creationId xmlns:a16="http://schemas.microsoft.com/office/drawing/2014/main" id="{9165E321-2AC0-2829-416B-7564E61F4E1B}"/>
                </a:ext>
              </a:extLst>
            </p:cNvPr>
            <p:cNvSpPr/>
            <p:nvPr/>
          </p:nvSpPr>
          <p:spPr bwMode="auto">
            <a:xfrm rot="3494128">
              <a:off x="7258892" y="4626486"/>
              <a:ext cx="134122" cy="264841"/>
            </a:xfrm>
            <a:prstGeom prst="upArrow">
              <a:avLst>
                <a:gd name="adj1" fmla="val 32657"/>
                <a:gd name="adj2" fmla="val 51734"/>
              </a:avLst>
            </a:prstGeom>
            <a:solidFill>
              <a:srgbClr val="C00000"/>
            </a:solidFill>
            <a:ln>
              <a:noFill/>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Tree>
    <p:extLst>
      <p:ext uri="{BB962C8B-B14F-4D97-AF65-F5344CB8AC3E}">
        <p14:creationId xmlns:p14="http://schemas.microsoft.com/office/powerpoint/2010/main" val="6275625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BF7B76-5906-4B9E-A469-F19084163F66}"/>
              </a:ext>
            </a:extLst>
          </p:cNvPr>
          <p:cNvSpPr txBox="1">
            <a:spLocks/>
          </p:cNvSpPr>
          <p:nvPr/>
        </p:nvSpPr>
        <p:spPr>
          <a:xfrm>
            <a:off x="601035" y="288417"/>
            <a:ext cx="10980284" cy="1188720"/>
          </a:xfrm>
          <a:prstGeom prst="rect">
            <a:avLst/>
          </a:prstGeom>
          <a:solidFill>
            <a:srgbClr val="D75F39"/>
          </a:solidFill>
          <a:ln>
            <a:solidFill>
              <a:schemeClr val="tx1"/>
            </a:solidFill>
          </a:ln>
        </p:spPr>
        <p:txBody>
          <a:bodyPr anchor="ctr" anchorCtr="0"/>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fontAlgn="auto">
              <a:spcAft>
                <a:spcPts val="0"/>
              </a:spcAft>
            </a:pPr>
            <a:r>
              <a:rPr lang="en-US"/>
              <a:t>Lunged Snail</a:t>
            </a:r>
          </a:p>
        </p:txBody>
      </p:sp>
      <p:grpSp>
        <p:nvGrpSpPr>
          <p:cNvPr id="4" name="Group 3">
            <a:extLst>
              <a:ext uri="{FF2B5EF4-FFF2-40B4-BE49-F238E27FC236}">
                <a16:creationId xmlns:a16="http://schemas.microsoft.com/office/drawing/2014/main" id="{C0C99AEB-10E8-4F88-9ECE-E525D83F7B0C}"/>
              </a:ext>
            </a:extLst>
          </p:cNvPr>
          <p:cNvGrpSpPr/>
          <p:nvPr/>
        </p:nvGrpSpPr>
        <p:grpSpPr>
          <a:xfrm>
            <a:off x="6215001" y="1793536"/>
            <a:ext cx="6129599" cy="4515541"/>
            <a:chOff x="6580855" y="1825406"/>
            <a:chExt cx="6129599" cy="4515541"/>
          </a:xfrm>
        </p:grpSpPr>
        <p:pic>
          <p:nvPicPr>
            <p:cNvPr id="2" name="Picture 2">
              <a:extLst>
                <a:ext uri="{FF2B5EF4-FFF2-40B4-BE49-F238E27FC236}">
                  <a16:creationId xmlns:a16="http://schemas.microsoft.com/office/drawing/2014/main" id="{5C51E803-CEF3-4268-8F43-D3C9AD48E5B4}"/>
                </a:ext>
              </a:extLst>
            </p:cNvPr>
            <p:cNvPicPr>
              <a:picLocks noChangeAspect="1"/>
            </p:cNvPicPr>
            <p:nvPr/>
          </p:nvPicPr>
          <p:blipFill>
            <a:blip r:embed="rId2"/>
            <a:stretch>
              <a:fillRect/>
            </a:stretch>
          </p:blipFill>
          <p:spPr>
            <a:xfrm>
              <a:off x="8163855" y="1825406"/>
              <a:ext cx="2963601" cy="4314103"/>
            </a:xfrm>
            <a:prstGeom prst="rect">
              <a:avLst/>
            </a:prstGeom>
          </p:spPr>
        </p:pic>
        <p:sp>
          <p:nvSpPr>
            <p:cNvPr id="5" name="TextBox 4">
              <a:extLst>
                <a:ext uri="{FF2B5EF4-FFF2-40B4-BE49-F238E27FC236}">
                  <a16:creationId xmlns:a16="http://schemas.microsoft.com/office/drawing/2014/main" id="{C6EA53C8-DE83-4BF8-A8D4-7FCCF91BB5F6}"/>
                </a:ext>
              </a:extLst>
            </p:cNvPr>
            <p:cNvSpPr txBox="1"/>
            <p:nvPr/>
          </p:nvSpPr>
          <p:spPr>
            <a:xfrm>
              <a:off x="6580855" y="6079337"/>
              <a:ext cx="6129599" cy="261610"/>
            </a:xfrm>
            <a:prstGeom prst="rect">
              <a:avLst/>
            </a:prstGeom>
            <a:noFill/>
          </p:spPr>
          <p:txBody>
            <a:bodyPr wrap="square" rtlCol="0">
              <a:spAutoFit/>
            </a:bodyPr>
            <a:lstStyle/>
            <a:p>
              <a:r>
                <a:rPr lang="en-US" sz="1100">
                  <a:latin typeface="+mn-lt"/>
                </a:rPr>
                <a:t>Photo credit: Macroinvertebrates.org and the National Science Foundation</a:t>
              </a:r>
            </a:p>
          </p:txBody>
        </p:sp>
      </p:grpSp>
      <p:grpSp>
        <p:nvGrpSpPr>
          <p:cNvPr id="15" name="Group 14">
            <a:extLst>
              <a:ext uri="{FF2B5EF4-FFF2-40B4-BE49-F238E27FC236}">
                <a16:creationId xmlns:a16="http://schemas.microsoft.com/office/drawing/2014/main" id="{ACE1F1B5-E754-B041-B1BF-C9104864EB78}"/>
              </a:ext>
            </a:extLst>
          </p:cNvPr>
          <p:cNvGrpSpPr/>
          <p:nvPr/>
        </p:nvGrpSpPr>
        <p:grpSpPr>
          <a:xfrm>
            <a:off x="619312" y="3002097"/>
            <a:ext cx="5595689" cy="1770948"/>
            <a:chOff x="619312" y="3002097"/>
            <a:chExt cx="5595689" cy="1770948"/>
          </a:xfrm>
        </p:grpSpPr>
        <p:pic>
          <p:nvPicPr>
            <p:cNvPr id="6" name="Picture 5" descr="Measuring in inches using the 1/16 parts of an inch">
              <a:extLst>
                <a:ext uri="{FF2B5EF4-FFF2-40B4-BE49-F238E27FC236}">
                  <a16:creationId xmlns:a16="http://schemas.microsoft.com/office/drawing/2014/main" id="{AA5544CB-8C05-41C5-8286-0346BFDC39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210" y="4210177"/>
              <a:ext cx="5492791" cy="5628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782407-DF30-4C3E-9CE2-050B05E4F38F}"/>
                </a:ext>
              </a:extLst>
            </p:cNvPr>
            <p:cNvSpPr txBox="1"/>
            <p:nvPr/>
          </p:nvSpPr>
          <p:spPr>
            <a:xfrm>
              <a:off x="2516290" y="3743530"/>
              <a:ext cx="2179535" cy="307777"/>
            </a:xfrm>
            <a:prstGeom prst="rect">
              <a:avLst/>
            </a:prstGeom>
            <a:noFill/>
          </p:spPr>
          <p:txBody>
            <a:bodyPr wrap="square">
              <a:spAutoFit/>
            </a:bodyPr>
            <a:lstStyle/>
            <a:p>
              <a:pPr algn="l">
                <a:spcBef>
                  <a:spcPts val="1200"/>
                </a:spcBef>
                <a:defRPr/>
              </a:pPr>
              <a:r>
                <a:rPr lang="en-US" sz="1400">
                  <a:ln>
                    <a:prstDash val="solid"/>
                  </a:ln>
                  <a:latin typeface="+mn-lt"/>
                  <a:cs typeface="Calibri" panose="020F0502020204030204" pitchFamily="34" charset="0"/>
                </a:rPr>
                <a:t>Measures </a:t>
              </a:r>
              <a:r>
                <a:rPr lang="en-US" sz="1400" b="1">
                  <a:ln>
                    <a:prstDash val="solid"/>
                  </a:ln>
                  <a:latin typeface="+mn-lt"/>
                  <a:cs typeface="Calibri" panose="020F0502020204030204" pitchFamily="34" charset="0"/>
                </a:rPr>
                <a:t>up to 2 inches</a:t>
              </a:r>
              <a:endParaRPr lang="en-US" sz="1400">
                <a:ln>
                  <a:prstDash val="solid"/>
                </a:ln>
                <a:latin typeface="+mn-lt"/>
                <a:cs typeface="Calibri" panose="020F0502020204030204" pitchFamily="34" charset="0"/>
              </a:endParaRPr>
            </a:p>
          </p:txBody>
        </p:sp>
        <p:pic>
          <p:nvPicPr>
            <p:cNvPr id="16" name="Picture 9" descr="S:\Nps\A-STREAM\Manuals\Bio-Chem Manual\new Id key\Tommy's Sketches\Low res\larvae\physa snail.jpg">
              <a:extLst>
                <a:ext uri="{FF2B5EF4-FFF2-40B4-BE49-F238E27FC236}">
                  <a16:creationId xmlns:a16="http://schemas.microsoft.com/office/drawing/2014/main" id="{967E0AF7-22D1-1E43-990B-86BCDC8CED1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42" b="90597" l="9922" r="89556">
                          <a14:foregroundMark x1="51958" y1="9222" x2="51958" y2="9222"/>
                          <a14:foregroundMark x1="38381" y1="90597" x2="38381" y2="90597"/>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912813" y="2708596"/>
              <a:ext cx="1309973" cy="1896976"/>
            </a:xfrm>
            <a:prstGeom prst="round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2104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12070"/>
            <a:ext cx="6997877" cy="4699506"/>
          </a:xfrm>
        </p:spPr>
        <p:txBody>
          <a:bodyPr vert="horz" lIns="91440" tIns="45720" rIns="91440" bIns="45720" rtlCol="0" anchor="t">
            <a:noAutofit/>
          </a:bodyPr>
          <a:lstStyle/>
          <a:p>
            <a:pPr>
              <a:spcBef>
                <a:spcPts val="1200"/>
              </a:spcBef>
              <a:spcAft>
                <a:spcPct val="0"/>
              </a:spcAft>
            </a:pPr>
            <a:r>
              <a:rPr lang="en-US" sz="2400">
                <a:latin typeface="Gill Sans MT"/>
                <a:cs typeface="Calibri"/>
              </a:rPr>
              <a:t>Organisms that lack a backbone and can be seen with the naked eye </a:t>
            </a:r>
          </a:p>
          <a:p>
            <a:pPr lvl="1">
              <a:spcBef>
                <a:spcPts val="600"/>
              </a:spcBef>
              <a:spcAft>
                <a:spcPts val="1000"/>
              </a:spcAft>
            </a:pPr>
            <a:r>
              <a:rPr lang="en-US" sz="2200">
                <a:latin typeface="Gill Sans MT"/>
                <a:cs typeface="Calibri"/>
              </a:rPr>
              <a:t>Many insects found are in the nymph or larval stage of their life cycle </a:t>
            </a:r>
          </a:p>
          <a:p>
            <a:pPr>
              <a:spcAft>
                <a:spcPts val="1000"/>
              </a:spcAft>
            </a:pPr>
            <a:r>
              <a:rPr lang="en-US" sz="2400">
                <a:latin typeface="Gill Sans MT"/>
                <a:cs typeface="Calibri"/>
              </a:rPr>
              <a:t>Benthic macroinvertebrates – macros that live in the substrate, or bottom, of a water body</a:t>
            </a:r>
            <a:endParaRPr lang="en-US" sz="2400">
              <a:latin typeface="Gill Sans MT"/>
              <a:ea typeface="+mn-lt"/>
              <a:cs typeface="+mn-lt"/>
            </a:endParaRPr>
          </a:p>
          <a:p>
            <a:pPr>
              <a:spcAft>
                <a:spcPct val="0"/>
              </a:spcAft>
            </a:pPr>
            <a:r>
              <a:rPr lang="en-US" sz="2400">
                <a:latin typeface="Gill Sans MT"/>
                <a:cs typeface="Calibri"/>
              </a:rPr>
              <a:t>Macros live in various stream habitats and </a:t>
            </a:r>
            <a:r>
              <a:rPr lang="en-US" sz="2400" b="1">
                <a:latin typeface="Gill Sans MT"/>
                <a:cs typeface="Calibri"/>
              </a:rPr>
              <a:t>derive their oxygen from the water</a:t>
            </a:r>
            <a:endParaRPr lang="en-US" sz="2400">
              <a:latin typeface="Gill Sans MT"/>
              <a:ea typeface="+mn-lt"/>
              <a:cs typeface="+mn-lt"/>
            </a:endParaRPr>
          </a:p>
        </p:txBody>
      </p:sp>
      <p:pic>
        <p:nvPicPr>
          <p:cNvPr id="10" name="Picture 9" descr="A close up of a spider&#10;&#10;Description automatically generated">
            <a:extLst>
              <a:ext uri="{FF2B5EF4-FFF2-40B4-BE49-F238E27FC236}">
                <a16:creationId xmlns:a16="http://schemas.microsoft.com/office/drawing/2014/main" id="{B43E187A-3792-4A2B-ACCB-FA502BB2D2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57" t="3170" r="168"/>
          <a:stretch/>
        </p:blipFill>
        <p:spPr>
          <a:xfrm>
            <a:off x="8622121" y="1828958"/>
            <a:ext cx="2337605" cy="1945193"/>
          </a:xfrm>
          <a:prstGeom prst="rect">
            <a:avLst/>
          </a:prstGeom>
        </p:spPr>
      </p:pic>
      <p:pic>
        <p:nvPicPr>
          <p:cNvPr id="7" name="Picture 6">
            <a:extLst>
              <a:ext uri="{FF2B5EF4-FFF2-40B4-BE49-F238E27FC236}">
                <a16:creationId xmlns:a16="http://schemas.microsoft.com/office/drawing/2014/main" id="{92413DA4-8A9E-4516-8A9C-CE06B757CB15}"/>
              </a:ext>
            </a:extLst>
          </p:cNvPr>
          <p:cNvPicPr>
            <a:picLocks noChangeAspect="1"/>
          </p:cNvPicPr>
          <p:nvPr/>
        </p:nvPicPr>
        <p:blipFill rotWithShape="1">
          <a:blip r:embed="rId4"/>
          <a:srcRect l="26031" t="30554" r="31759" b="27655"/>
          <a:stretch/>
        </p:blipFill>
        <p:spPr>
          <a:xfrm>
            <a:off x="8622120" y="4086507"/>
            <a:ext cx="2337604" cy="1542337"/>
          </a:xfrm>
          <a:prstGeom prst="rect">
            <a:avLst/>
          </a:prstGeom>
        </p:spPr>
      </p:pic>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5660" y="288417"/>
            <a:ext cx="10980284" cy="1188720"/>
          </a:xfrm>
        </p:spPr>
        <p:txBody>
          <a:bodyPr/>
          <a:lstStyle/>
          <a:p>
            <a:r>
              <a:rPr lang="en-US"/>
              <a:t>What are macroinvertebrates?</a:t>
            </a:r>
            <a:endParaRPr lang="en-US" i="1"/>
          </a:p>
        </p:txBody>
      </p:sp>
    </p:spTree>
    <p:extLst>
      <p:ext uri="{BB962C8B-B14F-4D97-AF65-F5344CB8AC3E}">
        <p14:creationId xmlns:p14="http://schemas.microsoft.com/office/powerpoint/2010/main" val="157031511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9556</Words>
  <Application>Microsoft Office PowerPoint</Application>
  <PresentationFormat>Widescreen</PresentationFormat>
  <Paragraphs>918</Paragraphs>
  <Slides>83</Slides>
  <Notes>59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83</vt:i4>
      </vt:variant>
    </vt:vector>
  </HeadingPairs>
  <TitlesOfParts>
    <vt:vector size="98" baseType="lpstr">
      <vt:lpstr>Arial</vt:lpstr>
      <vt:lpstr>Arial,Sans-Serif</vt:lpstr>
      <vt:lpstr>Calibri</vt:lpstr>
      <vt:lpstr>Calibri Light</vt:lpstr>
      <vt:lpstr>Candara</vt:lpstr>
      <vt:lpstr>Gill Sans MT</vt:lpstr>
      <vt:lpstr>Roboto</vt:lpstr>
      <vt:lpstr>Segoe UI</vt:lpstr>
      <vt:lpstr>Source Serif Pro VF</vt:lpstr>
      <vt:lpstr>Times New Roman</vt:lpstr>
      <vt:lpstr>Wingdings</vt:lpstr>
      <vt:lpstr>WordVisi_MSFontService</vt:lpstr>
      <vt:lpstr>Parcel</vt:lpstr>
      <vt:lpstr>Parcel</vt:lpstr>
      <vt:lpstr>Office Theme</vt:lpstr>
      <vt:lpstr>Macroinvertebrate Monitoring workshop</vt:lpstr>
      <vt:lpstr>PowerPoint Presentation</vt:lpstr>
      <vt:lpstr>Types of Pollution</vt:lpstr>
      <vt:lpstr>What is a watershed? </vt:lpstr>
      <vt:lpstr>Where is your watershed?</vt:lpstr>
      <vt:lpstr>Volunteer network and support</vt:lpstr>
      <vt:lpstr>PowerPoint Presentation</vt:lpstr>
      <vt:lpstr>Earning your qa/qc Macroinvertebrate certification</vt:lpstr>
      <vt:lpstr>What are macroinvertebrates?</vt:lpstr>
      <vt:lpstr>What are macroinvertebrates?</vt:lpstr>
      <vt:lpstr>What are macroinvertebrates?</vt:lpstr>
      <vt:lpstr>Why monitor macroinvertebrates?</vt:lpstr>
      <vt:lpstr>Why monitor macroinvertebrates?</vt:lpstr>
      <vt:lpstr>Purpose of macroinvertebrates Monitoring</vt:lpstr>
      <vt:lpstr>PowerPoint Presentation</vt:lpstr>
      <vt:lpstr>PowerPoint Presentation</vt:lpstr>
      <vt:lpstr>PowerPoint Presentation</vt:lpstr>
      <vt:lpstr>Stream and Sampling Types: Rocky Bottom Streams</vt:lpstr>
      <vt:lpstr>Rocky Bottom Sampling Method</vt:lpstr>
      <vt:lpstr>Stream and Sampling Types: Muddy Bottom Streams</vt:lpstr>
      <vt:lpstr>Muddy Bottom Sampling Method</vt:lpstr>
      <vt:lpstr>Sorting and counting</vt:lpstr>
      <vt:lpstr>AAS FIELD GUIDE </vt:lpstr>
      <vt:lpstr>Completing the Data Form</vt:lpstr>
      <vt:lpstr>Handling of Macroinvertebrates</vt:lpstr>
      <vt:lpstr>Safety </vt:lpstr>
      <vt:lpstr>Once you’re certified</vt:lpstr>
      <vt:lpstr>How are your data used?</vt:lpstr>
      <vt:lpstr>Database login</vt:lpstr>
      <vt:lpstr>Data Submission Form</vt:lpstr>
      <vt:lpstr>PowerPoint Presentation</vt:lpstr>
      <vt:lpstr>PowerPoint Presentation</vt:lpstr>
      <vt:lpstr>PowerPoint Presentation</vt:lpstr>
      <vt:lpstr>Follow aas and stay connected</vt:lpstr>
      <vt:lpstr>Test review</vt:lpstr>
      <vt:lpstr>PowerPoint Presentation</vt:lpstr>
      <vt:lpstr>Pollution Sensitive Organisms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Somewhat Pollutant Tolerant Organisms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Pollutant Tolerant Organisms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GA Dept. of Natural Resources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AHughes</dc:creator>
  <cp:lastModifiedBy>Nachtmann, Cecilia</cp:lastModifiedBy>
  <cp:revision>3</cp:revision>
  <cp:lastPrinted>2017-07-18T13:26:21Z</cp:lastPrinted>
  <dcterms:created xsi:type="dcterms:W3CDTF">2006-07-17T13:41:04Z</dcterms:created>
  <dcterms:modified xsi:type="dcterms:W3CDTF">2023-02-02T16:23:44Z</dcterms:modified>
</cp:coreProperties>
</file>