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9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7" r:id="rId3"/>
    <p:sldId id="273" r:id="rId4"/>
    <p:sldId id="319" r:id="rId5"/>
    <p:sldId id="320" r:id="rId6"/>
    <p:sldId id="321" r:id="rId7"/>
    <p:sldId id="263" r:id="rId8"/>
    <p:sldId id="322" r:id="rId9"/>
    <p:sldId id="269" r:id="rId10"/>
    <p:sldId id="270" r:id="rId11"/>
    <p:sldId id="275" r:id="rId12"/>
    <p:sldId id="262" r:id="rId13"/>
    <p:sldId id="274" r:id="rId14"/>
    <p:sldId id="265" r:id="rId15"/>
    <p:sldId id="318" r:id="rId16"/>
    <p:sldId id="311" r:id="rId17"/>
    <p:sldId id="312" r:id="rId18"/>
    <p:sldId id="313" r:id="rId19"/>
    <p:sldId id="266" r:id="rId20"/>
    <p:sldId id="324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288" r:id="rId34"/>
    <p:sldId id="289" r:id="rId35"/>
    <p:sldId id="290" r:id="rId36"/>
    <p:sldId id="304" r:id="rId37"/>
    <p:sldId id="305" r:id="rId38"/>
    <p:sldId id="314" r:id="rId39"/>
    <p:sldId id="315" r:id="rId40"/>
    <p:sldId id="276" r:id="rId41"/>
    <p:sldId id="282" r:id="rId42"/>
    <p:sldId id="277" r:id="rId43"/>
    <p:sldId id="323" r:id="rId44"/>
    <p:sldId id="317" r:id="rId45"/>
    <p:sldId id="281" r:id="rId46"/>
    <p:sldId id="326" r:id="rId47"/>
    <p:sldId id="327" r:id="rId48"/>
    <p:sldId id="331" r:id="rId49"/>
    <p:sldId id="332" r:id="rId50"/>
    <p:sldId id="330" r:id="rId51"/>
    <p:sldId id="333" r:id="rId52"/>
    <p:sldId id="328" r:id="rId53"/>
    <p:sldId id="283" r:id="rId54"/>
  </p:sldIdLst>
  <p:sldSz cx="9144000" cy="6858000" type="screen4x3"/>
  <p:notesSz cx="9236075" cy="6950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00"/>
    <a:srgbClr val="B5D193"/>
    <a:srgbClr val="A7CB99"/>
    <a:srgbClr val="4B8123"/>
    <a:srgbClr val="309448"/>
    <a:srgbClr val="787DC2"/>
    <a:srgbClr val="D2D2D2"/>
    <a:srgbClr val="AFAFA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6" autoAdjust="0"/>
    <p:restoredTop sz="92507" autoAdjust="0"/>
  </p:normalViewPr>
  <p:slideViewPr>
    <p:cSldViewPr>
      <p:cViewPr>
        <p:scale>
          <a:sx n="98" d="100"/>
          <a:sy n="98" d="100"/>
        </p:scale>
        <p:origin x="-204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19" cy="3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l" defTabSz="91287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4059" y="0"/>
            <a:ext cx="4002017" cy="3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2871">
              <a:defRPr sz="1200"/>
            </a:lvl1pPr>
          </a:lstStyle>
          <a:p>
            <a:pPr>
              <a:defRPr/>
            </a:pPr>
            <a:fld id="{C039AA98-6F87-433B-89CE-A5B22C566136}" type="datetime1">
              <a:rPr lang="en-US"/>
              <a:pPr>
                <a:defRPr/>
              </a:pPr>
              <a:t>11/29/2017</a:t>
            </a:fld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02452"/>
            <a:ext cx="4002019" cy="3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l" defTabSz="91287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4059" y="6602452"/>
            <a:ext cx="4002017" cy="3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2871">
              <a:defRPr sz="1200"/>
            </a:lvl1pPr>
          </a:lstStyle>
          <a:p>
            <a:pPr>
              <a:defRPr/>
            </a:pPr>
            <a:fld id="{714C1BB0-FA25-4864-AD8B-B1501E09D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972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19" cy="3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l" defTabSz="91287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4059" y="0"/>
            <a:ext cx="4002017" cy="34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>
            <a:lvl1pPr algn="r" defTabSz="912871">
              <a:defRPr sz="1200"/>
            </a:lvl1pPr>
          </a:lstStyle>
          <a:p>
            <a:pPr>
              <a:defRPr/>
            </a:pPr>
            <a:fld id="{F8BD5806-44A7-40D3-BEFD-33F04FA0D6B8}" type="datetime1">
              <a:rPr lang="en-US"/>
              <a:pPr>
                <a:defRPr/>
              </a:pPr>
              <a:t>11/29/2017</a:t>
            </a:fld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79725" y="520700"/>
            <a:ext cx="3476625" cy="260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9930" y="3301824"/>
            <a:ext cx="6776216" cy="31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02452"/>
            <a:ext cx="4002019" cy="3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l" defTabSz="91287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4059" y="6602452"/>
            <a:ext cx="4002017" cy="3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4" tIns="45567" rIns="91134" bIns="45567" numCol="1" anchor="b" anchorCtr="0" compatLnSpc="1">
            <a:prstTxWarp prst="textNoShape">
              <a:avLst/>
            </a:prstTxWarp>
          </a:bodyPr>
          <a:lstStyle>
            <a:lvl1pPr algn="r" defTabSz="912871">
              <a:defRPr sz="1200"/>
            </a:lvl1pPr>
          </a:lstStyle>
          <a:p>
            <a:pPr>
              <a:defRPr/>
            </a:pPr>
            <a:fld id="{9D6F8998-31C2-4F44-9B50-8E16DBE22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48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5364F9-CFB9-4B9B-961B-D16C047CC7E4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5632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AE004-9294-4A60-8847-62D30E90EF32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AA7546-E0CB-4044-9E09-A115B7502328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9EC00B-8800-43F4-B9AA-EFEB3C33BF62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F52489-801A-41DC-BC2A-8C8C261BF6C3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7D9060-0B2A-4CCD-ACE1-0B9B83DE74FC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4680E4-A7E4-466D-B55F-B6115ED7E78B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i="1" smtClean="0"/>
          </a:p>
        </p:txBody>
      </p:sp>
      <p:sp>
        <p:nvSpPr>
          <p:cNvPr id="6758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496317-EFFC-436D-ADD3-BE27F23A7490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CC6000-0E48-4722-A964-A70E5F8292A7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3A92EF-437A-4BD0-A1A7-57960753B4E4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9EF0F7-C041-4B1F-A5AF-6D64AFA1611A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F58317-0B37-4972-A6FE-F531734A1E8B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4FB351-9D58-442E-93CC-278DC6BA8FD2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066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0ADDE3-F434-4F03-A90F-684D94FF471C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682C56-3332-438F-81F8-9E486D84C328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168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930AE5-2708-48C7-B974-CA57AEBF854F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14784A-09A8-4949-8E9B-BE9EAA93BA9D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270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F8DF46-8676-43F5-90F1-EDA701559A74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7613A3-22AA-48C4-ABAE-E92E2FB8B9ED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373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2AC395-CCB5-4B49-8915-575D53823C8E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AD170F-77E7-47D5-A813-FBD123B768C1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Mention that general coliforms appear as red colonies with surrounding gas bubbles compared to </a:t>
            </a:r>
            <a:r>
              <a:rPr lang="en-US" altLang="en-US" i="1" smtClean="0"/>
              <a:t>E. coli</a:t>
            </a:r>
            <a:endParaRPr lang="en-US" altLang="en-US" smtClean="0"/>
          </a:p>
        </p:txBody>
      </p:sp>
      <p:sp>
        <p:nvSpPr>
          <p:cNvPr id="7475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5C46E2-3894-4985-AB30-6B8A29DDF563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711ED0-C843-4E36-A590-D1931952EC87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5734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F63FF9-083C-4E8F-A0C8-584597D1374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247B7A-3007-47B4-8257-4896CC30CC96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578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75F697-4B38-4B53-B3F8-0DE78FDFE25F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FF8249-79FC-4B3D-BFB3-E7C56D140706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680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~12</a:t>
            </a:r>
          </a:p>
        </p:txBody>
      </p:sp>
      <p:sp>
        <p:nvSpPr>
          <p:cNvPr id="7680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B4401E-FA4D-46AC-91F2-DFB7F69DE0A9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18A87D-8E17-4718-BEAB-D6B05C8FCD6D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~20</a:t>
            </a:r>
          </a:p>
        </p:txBody>
      </p:sp>
      <p:sp>
        <p:nvSpPr>
          <p:cNvPr id="7782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61BCB2-D5D6-4091-B5F3-EA8AC2F99FA4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E23E67-A7E6-4AA4-9629-7F44B856F32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~TNTC</a:t>
            </a:r>
          </a:p>
        </p:txBody>
      </p:sp>
      <p:sp>
        <p:nvSpPr>
          <p:cNvPr id="7885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59EE976-90AD-462B-8604-419323C5E176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BFAE87-55F6-4924-9A3F-4ABB2B853E27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798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~3</a:t>
            </a:r>
          </a:p>
        </p:txBody>
      </p:sp>
      <p:sp>
        <p:nvSpPr>
          <p:cNvPr id="7987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58EF34-5613-435E-81C8-032A379DD309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E55199-0DF3-4DAC-9F55-EEA581BBA4F0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~2</a:t>
            </a:r>
          </a:p>
        </p:txBody>
      </p:sp>
      <p:sp>
        <p:nvSpPr>
          <p:cNvPr id="8090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99CE226-E65C-4A9F-9A6D-0F85C7C4DF86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3C885C-B561-4644-B2D0-71D5041B773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~3</a:t>
            </a:r>
          </a:p>
        </p:txBody>
      </p:sp>
      <p:sp>
        <p:nvSpPr>
          <p:cNvPr id="8192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D10E35-D2E9-40E1-A350-253CBF0F9F05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29A25E-EB3A-4A8C-91F6-428C1A55A4C8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~TNTC</a:t>
            </a:r>
          </a:p>
        </p:txBody>
      </p:sp>
      <p:sp>
        <p:nvSpPr>
          <p:cNvPr id="8294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84A8A2-FAAF-4D33-9BFF-C52708501904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F48D4C-B2EF-49D7-8B76-41EA50653E5C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~1</a:t>
            </a:r>
          </a:p>
        </p:txBody>
      </p:sp>
      <p:sp>
        <p:nvSpPr>
          <p:cNvPr id="8397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17CEB0-91F2-4EAE-96A1-F4CEA80ADA50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DDB41C-8B30-4FE9-BC49-119FAB25F156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~0</a:t>
            </a:r>
          </a:p>
        </p:txBody>
      </p:sp>
      <p:sp>
        <p:nvSpPr>
          <p:cNvPr id="8499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BC06D6-1E16-4F0D-9B52-FB8DFEC6E03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60C146-08DA-4B23-B327-195D6358B23E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5837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C461D6-F574-4CBA-BAC0-7A42D1610AAC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B0DD78-CBDF-44B1-9485-4D1246A359A0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~4</a:t>
            </a:r>
          </a:p>
        </p:txBody>
      </p:sp>
      <p:sp>
        <p:nvSpPr>
          <p:cNvPr id="8602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3BFCB3-1C3F-4766-9F03-5725B1B62B85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6FCD3C-2DBB-48A5-8837-D33188DE4C1E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~63</a:t>
            </a:r>
          </a:p>
        </p:txBody>
      </p:sp>
      <p:sp>
        <p:nvSpPr>
          <p:cNvPr id="8704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03A6CF-DBBE-4E63-BE64-CBA5F7986A47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BE6E59-7F41-4AF7-9428-D3ECF41A229C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~20</a:t>
            </a:r>
          </a:p>
        </p:txBody>
      </p:sp>
      <p:sp>
        <p:nvSpPr>
          <p:cNvPr id="8806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4A2068-53A7-4A2A-8747-80E7688C73C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22A969-EA88-4045-8362-9F703A0D5B7C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8909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79CE951-1D2A-44BB-88C8-1626182F7943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54AF57-6C30-486D-81B8-4174C3DC95B1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011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8E4BD4-EDC5-401B-A747-502784FB1DDB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74749C-76FA-491E-8E9D-ED3597257EBB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114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FCA5D9-DF12-464E-B037-53E75529078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8DBE92-B54F-4945-A3F1-426F6562044B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216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D04EDE-D876-47ED-A88A-427B0717CCDF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4A8043-5F9F-46C6-9479-F30E2A82309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318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730A0A-1DB0-4D08-87B0-6975601BADEF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A7C363-5867-4B02-9196-39053E37B552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421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83AD9D-B9B5-4821-9663-C2438EC53699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E70B74-EF89-463F-8B56-C49F8AF4EC0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523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E39D69-21FC-4109-AA0A-B672B284B16E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8F9E9B-04C6-403B-A52F-67FCDC0EF8F9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5939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D7099C-637A-4D7A-AAC4-173A741AEB07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D7339F-9B74-4865-8296-15A313D22D24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FD42B1-A511-4E66-A230-D7CB3E41E9F5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953C5B-5B3A-4252-995A-6F2D75BDDF73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728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9544BA-2773-407D-9F41-2DAF87BED182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D7BA45-F4D8-40D3-9900-9B2B756CD13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17488" indent="-217488"/>
            <a:endParaRPr lang="en-US" altLang="en-US" smtClean="0"/>
          </a:p>
        </p:txBody>
      </p:sp>
      <p:sp>
        <p:nvSpPr>
          <p:cNvPr id="9830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C2D103-4792-4ADA-9155-49D5BBD97A1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C10651-4EA6-4BBB-9CA1-76EFDC2709CA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9933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6EF108-9740-4C60-8213-38A17283E9D2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280A254-7F34-4E0E-9675-1B5A20FB5E52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035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7A2D9C-17E1-477B-9EE0-81CCE15D3C41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2800E2-AF91-459A-AA9A-F75D1A919E11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138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12C480-26AB-4465-94FA-9D905E7BABF8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B55CCB-10B2-4E4C-BDB0-32B0596B767D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240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80EB78-2153-435F-9621-6F39C613E6E1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B5C645-7D16-41D3-8971-03901E91A7B3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342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72D731-1F26-45D1-B558-EA30AE1747C9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E4C965-94E9-4969-9B08-3D3E85132FE5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445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535632-EABD-4A37-9CDD-749C8D0BE38F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1E8124-0A2F-4EFC-BFB0-D7CC9C378A70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547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4B434B1-B29A-4A17-8A37-19986D0C863A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87B072-160F-45F4-9057-6B5AF2A72216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042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DF5639D-56E6-4421-8B43-E33E378AF99C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D7BC72-330E-459B-8103-1765FA209B16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106501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79367B-94F0-48BC-A291-312A73674416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F4434A-1DDC-4042-B254-A6B6E9D5757D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1445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91E197-89F4-4B7E-9DC9-B63C4FE4EAD5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EBE410-D597-4E87-B215-6432F7BA0BEA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9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94FCF9-9515-4F96-A713-3EE8092FD0D4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8D8E59-EF49-49F2-BC32-EEF9CAAD6AF0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3493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67B99C-4657-4965-9B2A-AB08FE10D4F0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67CA70-F43C-4241-A587-570F084EDB14}" type="slidenum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kumimoji="0" lang="en-US" altLang="en-US" smtClean="0">
              <a:latin typeface="Tahoma" pitchFamily="34" charset="0"/>
            </a:endParaRPr>
          </a:p>
        </p:txBody>
      </p:sp>
      <p:sp>
        <p:nvSpPr>
          <p:cNvPr id="64517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87B127-C3AF-4BD8-A2D2-BB164B92F433}" type="datetime1">
              <a:rPr kumimoji="0" lang="en-US" altLang="en-US" smtClean="0">
                <a:latin typeface="Tahoma" pitchFamily="34" charset="0"/>
              </a:rPr>
              <a:pPr algn="r" eaLnBrk="1" hangingPunct="1">
                <a:spcBef>
                  <a:spcPct val="0"/>
                </a:spcBef>
              </a:pPr>
              <a:t>11/29/2017</a:t>
            </a:fld>
            <a:endParaRPr kumimoji="0" lang="en-US" altLang="en-US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1B080-ABE5-4E32-A1FD-B6B5CCB5B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605C-CDA0-4179-8FC1-C56058EBA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B8710-B77B-49C6-A645-0C9525739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C065B-C601-461E-AD5E-FE4EC4DAF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1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050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E6658-18DA-4B38-B886-5AC455959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C6A9-3718-43C5-BA01-4C87E154E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0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CEDD-F1C9-42EC-AFB6-574775BF4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1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147A9-CE2E-4B63-8685-99F90A097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A620-F4A6-4A38-B463-130DCA20B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A1990-6C2D-42F5-B05F-D618E9644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282A-C93B-4AF7-AA04-D40DC2FDF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4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7B5D3-9203-44DA-9B65-2D5BE928E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6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7F914-8D1A-4825-913F-A957AD5CA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63DB3C-61AC-454C-93C4-2B325CF77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http://lllreptile.com/load-image/StoreInventoryImage/image/182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http://www.enasco.com/prod/images/products/18/AC031188.jpg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http://www.enasco.com/prod/images/products/18/AC031188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http://www.enasco.com/prod/images/products/18/AC031188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lllreptile.com/load-image/StoreInventoryImage/image/182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2914650" y="1890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5200" y="6477000"/>
            <a:ext cx="1371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Revised May 2015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395416"/>
            <a:ext cx="8229600" cy="15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b="1" i="1" dirty="0">
                <a:ln>
                  <a:prstDash val="solid"/>
                </a:ln>
              </a:rPr>
              <a:t>Georgia Adopt-A-Stream</a:t>
            </a:r>
            <a:br>
              <a:rPr lang="en-US" altLang="en-US" sz="4000" b="1" i="1" dirty="0">
                <a:ln>
                  <a:prstDash val="solid"/>
                </a:ln>
              </a:rPr>
            </a:br>
            <a:r>
              <a:rPr lang="en-US" altLang="en-US" sz="4000" b="1" i="1" dirty="0" smtClean="0">
                <a:ln>
                  <a:prstDash val="solid"/>
                </a:ln>
              </a:rPr>
              <a:t>Bacterial </a:t>
            </a:r>
            <a:r>
              <a:rPr lang="en-US" altLang="en-US" sz="4000" b="1" i="1" dirty="0">
                <a:ln>
                  <a:prstDash val="solid"/>
                </a:ln>
              </a:rPr>
              <a:t>Monitoring</a:t>
            </a:r>
            <a:r>
              <a:rPr lang="en-US" altLang="en-US" sz="4400" b="1" i="1" dirty="0">
                <a:ln>
                  <a:prstDash val="solid"/>
                </a:ln>
              </a:rPr>
              <a:t> </a:t>
            </a:r>
          </a:p>
        </p:txBody>
      </p:sp>
      <p:pic>
        <p:nvPicPr>
          <p:cNvPr id="10" name="Picture 7" descr="\\dnr-n3400-05a\dnr-tt-dat0-wr\wr\Water\NPS\A-STREAM\Documents\AAS LOGOS\AASlogo_round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1905000"/>
            <a:ext cx="2851150" cy="2630488"/>
          </a:xfrm>
          <a:prstGeom prst="rect">
            <a:avLst/>
          </a:prstGeom>
          <a:noFill/>
          <a:ln>
            <a:noFill/>
          </a:ln>
          <a:effectLst>
            <a:outerShdw blurRad="88900" dist="25400" dir="3420000" algn="ctr" rotWithShape="0">
              <a:schemeClr val="bg2"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52700" y="4648200"/>
            <a:ext cx="4038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b="1" i="1" dirty="0">
                <a:ln>
                  <a:prstDash val="solid"/>
                </a:ln>
              </a:rPr>
              <a:t>2 Martin Luther King Jr. Drive</a:t>
            </a:r>
          </a:p>
          <a:p>
            <a:pPr algn="ctr" eaLnBrk="1" hangingPunct="1"/>
            <a:r>
              <a:rPr lang="en-US" altLang="en-US" sz="1800" b="1" i="1" dirty="0">
                <a:ln>
                  <a:prstDash val="solid"/>
                </a:ln>
              </a:rPr>
              <a:t>Suite 1462, East Tower</a:t>
            </a:r>
          </a:p>
          <a:p>
            <a:pPr algn="ctr" eaLnBrk="1" hangingPunct="1"/>
            <a:r>
              <a:rPr lang="en-US" altLang="en-US" sz="1800" b="1" i="1" dirty="0">
                <a:ln>
                  <a:prstDash val="solid"/>
                </a:ln>
              </a:rPr>
              <a:t>Atlanta, Georgia 30334</a:t>
            </a:r>
          </a:p>
          <a:p>
            <a:pPr algn="ctr" eaLnBrk="1" hangingPunct="1"/>
            <a:r>
              <a:rPr lang="en-US" altLang="en-US" sz="1800" b="1" i="1" dirty="0" smtClean="0">
                <a:ln>
                  <a:prstDash val="solid"/>
                </a:ln>
              </a:rPr>
              <a:t>AdoptAStream.Georgia.gov</a:t>
            </a:r>
            <a:endParaRPr lang="en-US" altLang="en-US" sz="1800" b="1" i="1" dirty="0">
              <a:ln>
                <a:prstDash val="solid"/>
              </a:ln>
            </a:endParaRPr>
          </a:p>
          <a:p>
            <a:pPr algn="ctr" eaLnBrk="1" hangingPunct="1"/>
            <a:r>
              <a:rPr lang="en-US" altLang="en-US" sz="1800" b="1" i="1" dirty="0" smtClean="0">
                <a:ln>
                  <a:prstDash val="solid"/>
                </a:ln>
              </a:rPr>
              <a:t>404.463.1464</a:t>
            </a:r>
            <a:endParaRPr lang="en-US" altLang="en-US" sz="1800" b="1" i="1" dirty="0">
              <a:ln>
                <a:prstDash val="solid"/>
              </a:ln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4600" y="5794375"/>
            <a:ext cx="2743200" cy="990600"/>
            <a:chOff x="6324600" y="5794375"/>
            <a:chExt cx="2743200" cy="990600"/>
          </a:xfrm>
        </p:grpSpPr>
        <p:sp>
          <p:nvSpPr>
            <p:cNvPr id="15" name="Rounded Rectangle 2"/>
            <p:cNvSpPr>
              <a:spLocks noChangeArrowheads="1"/>
            </p:cNvSpPr>
            <p:nvPr/>
          </p:nvSpPr>
          <p:spPr bwMode="auto">
            <a:xfrm>
              <a:off x="6324600" y="5794375"/>
              <a:ext cx="2743200" cy="990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pic>
          <p:nvPicPr>
            <p:cNvPr id="16" name="Picture 9" descr="\\dnr-n3400-05a\dnr-tt-dat0-wr\wr\Water\NPS\A-STREAM\Documents\Letterhead\2016\EPD Logo_FINAL - transparen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700" y="5819775"/>
              <a:ext cx="2667000" cy="94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S:\NPS\A-STREAM\Documents\IMAGES\VOLUNTEER WORKSHOPS\2015\7.14-7.16 Teacher Wkshps_Newman Wetland Ctr\P71518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380" r="42312" b="7020"/>
          <a:stretch/>
        </p:blipFill>
        <p:spPr bwMode="auto">
          <a:xfrm>
            <a:off x="1143000" y="2362200"/>
            <a:ext cx="1447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98" y="2552700"/>
            <a:ext cx="1726653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Why are Bacteria Important?</a:t>
            </a:r>
          </a:p>
        </p:txBody>
      </p:sp>
      <p:sp>
        <p:nvSpPr>
          <p:cNvPr id="1434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82600" y="1219200"/>
            <a:ext cx="7772400" cy="5105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ln>
                  <a:prstDash val="solid"/>
                </a:ln>
                <a:cs typeface="Arial" panose="020B0604020202020204" pitchFamily="34" charset="0"/>
              </a:rPr>
              <a:t>Benefits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Decomposition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dirty="0">
                <a:ln>
                  <a:prstDash val="solid"/>
                </a:ln>
                <a:cs typeface="Arial" panose="020B0604020202020204" pitchFamily="34" charset="0"/>
              </a:rPr>
              <a:t>Digestion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Nutrient cycling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Can be used to aid in pollution control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000" dirty="0">
                <a:ln>
                  <a:prstDash val="solid"/>
                </a:ln>
                <a:cs typeface="Arial" panose="020B0604020202020204" pitchFamily="34" charset="0"/>
              </a:rPr>
              <a:t>Sewage treatment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000" dirty="0">
                <a:ln>
                  <a:prstDash val="solid"/>
                </a:ln>
                <a:cs typeface="Arial" panose="020B0604020202020204" pitchFamily="34" charset="0"/>
              </a:rPr>
              <a:t>Oil spills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000" dirty="0">
                <a:ln>
                  <a:prstDash val="solid"/>
                </a:ln>
                <a:cs typeface="Arial" panose="020B0604020202020204" pitchFamily="34" charset="0"/>
              </a:rPr>
              <a:t>Other pollutants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u="sng" dirty="0">
                <a:ln>
                  <a:prstDash val="solid"/>
                </a:ln>
                <a:cs typeface="Arial" panose="020B0604020202020204" pitchFamily="34" charset="0"/>
              </a:rPr>
              <a:t>Risks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Some bacteria that live in soil, water or air can cause human, animal and plant health problems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dirty="0">
                <a:ln>
                  <a:prstDash val="solid"/>
                </a:ln>
                <a:cs typeface="Arial" panose="020B0604020202020204" pitchFamily="34" charset="0"/>
              </a:rPr>
              <a:t>Pathogenic bacteria</a:t>
            </a:r>
          </a:p>
        </p:txBody>
      </p:sp>
      <p:pic>
        <p:nvPicPr>
          <p:cNvPr id="14341" name="Picture 1067" descr="http://static.ifood.tv/files/images/editor/images/E_%20Col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2636838" cy="168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Coliform Bacteria</a:t>
            </a:r>
          </a:p>
        </p:txBody>
      </p:sp>
      <p:sp>
        <p:nvSpPr>
          <p:cNvPr id="1434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95800" cy="48768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400" u="sng" dirty="0" smtClean="0">
                <a:ln>
                  <a:prstDash val="solid"/>
                </a:ln>
                <a:cs typeface="Arial" panose="020B0604020202020204" pitchFamily="34" charset="0"/>
              </a:rPr>
              <a:t>Total Coliform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 refers to a biological family of bacteria that are naturally found in soil 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400" u="sng" dirty="0" smtClean="0">
                <a:ln>
                  <a:prstDash val="solid"/>
                </a:ln>
                <a:cs typeface="Arial" panose="020B0604020202020204" pitchFamily="34" charset="0"/>
              </a:rPr>
              <a:t>Fecal coliforms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 are a subgroup within coliform bacteria</a:t>
            </a: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found </a:t>
            </a: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in intestinal tracts of humans and other warm-blooded 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animals</a:t>
            </a:r>
            <a:endParaRPr lang="en-US" alt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en-US" sz="2400" u="sng" dirty="0" smtClean="0">
                <a:ln>
                  <a:prstDash val="solid"/>
                </a:ln>
                <a:cs typeface="Arial" panose="020B0604020202020204" pitchFamily="34" charset="0"/>
              </a:rPr>
              <a:t>E. coli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 are one subgroup of fecal coliform</a:t>
            </a:r>
          </a:p>
        </p:txBody>
      </p:sp>
      <p:sp>
        <p:nvSpPr>
          <p:cNvPr id="15365" name="Oval 36"/>
          <p:cNvSpPr>
            <a:spLocks noChangeArrowheads="1"/>
          </p:cNvSpPr>
          <p:nvPr/>
        </p:nvSpPr>
        <p:spPr bwMode="auto">
          <a:xfrm>
            <a:off x="5181600" y="1828800"/>
            <a:ext cx="3352800" cy="32766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Oval 37"/>
          <p:cNvSpPr>
            <a:spLocks noChangeArrowheads="1"/>
          </p:cNvSpPr>
          <p:nvPr/>
        </p:nvSpPr>
        <p:spPr bwMode="auto">
          <a:xfrm>
            <a:off x="5638800" y="2667000"/>
            <a:ext cx="2514600" cy="2362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4343" name="Oval 38"/>
          <p:cNvSpPr>
            <a:spLocks noChangeArrowheads="1"/>
          </p:cNvSpPr>
          <p:nvPr/>
        </p:nvSpPr>
        <p:spPr bwMode="auto">
          <a:xfrm>
            <a:off x="6172200" y="3581400"/>
            <a:ext cx="1447800" cy="1371600"/>
          </a:xfrm>
          <a:prstGeom prst="ellipse">
            <a:avLst/>
          </a:prstGeom>
          <a:solidFill>
            <a:srgbClr val="787DC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4344" name="Text Box 39"/>
          <p:cNvSpPr txBox="1">
            <a:spLocks noChangeArrowheads="1"/>
          </p:cNvSpPr>
          <p:nvPr/>
        </p:nvSpPr>
        <p:spPr bwMode="auto">
          <a:xfrm>
            <a:off x="5867400" y="2193925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ahoma" pitchFamily="34" charset="0"/>
              </a:rPr>
              <a:t>Total Coliforms</a:t>
            </a:r>
          </a:p>
        </p:txBody>
      </p:sp>
      <p:sp>
        <p:nvSpPr>
          <p:cNvPr id="14345" name="Text Box 40"/>
          <p:cNvSpPr txBox="1">
            <a:spLocks noChangeArrowheads="1"/>
          </p:cNvSpPr>
          <p:nvPr/>
        </p:nvSpPr>
        <p:spPr bwMode="auto">
          <a:xfrm>
            <a:off x="5905500" y="3108325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ahoma" pitchFamily="34" charset="0"/>
              </a:rPr>
              <a:t>Fecal Coliform</a:t>
            </a:r>
          </a:p>
        </p:txBody>
      </p:sp>
      <p:sp>
        <p:nvSpPr>
          <p:cNvPr id="14346" name="Text Box 41"/>
          <p:cNvSpPr txBox="1">
            <a:spLocks noChangeArrowheads="1"/>
          </p:cNvSpPr>
          <p:nvPr/>
        </p:nvSpPr>
        <p:spPr bwMode="auto">
          <a:xfrm>
            <a:off x="6286500" y="38862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 dirty="0">
                <a:solidFill>
                  <a:schemeClr val="bg1"/>
                </a:solidFill>
                <a:latin typeface="Tahoma" pitchFamily="34" charset="0"/>
              </a:rPr>
              <a:t>E. coli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Why Monitor for E. coli ?</a:t>
            </a:r>
          </a:p>
        </p:txBody>
      </p:sp>
      <p:sp>
        <p:nvSpPr>
          <p:cNvPr id="1536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267200" cy="5029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E. coli 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serve as </a:t>
            </a: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an indicator species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High levels indicate possible presence of pathogens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endParaRPr lang="en-US" altLang="en-US" sz="8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Sources of E. coli in our waterways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Wildlife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Livestock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Urban storm runoff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Leaking pipes</a:t>
            </a:r>
          </a:p>
          <a:p>
            <a:pPr marL="735013" lvl="1" indent="-342900" eaLnBrk="1" hangingPunct="1">
              <a:buFont typeface="Arial" pitchFamily="34" charset="0"/>
              <a:buChar char="•"/>
            </a:pPr>
            <a:r>
              <a:rPr lang="en-US" altLang="en-US" sz="2200" b="1" dirty="0">
                <a:ln>
                  <a:prstDash val="solid"/>
                </a:ln>
                <a:cs typeface="Arial" panose="020B0604020202020204" pitchFamily="34" charset="0"/>
              </a:rPr>
              <a:t>Failing septic systems</a:t>
            </a:r>
          </a:p>
        </p:txBody>
      </p:sp>
      <p:pic>
        <p:nvPicPr>
          <p:cNvPr id="16389" name="Picture 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413" y="1371600"/>
            <a:ext cx="3557587" cy="2667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70" y="3746500"/>
            <a:ext cx="1654655" cy="227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1" name="Picture 1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5052" r="3839" b="5052"/>
          <a:stretch>
            <a:fillRect/>
          </a:stretch>
        </p:blipFill>
        <p:spPr bwMode="auto">
          <a:xfrm>
            <a:off x="4189413" y="4267200"/>
            <a:ext cx="2516187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153400" cy="685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Weather and Seasonal Influences</a:t>
            </a:r>
          </a:p>
        </p:txBody>
      </p:sp>
      <p:sp>
        <p:nvSpPr>
          <p:cNvPr id="542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505200" y="1716881"/>
            <a:ext cx="5181600" cy="262651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Bacteria numbers often increase following a heavy rainstorm or heavy runoff event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E. coli counts are often higher in summer compared to lower counts in winter months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55007"/>
            <a:ext cx="2724150" cy="204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-1219200" y="4648200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0442" lvl="3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Warmer surface water temps </a:t>
            </a:r>
            <a:r>
              <a:rPr lang="en-US" b="1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= higher replication rates </a:t>
            </a: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for E. </a:t>
            </a:r>
            <a:r>
              <a:rPr lang="en-US" b="1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coli</a:t>
            </a:r>
          </a:p>
          <a:p>
            <a:pPr marL="1250442" lvl="3" indent="0"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1250442" lvl="3" indent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Colder surface water temps </a:t>
            </a:r>
            <a:r>
              <a:rPr lang="en-US" b="1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= lower replication </a:t>
            </a: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rates for E. coli</a:t>
            </a: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6 Steps for E.coli </a:t>
            </a:r>
            <a:r>
              <a:rPr lang="en-US" altLang="en-US" sz="4000" b="1" i="1" dirty="0" smtClean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Monitoring</a:t>
            </a:r>
            <a:endParaRPr lang="en-US" altLang="en-US" sz="4000" b="1" i="1" dirty="0">
              <a:ln>
                <a:prstDash val="solid"/>
              </a:ln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5029200" cy="4343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Preparing the blank/control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Collecting a sample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Plating your samples and blank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Incubating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Counting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sz="26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>
                <a:ln>
                  <a:prstDash val="solid"/>
                </a:ln>
                <a:cs typeface="Arial" panose="020B0604020202020204" pitchFamily="34" charset="0"/>
              </a:rPr>
              <a:t>Disposing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</a:endParaRPr>
          </a:p>
        </p:txBody>
      </p:sp>
      <p:pic>
        <p:nvPicPr>
          <p:cNvPr id="18443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4099378"/>
            <a:ext cx="2343150" cy="20097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657600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3943350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18440" name="Picture 7" descr="http://www.enasco.com/prod/images/products/18/AC031188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1095375" cy="109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5" descr="http://lllreptile.com/load-image/StoreInventoryImage/image/1822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4796971"/>
            <a:ext cx="1828800" cy="130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1" name="Picture 9" descr="Mechanical Pipet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82750"/>
            <a:ext cx="1106488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82" y="2891140"/>
            <a:ext cx="1060450" cy="152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1. Preparing the blank/control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371600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 2" pitchFamily="18" charset="2"/>
              <a:buNone/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Creating a blank checks to see if sampling methods allow for contamination.</a:t>
            </a: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Label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Whirl-</a:t>
            </a:r>
            <a:r>
              <a:rPr lang="en-US" sz="2400" dirty="0" err="1" smtClean="0">
                <a:ln>
                  <a:prstDash val="solid"/>
                </a:ln>
                <a:cs typeface="Arial" panose="020B0604020202020204" pitchFamily="34" charset="0"/>
              </a:rPr>
              <a:t>pak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® bag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as a blank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Wear gloves and remove the perforated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seal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Use small white tabs to pull open the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bag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Fill the bag 2/3 full with distilled water (brought from home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)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Whirl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!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Place blank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in a sanitized cooler with ice 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   where other sample will be 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stored</a:t>
            </a:r>
          </a:p>
        </p:txBody>
      </p:sp>
      <p:pic>
        <p:nvPicPr>
          <p:cNvPr id="19461" name="Picture 7" descr="http://www.enasco.com/prod/images/products/18/AC031188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54" y="1846263"/>
            <a:ext cx="1544638" cy="154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7086600" y="2271713"/>
            <a:ext cx="1066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Script" panose="020B0504020000000003" pitchFamily="34" charset="0"/>
                <a:cs typeface="Arial" pitchFamily="34" charset="0"/>
              </a:rPr>
              <a:t>Blank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Segoe Script" panose="020B0504020000000003" pitchFamily="34" charset="0"/>
                <a:cs typeface="Arial" pitchFamily="34" charset="0"/>
              </a:rPr>
              <a:t>3/25/17</a:t>
            </a:r>
            <a:endParaRPr lang="en-US" altLang="en-US" sz="1400" dirty="0">
              <a:latin typeface="Segoe Script" panose="020B0504020000000003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Script" panose="020B0504020000000003" pitchFamily="34" charset="0"/>
                <a:cs typeface="Arial" pitchFamily="34" charset="0"/>
              </a:rPr>
              <a:t>10AM</a:t>
            </a: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73" y="4191000"/>
            <a:ext cx="1676400" cy="2036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2. Collecting a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38943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Use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one Whirl-</a:t>
            </a:r>
            <a:r>
              <a:rPr lang="en-US" sz="2400" dirty="0" err="1" smtClean="0">
                <a:ln>
                  <a:prstDash val="solid"/>
                </a:ln>
                <a:cs typeface="Arial" panose="020B0604020202020204" pitchFamily="34" charset="0"/>
              </a:rPr>
              <a:t>pak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® to sample upstream of yourself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8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Clearly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label your sample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8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Place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sample in your cooler after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collection</a:t>
            </a:r>
          </a:p>
          <a:p>
            <a:pPr marL="678942"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Exposure to UV will decrease bacteria levels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8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Plate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sample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as soon as possible, but the maximum holding time on ice is no more than 24 hours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/>
          </a:p>
        </p:txBody>
      </p:sp>
      <p:pic>
        <p:nvPicPr>
          <p:cNvPr id="20485" name="Picture 7" descr="http://www.enasco.com/prod/images/products/18/AC031188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57663"/>
            <a:ext cx="2014538" cy="201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7975"/>
            <a:ext cx="1752600" cy="213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2362200" y="4767263"/>
            <a:ext cx="13795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Segoe Script" panose="020B0504020000000003" pitchFamily="34" charset="0"/>
                <a:cs typeface="Arial" pitchFamily="34" charset="0"/>
              </a:rPr>
              <a:t>Clear </a:t>
            </a:r>
            <a:r>
              <a:rPr lang="en-US" altLang="en-US" sz="1400" b="1" dirty="0">
                <a:latin typeface="Segoe Script" panose="020B0504020000000003" pitchFamily="34" charset="0"/>
                <a:cs typeface="Arial" pitchFamily="34" charset="0"/>
              </a:rPr>
              <a:t>Creek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Segoe Script" panose="020B0504020000000003" pitchFamily="34" charset="0"/>
                <a:cs typeface="Arial" pitchFamily="34" charset="0"/>
              </a:rPr>
              <a:t>3/25/2015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Segoe Script" panose="020B0504020000000003" pitchFamily="34" charset="0"/>
                <a:cs typeface="Arial" pitchFamily="34" charset="0"/>
              </a:rPr>
              <a:t>10AM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3. Plating your </a:t>
            </a:r>
            <a:r>
              <a:rPr lang="en-US" altLang="en-US" sz="4000" b="1" i="1" dirty="0" smtClean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sample</a:t>
            </a:r>
            <a:endParaRPr lang="en-US" altLang="en-US" sz="4000" b="1" i="1" dirty="0">
              <a:ln>
                <a:prstDash val="solid"/>
              </a:ln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38943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Clean work area with disinfectant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spray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Before plating, invert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sample 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to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mix the water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Prepare 3M </a:t>
            </a:r>
            <a:r>
              <a:rPr lang="en-US" sz="2400" dirty="0" err="1">
                <a:ln>
                  <a:prstDash val="solid"/>
                </a:ln>
                <a:cs typeface="Arial" panose="020B0604020202020204" pitchFamily="34" charset="0"/>
              </a:rPr>
              <a:t>Petrifilm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 plates</a:t>
            </a:r>
          </a:p>
          <a:p>
            <a:pPr marL="678942" lvl="1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Check expiration dates!</a:t>
            </a:r>
          </a:p>
          <a:p>
            <a:pPr marL="678942" lvl="1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Label: Blank, 1, 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2,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3 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 </a:t>
            </a:r>
            <a:r>
              <a:rPr 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(+ site name)</a:t>
            </a: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Run in triplicate +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1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blank (3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plates from your one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sample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+ 1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control/blank plate)</a:t>
            </a:r>
            <a:endParaRPr lang="en-US" sz="2400" b="1" dirty="0">
              <a:ln>
                <a:prstDash val="solid"/>
              </a:ln>
              <a:cs typeface="Arial" panose="020B0604020202020204" pitchFamily="34" charset="0"/>
            </a:endParaRPr>
          </a:p>
          <a:p>
            <a:pPr marL="678942" lvl="1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4 plates </a:t>
            </a:r>
            <a:r>
              <a:rPr lang="en-US" sz="2400" b="1" dirty="0" smtClean="0">
                <a:ln>
                  <a:prstDash val="solid"/>
                </a:ln>
                <a:cs typeface="Arial" panose="020B0604020202020204" pitchFamily="34" charset="0"/>
              </a:rPr>
              <a:t>total</a:t>
            </a:r>
            <a:endParaRPr lang="en-US" sz="2400" b="1" dirty="0">
              <a:ln>
                <a:prstDash val="solid"/>
              </a:ln>
              <a:cs typeface="Arial" panose="020B0604020202020204" pitchFamily="34" charset="0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81500"/>
            <a:ext cx="2400300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3124200" cy="216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1" name="Picture 9" descr="Mechanical Pipe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24000" cy="30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4. Incubating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35°C ± 1 degree for 24 hours ± 1 hour</a:t>
            </a:r>
          </a:p>
          <a:p>
            <a:pPr marL="735013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Turn on early to get stable temperature reading with a digital thermometer inside</a:t>
            </a:r>
          </a:p>
          <a:p>
            <a:pPr marL="735013" lvl="1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Adjust using metal dial on top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Check minimum and maximum temperatures after incubating</a:t>
            </a:r>
          </a:p>
          <a:p>
            <a:pPr eaLnBrk="1" hangingPunct="1"/>
            <a:endParaRPr lang="en-US" altLang="en-US" sz="2000" dirty="0">
              <a:ln>
                <a:prstDash val="solid"/>
              </a:ln>
              <a:effectLst>
                <a:outerShdw blurRad="88900" dist="25400" dir="32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5" descr="http://lllreptile.com/load-image/StoreInventoryImage/image/1822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4114800"/>
            <a:ext cx="300355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5. Reading the Results…</a:t>
            </a:r>
            <a:br>
              <a:rPr lang="en-US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</a:br>
            <a:r>
              <a:rPr lang="en-US" sz="2700" dirty="0" smtClean="0"/>
              <a:t>				</a:t>
            </a:r>
            <a:r>
              <a:rPr lang="en-US" sz="2200" b="1" dirty="0">
                <a:ln>
                  <a:prstDash val="solid"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counting the </a:t>
            </a:r>
            <a:r>
              <a:rPr lang="en-US" sz="2200" b="1" i="1" dirty="0" err="1">
                <a:ln>
                  <a:prstDash val="solid"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E.coli</a:t>
            </a:r>
            <a:r>
              <a:rPr lang="en-US" sz="2200" b="1" dirty="0">
                <a:ln>
                  <a:prstDash val="solid"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colonies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990600" y="4367048"/>
            <a:ext cx="3276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buSzPct val="95000"/>
              <a:defRPr/>
            </a:pPr>
            <a:r>
              <a:rPr lang="en-US" sz="20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Possible gas bubble patterns associated with gas producing colonies</a:t>
            </a:r>
            <a:r>
              <a:rPr lang="en-US" sz="2000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.</a:t>
            </a:r>
          </a:p>
          <a:p>
            <a:pPr fontAlgn="auto">
              <a:spcAft>
                <a:spcPts val="0"/>
              </a:spcAft>
              <a:buSzPct val="95000"/>
              <a:defRPr/>
            </a:pPr>
            <a:endParaRPr lang="en-US" sz="8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SzPct val="95000"/>
              <a:defRPr/>
            </a:pPr>
            <a:r>
              <a:rPr lang="en-US" sz="20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All of these examples would be counted when reading plates.</a:t>
            </a: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V="1">
            <a:off x="4114800" y="4876800"/>
            <a:ext cx="914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n w="28575">
                <a:solidFill>
                  <a:schemeClr val="accent1"/>
                </a:solidFill>
              </a:ln>
            </a:endParaRPr>
          </a:p>
        </p:txBody>
      </p:sp>
      <p:sp>
        <p:nvSpPr>
          <p:cNvPr id="2253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457200" y="1524000"/>
            <a:ext cx="8007501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273050" indent="-2730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Standard reporting units for bacteria are in                                    </a:t>
            </a:r>
            <a:r>
              <a:rPr lang="en-US" altLang="en-US" sz="2400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CFU/100 ml </a:t>
            </a:r>
            <a:r>
              <a:rPr lang="en-US" altLang="en-US" sz="2400" b="1" dirty="0">
                <a:ln>
                  <a:prstDash val="solid"/>
                </a:ln>
                <a:latin typeface="+mn-lt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en-US" sz="2400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Colony Forming Units per 100ml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SzPct val="95000"/>
              <a:defRPr/>
            </a:pPr>
            <a:endParaRPr lang="en-US" altLang="en-US" sz="8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SzPct val="95000"/>
              <a:defRPr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Only count </a:t>
            </a:r>
            <a:r>
              <a:rPr lang="en-US" altLang="en-US" sz="2400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blue colonies with entrapped gas bubbles!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SzPct val="95000"/>
              <a:defRPr/>
            </a:pPr>
            <a:endParaRPr lang="en-US" altLang="en-US" sz="8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SzPct val="95000"/>
              <a:defRPr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Do not count colonies that are                                                             growing more than halfway                                                                off of the medium</a:t>
            </a:r>
          </a:p>
        </p:txBody>
      </p:sp>
      <p:grpSp>
        <p:nvGrpSpPr>
          <p:cNvPr id="22535" name="Group 2"/>
          <p:cNvGrpSpPr>
            <a:grpSpLocks/>
          </p:cNvGrpSpPr>
          <p:nvPr/>
        </p:nvGrpSpPr>
        <p:grpSpPr bwMode="auto">
          <a:xfrm>
            <a:off x="5344130" y="3276600"/>
            <a:ext cx="3250595" cy="3048000"/>
            <a:chOff x="5181600" y="3124200"/>
            <a:chExt cx="3413125" cy="3200400"/>
          </a:xfrm>
        </p:grpSpPr>
        <p:pic>
          <p:nvPicPr>
            <p:cNvPr id="22536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124200"/>
              <a:ext cx="3413125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229600" y="5959475"/>
              <a:ext cx="228600" cy="288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5300" y="152400"/>
            <a:ext cx="8153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b="1" i="1" dirty="0">
                <a:ln>
                  <a:prstDash val="solid"/>
                </a:ln>
              </a:rPr>
              <a:t>Georgia Adopt-A-Stream</a:t>
            </a:r>
          </a:p>
        </p:txBody>
      </p:sp>
      <p:sp>
        <p:nvSpPr>
          <p:cNvPr id="5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29600" cy="4876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What is it?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Georgia’s volunteer water quality monitoring program</a:t>
            </a:r>
            <a:br>
              <a:rPr lang="en-US" dirty="0" smtClean="0"/>
            </a:b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Program Goals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</a:t>
            </a:r>
            <a:r>
              <a:rPr lang="en-US" dirty="0" smtClean="0"/>
              <a:t>: Increase public </a:t>
            </a:r>
            <a:r>
              <a:rPr lang="en-US" b="1" dirty="0" smtClean="0"/>
              <a:t>awareness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</a:t>
            </a:r>
            <a:r>
              <a:rPr lang="en-US" dirty="0" smtClean="0"/>
              <a:t>: Collect quality baseline water quality </a:t>
            </a:r>
            <a:r>
              <a:rPr lang="en-US" b="1" dirty="0" smtClean="0"/>
              <a:t>data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O</a:t>
            </a:r>
            <a:r>
              <a:rPr lang="en-US" dirty="0" smtClean="0"/>
              <a:t>: Gather </a:t>
            </a:r>
            <a:r>
              <a:rPr lang="en-US" b="1" dirty="0" smtClean="0"/>
              <a:t>observations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</a:t>
            </a:r>
            <a:r>
              <a:rPr lang="en-US" dirty="0" smtClean="0"/>
              <a:t>: Encourage </a:t>
            </a:r>
            <a:r>
              <a:rPr lang="en-US" b="1" dirty="0" smtClean="0"/>
              <a:t>partnerships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between citizens &amp; local  	government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T</a:t>
            </a:r>
            <a:r>
              <a:rPr lang="en-US" dirty="0" smtClean="0"/>
              <a:t>: Provide </a:t>
            </a:r>
            <a:r>
              <a:rPr lang="en-US" b="1" dirty="0" smtClean="0"/>
              <a:t>tools &amp; training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334000" y="2030413"/>
            <a:ext cx="3352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63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There should not </a:t>
            </a:r>
            <a:r>
              <a:rPr lang="en-US" alt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be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any colonies on the blank.</a:t>
            </a:r>
          </a:p>
          <a:p>
            <a:pPr lvl="1" algn="l" eaLnBrk="1" hangingPunct="1">
              <a:defRPr/>
            </a:pPr>
            <a:endParaRPr lang="en-US" alt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If any colonies appear on blank, sample is null and void! And n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  <a:sym typeface="Wingdings" pitchFamily="2" charset="2"/>
              </a:rPr>
              <a:t>ew sample must be taken from site location.</a:t>
            </a:r>
            <a:endParaRPr lang="en-US" alt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The Blank/Control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3387"/>
            <a:ext cx="4724400" cy="4773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#1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25605" name="Picture 4" descr="C:\Documents and Settings\AStahley\My Documents\My Pictures\Bacteria\alga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>
            <a:fillRect/>
          </a:stretch>
        </p:blipFill>
        <p:spPr bwMode="auto">
          <a:xfrm>
            <a:off x="609600" y="1524000"/>
            <a:ext cx="5021263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#2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350"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sz="2400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26629" name="Picture 4" descr="C:\Documents and Settings\AStahley\My Documents\My Pictures\Bacteria\oakhurst drain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991100" cy="499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#3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27653" name="Picture 4" descr="C:\Documents and Settings\AStahley\My Documents\My Pictures\Bacteria\catpo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12888"/>
            <a:ext cx="4989513" cy="504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#4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28677" name="Picture 4" descr="C:\Documents and Settings\AStahley\My Documents\My Pictures\Bacteria\oakhurst garde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975225" cy="503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7765" name="Line 5"/>
          <p:cNvSpPr>
            <a:spLocks noChangeShapeType="1"/>
          </p:cNvSpPr>
          <p:nvPr/>
        </p:nvSpPr>
        <p:spPr bwMode="auto">
          <a:xfrm flipH="1" flipV="1">
            <a:off x="1752600" y="3124200"/>
            <a:ext cx="396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562600" y="3124200"/>
            <a:ext cx="3200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Do not count </a:t>
            </a:r>
            <a:r>
              <a:rPr lang="en-US" alt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blue colonies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without gas bubbles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5" grpId="0" animBg="1"/>
      <p:bldP spid="11776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#5</a:t>
            </a: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29701" name="Picture 4" descr="C:\Documents and Settings\AStahley\My Documents\My Pictures\Bacteria\columbia se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519238"/>
            <a:ext cx="4959350" cy="503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 smtClean="0">
              <a:latin typeface="+mn-lt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83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#6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  <p:pic>
        <p:nvPicPr>
          <p:cNvPr id="30725" name="Picture 4" descr="C:\Documents and Settings\AStahley\My Documents\My Pictures\Bacteria\oakma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524000"/>
            <a:ext cx="4964112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072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2192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#7</a:t>
            </a:r>
          </a:p>
        </p:txBody>
      </p:sp>
      <p:pic>
        <p:nvPicPr>
          <p:cNvPr id="31749" name="Picture 1028" descr="C:\Documents and Settings\AStahley\My Documents\My Pictures\Bacteria\catpo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24000"/>
            <a:ext cx="4954588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#8</a:t>
            </a:r>
          </a:p>
        </p:txBody>
      </p:sp>
      <p:pic>
        <p:nvPicPr>
          <p:cNvPr id="32773" name="Picture 4" descr="C:\Documents and Settings\AStahley\My Documents\My Pictures\Bacteria\columbia se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24000"/>
            <a:ext cx="4949825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#9</a:t>
            </a: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5678488" y="2908995"/>
            <a:ext cx="30083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endParaRPr lang="en-US" altLang="en-US" dirty="0" smtClean="0">
              <a:latin typeface="+mn-lt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Would this plate be acceptable as a blank?</a:t>
            </a:r>
          </a:p>
        </p:txBody>
      </p:sp>
      <p:pic>
        <p:nvPicPr>
          <p:cNvPr id="33797" name="Picture 4" descr="C:\Documents and Settings\AStahley\My Documents\My Pictures\Bacteria\downstrea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536700"/>
            <a:ext cx="49530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Bacterial Monitoring</a:t>
            </a:r>
          </a:p>
        </p:txBody>
      </p:sp>
      <p:sp>
        <p:nvSpPr>
          <p:cNvPr id="52227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229600" cy="31242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u="sng" dirty="0">
                <a:ln>
                  <a:prstDash val="solid"/>
                </a:ln>
                <a:cs typeface="Arial" panose="020B0604020202020204" pitchFamily="34" charset="0"/>
              </a:rPr>
              <a:t>Involves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: collecting, plating, and counting E. coli colonies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u="sng" dirty="0">
                <a:ln>
                  <a:prstDash val="solid"/>
                </a:ln>
                <a:cs typeface="Arial" panose="020B0604020202020204" pitchFamily="34" charset="0"/>
              </a:rPr>
              <a:t>Purpose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: </a:t>
            </a: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quickly assess health risks due to bacterial contamination of surface waters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u="sng" dirty="0">
                <a:ln>
                  <a:prstDash val="solid"/>
                </a:ln>
                <a:cs typeface="Arial" panose="020B0604020202020204" pitchFamily="34" charset="0"/>
              </a:rPr>
              <a:t>Characterizes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: Stream health by identifying potential for harmful bacteria in stream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0"/>
            <a:ext cx="2438400" cy="169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4" descr="C:\Documents and Settings\AStahley\My Documents\My Pictures\Bacteria\alga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/>
          <a:stretch>
            <a:fillRect/>
          </a:stretch>
        </p:blipFill>
        <p:spPr bwMode="auto">
          <a:xfrm>
            <a:off x="5257800" y="4572000"/>
            <a:ext cx="1682486" cy="168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379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#10</a:t>
            </a:r>
          </a:p>
        </p:txBody>
      </p:sp>
      <p:pic>
        <p:nvPicPr>
          <p:cNvPr id="34821" name="Picture 2052" descr="C:\Documents and Settings\AStahley\My Documents\My Pictures\Bacteria\do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24000"/>
            <a:ext cx="4976813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#11</a:t>
            </a:r>
          </a:p>
        </p:txBody>
      </p:sp>
      <p:pic>
        <p:nvPicPr>
          <p:cNvPr id="35845" name="Picture 4" descr="C:\Documents and Settings\AStahley\My Documents\My Pictures\Bacteria\dogdo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17650"/>
            <a:ext cx="4986338" cy="512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5715000" y="2152739"/>
            <a:ext cx="2971800" cy="43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When plates turn a deep red color, or plates have many gas bubbles due to the presence of many coliforms, count ALL blue colonies as presumptive </a:t>
            </a:r>
            <a:r>
              <a:rPr lang="en-US" altLang="en-US" sz="2200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sz="22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This is the only case where blue colonies without gas bubbles are counted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0" y="1303337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Example #12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81965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5000" y="1524000"/>
            <a:ext cx="296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350" lvl="1" algn="l" eaLnBrk="1" hangingPunct="1">
              <a:defRPr/>
            </a:pP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many </a:t>
            </a:r>
            <a:r>
              <a:rPr lang="en-US" altLang="en-US" i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 coli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colonies can you see?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57200" y="354013"/>
            <a:ext cx="82296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How Do We Calculate Results from the Plates?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295400" y="4343400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Plate 1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4017579" y="433893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Plate 2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6858000" y="43434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Plate 3</a:t>
            </a: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609600" y="50292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latin typeface="Helvetica-Bold" charset="0"/>
            </a:endParaRPr>
          </a:p>
        </p:txBody>
      </p:sp>
      <p:graphicFrame>
        <p:nvGraphicFramePr>
          <p:cNvPr id="108554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799957"/>
              </p:ext>
            </p:extLst>
          </p:nvPr>
        </p:nvGraphicFramePr>
        <p:xfrm>
          <a:off x="1371600" y="4895850"/>
          <a:ext cx="6248400" cy="1428751"/>
        </p:xfrm>
        <a:graphic>
          <a:graphicData uri="http://schemas.openxmlformats.org/drawingml/2006/table">
            <a:tbl>
              <a:tblPr/>
              <a:tblGrid>
                <a:gridCol w="1981200"/>
                <a:gridCol w="1447800"/>
                <a:gridCol w="1524000"/>
                <a:gridCol w="1295400"/>
              </a:tblGrid>
              <a:tr h="532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Plate 1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Plate 2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Plate 3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E.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coli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Colonies</a:t>
                      </a: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37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41617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38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828800"/>
            <a:ext cx="240506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39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828800"/>
            <a:ext cx="240506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7891" name="Text Box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10668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How Do We Calculate Results?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7162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Calculate the results:</a:t>
            </a:r>
          </a:p>
          <a:p>
            <a:pPr algn="l">
              <a:spcBef>
                <a:spcPct val="50000"/>
              </a:spcBef>
              <a:defRPr/>
            </a:pPr>
            <a:endParaRPr lang="en-US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Step 1:      Plate 1 + Plate 2 + Plate 3 </a:t>
            </a:r>
          </a:p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                                3 plates</a:t>
            </a: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>
            <a:off x="1676400" y="36576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257800" y="3429000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=   </a:t>
            </a:r>
            <a:r>
              <a:rPr lang="en-US" dirty="0">
                <a:ln>
                  <a:prstDash val="solid"/>
                </a:ln>
                <a:latin typeface="+mj-lt"/>
                <a:ea typeface="Batang" panose="02030600000101010101" pitchFamily="18" charset="-127"/>
                <a:cs typeface="Arial" panose="020B0604020202020204" pitchFamily="34" charset="0"/>
              </a:rPr>
              <a:t>Average CFU/1 ml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33400" y="4800600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Step 2:      </a:t>
            </a: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Average CFU/1 mL    x   100 mL  =    # CFU/100 ml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 rtlCol="0">
            <a:normAutofit fontScale="90000"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How Do We Calculate Results?</a:t>
            </a:r>
          </a:p>
        </p:txBody>
      </p:sp>
      <p:graphicFrame>
        <p:nvGraphicFramePr>
          <p:cNvPr id="110627" name="Group 35"/>
          <p:cNvGraphicFramePr>
            <a:graphicFrameLocks noGrp="1"/>
          </p:cNvGraphicFramePr>
          <p:nvPr>
            <p:ph idx="1"/>
          </p:nvPr>
        </p:nvGraphicFramePr>
        <p:xfrm>
          <a:off x="1143000" y="1905000"/>
          <a:ext cx="6705600" cy="1477983"/>
        </p:xfrm>
        <a:graphic>
          <a:graphicData uri="http://schemas.openxmlformats.org/drawingml/2006/table">
            <a:tbl>
              <a:tblPr/>
              <a:tblGrid>
                <a:gridCol w="2133600"/>
                <a:gridCol w="1524000"/>
                <a:gridCol w="1524000"/>
                <a:gridCol w="1524000"/>
              </a:tblGrid>
              <a:tr h="5331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1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2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E. coli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Colonies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0612" name="Text Box 20"/>
          <p:cNvSpPr txBox="1">
            <a:spLocks noChangeArrowheads="1"/>
          </p:cNvSpPr>
          <p:nvPr/>
        </p:nvSpPr>
        <p:spPr bwMode="auto">
          <a:xfrm>
            <a:off x="609600" y="3886200"/>
            <a:ext cx="7315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Step 1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     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3 + 2 + 3</a:t>
            </a:r>
          </a:p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               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 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34" name="Line 21"/>
          <p:cNvSpPr>
            <a:spLocks noChangeShapeType="1"/>
          </p:cNvSpPr>
          <p:nvPr/>
        </p:nvSpPr>
        <p:spPr bwMode="auto">
          <a:xfrm>
            <a:off x="1828800" y="4343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Text Box 22"/>
          <p:cNvSpPr txBox="1">
            <a:spLocks noChangeArrowheads="1"/>
          </p:cNvSpPr>
          <p:nvPr/>
        </p:nvSpPr>
        <p:spPr bwMode="auto">
          <a:xfrm>
            <a:off x="3505200" y="38862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 smtClean="0">
                <a:latin typeface="Times New Roman" pitchFamily="18" charset="0"/>
              </a:rPr>
              <a:t>=   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2.67 CFU/1 ml</a:t>
            </a:r>
          </a:p>
        </p:txBody>
      </p:sp>
      <p:sp>
        <p:nvSpPr>
          <p:cNvPr id="110615" name="Text Box 23"/>
          <p:cNvSpPr txBox="1">
            <a:spLocks noChangeArrowheads="1"/>
          </p:cNvSpPr>
          <p:nvPr/>
        </p:nvSpPr>
        <p:spPr bwMode="auto">
          <a:xfrm>
            <a:off x="609600" y="54102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Step 2: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2.67 CFU/1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ml  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x 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100 ml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=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</a:t>
            </a:r>
            <a:r>
              <a:rPr lang="en-US" b="1" u="sng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267 CFU/100 ml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457200" y="377825"/>
            <a:ext cx="8229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How Do We Calculate Results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from these Plates?</a:t>
            </a:r>
          </a:p>
        </p:txBody>
      </p:sp>
      <p:graphicFrame>
        <p:nvGraphicFramePr>
          <p:cNvPr id="137226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73048"/>
              </p:ext>
            </p:extLst>
          </p:nvPr>
        </p:nvGraphicFramePr>
        <p:xfrm>
          <a:off x="1447800" y="4895850"/>
          <a:ext cx="6248400" cy="1428751"/>
        </p:xfrm>
        <a:graphic>
          <a:graphicData uri="http://schemas.openxmlformats.org/drawingml/2006/table">
            <a:tbl>
              <a:tblPr/>
              <a:tblGrid>
                <a:gridCol w="1981200"/>
                <a:gridCol w="1447800"/>
                <a:gridCol w="1524000"/>
                <a:gridCol w="1295400"/>
              </a:tblGrid>
              <a:tr h="532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1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2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3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E.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coli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Colonies</a:t>
                      </a: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2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41617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33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2403475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34" name="Picture 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446338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95400" y="4195465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Plate 1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038600" y="4191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Plate 2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858000" y="419546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Plate 3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How Do We Calculate Results?</a:t>
            </a:r>
          </a:p>
        </p:txBody>
      </p:sp>
      <p:graphicFrame>
        <p:nvGraphicFramePr>
          <p:cNvPr id="138243" name="Group 3"/>
          <p:cNvGraphicFramePr>
            <a:graphicFrameLocks noGrp="1"/>
          </p:cNvGraphicFramePr>
          <p:nvPr>
            <p:ph idx="1"/>
          </p:nvPr>
        </p:nvGraphicFramePr>
        <p:xfrm>
          <a:off x="914400" y="2286000"/>
          <a:ext cx="6705600" cy="1477983"/>
        </p:xfrm>
        <a:graphic>
          <a:graphicData uri="http://schemas.openxmlformats.org/drawingml/2006/table">
            <a:tbl>
              <a:tblPr/>
              <a:tblGrid>
                <a:gridCol w="2133600"/>
                <a:gridCol w="1524000"/>
                <a:gridCol w="1524000"/>
                <a:gridCol w="1524000"/>
              </a:tblGrid>
              <a:tr h="5331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1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2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Plate 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E. coli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Colonies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TNTC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81" name="Text Box 20"/>
          <p:cNvSpPr txBox="1">
            <a:spLocks noChangeArrowheads="1"/>
          </p:cNvSpPr>
          <p:nvPr/>
        </p:nvSpPr>
        <p:spPr bwMode="auto">
          <a:xfrm>
            <a:off x="609600" y="4278313"/>
            <a:ext cx="7315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Step 1:     TNTC + TNTC + TNTC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                                   3</a:t>
            </a:r>
          </a:p>
        </p:txBody>
      </p:sp>
      <p:sp>
        <p:nvSpPr>
          <p:cNvPr id="40982" name="Line 21"/>
          <p:cNvSpPr>
            <a:spLocks noChangeShapeType="1"/>
          </p:cNvSpPr>
          <p:nvPr/>
        </p:nvSpPr>
        <p:spPr bwMode="auto">
          <a:xfrm flipV="1">
            <a:off x="1752600" y="4729109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3" name="Text Box 22"/>
          <p:cNvSpPr txBox="1">
            <a:spLocks noChangeArrowheads="1"/>
          </p:cNvSpPr>
          <p:nvPr/>
        </p:nvSpPr>
        <p:spPr bwMode="auto">
          <a:xfrm>
            <a:off x="5029200" y="4271909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 smtClean="0">
                <a:latin typeface="+mn-lt"/>
              </a:rPr>
              <a:t>=   </a:t>
            </a:r>
            <a:r>
              <a:rPr lang="en-US" alt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TNTC</a:t>
            </a:r>
          </a:p>
        </p:txBody>
      </p:sp>
      <p:sp>
        <p:nvSpPr>
          <p:cNvPr id="40984" name="Line 21"/>
          <p:cNvSpPr>
            <a:spLocks noChangeShapeType="1"/>
          </p:cNvSpPr>
          <p:nvPr/>
        </p:nvSpPr>
        <p:spPr bwMode="auto">
          <a:xfrm>
            <a:off x="5355021" y="471629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981200" y="6000690"/>
            <a:ext cx="6800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*TNTC is generally defined as more than 150 colonies</a:t>
            </a:r>
            <a:endParaRPr lang="en-US" altLang="en-US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6. Disposal and Clean-up</a:t>
            </a:r>
            <a:r>
              <a:rPr lang="en-US" altLang="en-US" dirty="0" smtClean="0"/>
              <a:t>	</a:t>
            </a:r>
          </a:p>
        </p:txBody>
      </p:sp>
      <p:sp>
        <p:nvSpPr>
          <p:cNvPr id="4506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70363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b="1" dirty="0">
                <a:ln>
                  <a:prstDash val="solid"/>
                </a:ln>
                <a:cs typeface="Arial" panose="020B0604020202020204" pitchFamily="34" charset="0"/>
              </a:rPr>
              <a:t>Spray plates with disinfectant (10% bleach, disinfectant spray, rubbing alcohol, etc.) and seal in bag or used Whirl-Pak before throwing away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Spray incubator with disinfectant to clean after use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Remember to wear gloves – these are living bacteria colonies!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Wash your hands when finished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3011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Storage of </a:t>
            </a:r>
            <a:r>
              <a:rPr lang="en-US" altLang="en-US" sz="4000" b="1" i="1" dirty="0" err="1" smtClean="0">
                <a:ln>
                  <a:prstDash val="solid"/>
                </a:ln>
                <a:latin typeface="Times New Roman" pitchFamily="18" charset="0"/>
              </a:rPr>
              <a:t>Petrifilm</a:t>
            </a: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	</a:t>
            </a:r>
          </a:p>
        </p:txBody>
      </p:sp>
      <p:sp>
        <p:nvSpPr>
          <p:cNvPr id="43012" name="Content Placeholder 2"/>
          <p:cNvSpPr txBox="1">
            <a:spLocks/>
          </p:cNvSpPr>
          <p:nvPr/>
        </p:nvSpPr>
        <p:spPr bwMode="auto">
          <a:xfrm>
            <a:off x="457200" y="2163763"/>
            <a:ext cx="411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9763" indent="-246063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95000"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If using within one month, keep in the fridge</a:t>
            </a:r>
          </a:p>
          <a:p>
            <a:pPr eaLnBrk="1" hangingPunct="1">
              <a:lnSpc>
                <a:spcPct val="90000"/>
              </a:lnSpc>
              <a:buSzPct val="95000"/>
            </a:pPr>
            <a:endParaRPr lang="en-US" altLang="en-US" sz="2400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SzPct val="95000"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If not, keep them in the freezer for storage</a:t>
            </a:r>
          </a:p>
          <a:p>
            <a:pPr eaLnBrk="1" hangingPunct="1">
              <a:lnSpc>
                <a:spcPct val="90000"/>
              </a:lnSpc>
              <a:buSzPct val="95000"/>
            </a:pPr>
            <a:endParaRPr lang="en-US" altLang="en-US" sz="2400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SzPct val="95000"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Remember to thaw before use!</a:t>
            </a:r>
          </a:p>
          <a:p>
            <a:pPr lvl="1" eaLnBrk="1" hangingPunct="1">
              <a:lnSpc>
                <a:spcPct val="90000"/>
              </a:lnSpc>
              <a:buSzPct val="85000"/>
              <a:buFont typeface="Arial" pitchFamily="34" charset="0"/>
              <a:buChar char="•"/>
            </a:pPr>
            <a:endParaRPr lang="en-US" altLang="en-US" sz="2400" dirty="0">
              <a:cs typeface="Tahoma" pitchFamily="34" charset="0"/>
            </a:endParaRPr>
          </a:p>
          <a:p>
            <a:pPr eaLnBrk="1" hangingPunct="1">
              <a:buSzPct val="95000"/>
            </a:pPr>
            <a:endParaRPr lang="en-US" altLang="en-US" sz="2600" dirty="0"/>
          </a:p>
        </p:txBody>
      </p:sp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74875"/>
            <a:ext cx="4038600" cy="280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57200" y="4572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4000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609600" y="14478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Quality Assurance/     </a:t>
            </a:r>
          </a:p>
          <a:p>
            <a:pPr algn="l">
              <a:spcBef>
                <a:spcPct val="2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Quality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Control (QA/QC)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0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Only individuals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are </a:t>
            </a:r>
          </a:p>
          <a:p>
            <a:pPr algn="l">
              <a:spcBef>
                <a:spcPct val="2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certified</a:t>
            </a:r>
            <a:endParaRPr 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0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Certification is valid for   </a:t>
            </a:r>
          </a:p>
          <a:p>
            <a:pPr algn="l">
              <a:spcBef>
                <a:spcPct val="20000"/>
              </a:spcBef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</a:t>
            </a: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   one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year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0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Volunteers must attend an annual recertification workshop 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000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Only certified volunteers can submit data</a:t>
            </a:r>
          </a:p>
        </p:txBody>
      </p:sp>
      <p:sp>
        <p:nvSpPr>
          <p:cNvPr id="7174" name="Rectangle 1026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EPA Quality Assurance Project Plan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524000"/>
            <a:ext cx="3733800" cy="278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58485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EPA Recommended E. coli Levels</a:t>
            </a:r>
            <a:br>
              <a:rPr 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</a:br>
            <a:r>
              <a:rPr lang="en-US" sz="32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for recreational waters</a:t>
            </a:r>
          </a:p>
        </p:txBody>
      </p:sp>
      <p:graphicFrame>
        <p:nvGraphicFramePr>
          <p:cNvPr id="58490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429758"/>
              </p:ext>
            </p:extLst>
          </p:nvPr>
        </p:nvGraphicFramePr>
        <p:xfrm>
          <a:off x="533400" y="3962400"/>
          <a:ext cx="8001000" cy="1975602"/>
        </p:xfrm>
        <a:graphic>
          <a:graphicData uri="http://schemas.openxmlformats.org/drawingml/2006/table">
            <a:tbl>
              <a:tblPr/>
              <a:tblGrid>
                <a:gridCol w="1745056"/>
                <a:gridCol w="1674250"/>
                <a:gridCol w="1526740"/>
                <a:gridCol w="1528215"/>
                <a:gridCol w="1526739"/>
              </a:tblGrid>
              <a:tr h="998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endParaRPr lang="en-US" sz="2400" i="1" kern="1200" dirty="0" smtClean="0">
                        <a:ln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Designated swimming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Moderate swimming area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Light swimming area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Infrequent swimming area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5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E. coli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i="1" kern="1200" dirty="0" err="1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cfu</a:t>
                      </a: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/100ml)</a:t>
                      </a:r>
                    </a:p>
                  </a:txBody>
                  <a:tcPr marT="45749" marB="4574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&lt;235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&lt;298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&lt;410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5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400" i="1" kern="1200" dirty="0" smtClean="0">
                          <a:ln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&lt;576</a:t>
                      </a:r>
                    </a:p>
                  </a:txBody>
                  <a:tcPr marT="45749" marB="4574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56" name="Rectangle 113"/>
          <p:cNvSpPr>
            <a:spLocks noChangeArrowheads="1"/>
          </p:cNvSpPr>
          <p:nvPr/>
        </p:nvSpPr>
        <p:spPr bwMode="auto">
          <a:xfrm>
            <a:off x="6858000" y="6352401"/>
            <a:ext cx="2209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  <a:cs typeface="Times New Roman" pitchFamily="18" charset="0"/>
              </a:rPr>
              <a:t>(from US EPA 1986, 2002a)</a:t>
            </a:r>
            <a:r>
              <a:rPr lang="en-US" altLang="en-US" sz="1200" dirty="0">
                <a:latin typeface="+mn-lt"/>
              </a:rPr>
              <a:t> </a:t>
            </a:r>
          </a:p>
        </p:txBody>
      </p:sp>
      <p:sp>
        <p:nvSpPr>
          <p:cNvPr id="44057" name="Text Box 123"/>
          <p:cNvSpPr txBox="1">
            <a:spLocks noChangeArrowheads="1"/>
          </p:cNvSpPr>
          <p:nvPr/>
        </p:nvSpPr>
        <p:spPr bwMode="auto">
          <a:xfrm>
            <a:off x="457200" y="6096000"/>
            <a:ext cx="876300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SzPct val="95000"/>
              <a:defRPr/>
            </a:pPr>
            <a:r>
              <a:rPr lang="en-US" altLang="en-US" sz="18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These levels correspond to an acceptable risk level of 8 people out of 1000 getting sick</a:t>
            </a:r>
          </a:p>
        </p:txBody>
      </p:sp>
      <p:pic>
        <p:nvPicPr>
          <p:cNvPr id="47130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6"/>
          <a:stretch>
            <a:fillRect/>
          </a:stretch>
        </p:blipFill>
        <p:spPr bwMode="auto">
          <a:xfrm>
            <a:off x="2362200" y="1447800"/>
            <a:ext cx="3976688" cy="236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172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Fecal vs. E. coli</a:t>
            </a:r>
          </a:p>
        </p:txBody>
      </p:sp>
      <p:sp>
        <p:nvSpPr>
          <p:cNvPr id="4506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According to the EPA, approximately 60% of fecal coliform represents </a:t>
            </a:r>
            <a:r>
              <a:rPr lang="en-US" altLang="en-US" sz="2400" i="1" dirty="0">
                <a:ln>
                  <a:prstDash val="solid"/>
                </a:ln>
                <a:cs typeface="Arial" panose="020B0604020202020204" pitchFamily="34" charset="0"/>
              </a:rPr>
              <a:t>E. coli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For example:</a:t>
            </a:r>
          </a:p>
          <a:p>
            <a:pPr lvl="2" eaLnBrk="1" hangingPunct="1"/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A fecal coliform sample that has 1000 </a:t>
            </a:r>
            <a:r>
              <a:rPr lang="en-US" altLang="en-US" dirty="0" err="1">
                <a:ln>
                  <a:prstDash val="solid"/>
                </a:ln>
                <a:cs typeface="Arial" panose="020B0604020202020204" pitchFamily="34" charset="0"/>
              </a:rPr>
              <a:t>cfu</a:t>
            </a:r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/100 ml has approximately 600 </a:t>
            </a:r>
            <a:r>
              <a:rPr lang="en-US" altLang="en-US" dirty="0" err="1">
                <a:ln>
                  <a:prstDash val="solid"/>
                </a:ln>
                <a:cs typeface="Arial" panose="020B0604020202020204" pitchFamily="34" charset="0"/>
              </a:rPr>
              <a:t>cfu</a:t>
            </a:r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/100 ml of E. coli</a:t>
            </a:r>
          </a:p>
          <a:p>
            <a:pPr lvl="2" eaLnBrk="1" hangingPunct="1"/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A fecal coliform sample that has 500 </a:t>
            </a:r>
            <a:r>
              <a:rPr lang="en-US" altLang="en-US" dirty="0" err="1">
                <a:ln>
                  <a:prstDash val="solid"/>
                </a:ln>
                <a:cs typeface="Arial" panose="020B0604020202020204" pitchFamily="34" charset="0"/>
              </a:rPr>
              <a:t>cfu</a:t>
            </a:r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/100 ml has approximately 300 </a:t>
            </a:r>
            <a:r>
              <a:rPr lang="en-US" altLang="en-US" dirty="0" err="1">
                <a:ln>
                  <a:prstDash val="solid"/>
                </a:ln>
                <a:cs typeface="Arial" panose="020B0604020202020204" pitchFamily="34" charset="0"/>
              </a:rPr>
              <a:t>cfu</a:t>
            </a:r>
            <a:r>
              <a:rPr lang="en-US" altLang="en-US" dirty="0">
                <a:ln>
                  <a:prstDash val="solid"/>
                </a:ln>
                <a:cs typeface="Arial" panose="020B0604020202020204" pitchFamily="34" charset="0"/>
              </a:rPr>
              <a:t>/100 ml of E. coli</a:t>
            </a:r>
          </a:p>
          <a:p>
            <a:pPr lvl="2" eaLnBrk="1" hangingPunct="1"/>
            <a:endParaRPr lang="en-US" altLang="en-US" i="1" dirty="0" smtClean="0"/>
          </a:p>
          <a:p>
            <a:pPr lvl="2" eaLnBrk="1" hangingPunct="1"/>
            <a:endParaRPr lang="en-US" altLang="en-US" i="1" dirty="0" smtClean="0"/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5981700" y="3962400"/>
            <a:ext cx="2514600" cy="2514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6438900" y="4724400"/>
            <a:ext cx="1676400" cy="1676400"/>
          </a:xfrm>
          <a:prstGeom prst="ellipse">
            <a:avLst/>
          </a:prstGeom>
          <a:solidFill>
            <a:srgbClr val="787DC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286500" y="41910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ahoma" pitchFamily="34" charset="0"/>
              </a:rPr>
              <a:t>Fecal Coliform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667500" y="49530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  <a:latin typeface="Tahoma" pitchFamily="34" charset="0"/>
              </a:rPr>
              <a:t>E. coli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650328" y="5219700"/>
            <a:ext cx="533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  <a:defRPr/>
            </a:pPr>
            <a:r>
              <a:rPr lang="en-US" b="1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But </a:t>
            </a:r>
            <a:r>
              <a:rPr lang="en-US" b="1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what level is AAS </a:t>
            </a:r>
            <a:r>
              <a:rPr lang="en-US" b="1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concerned </a:t>
            </a:r>
            <a:r>
              <a:rPr lang="en-US" b="1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with?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6400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Counts that Warrant Action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2971800" y="914400"/>
            <a:ext cx="3276600" cy="5334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sym typeface="Symbol" pitchFamily="18" charset="2"/>
              </a:rPr>
              <a:t>&gt;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1000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cfu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/100ml threshold</a:t>
            </a: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3124200" y="3429000"/>
            <a:ext cx="2895600" cy="3810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Continue to monitor site</a:t>
            </a: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2209800" y="4191000"/>
            <a:ext cx="2133600" cy="5334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Above threshold</a:t>
            </a:r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2362200" y="5867400"/>
            <a:ext cx="1981200" cy="6858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Local water </a:t>
            </a:r>
          </a:p>
          <a:p>
            <a:pPr>
              <a:defRPr/>
            </a:pPr>
            <a:r>
              <a:rPr lang="en-US" sz="2000">
                <a:latin typeface="+mn-lt"/>
              </a:rPr>
              <a:t>authority</a:t>
            </a: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4800600" y="4191000"/>
            <a:ext cx="2133600" cy="5334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Below threshold</a:t>
            </a: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533400" y="5867400"/>
            <a:ext cx="1447800" cy="6858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Local AAS </a:t>
            </a:r>
          </a:p>
          <a:p>
            <a:pPr>
              <a:defRPr/>
            </a:pPr>
            <a:r>
              <a:rPr lang="en-US" sz="2000">
                <a:latin typeface="+mn-lt"/>
              </a:rPr>
              <a:t>coordinator</a:t>
            </a:r>
          </a:p>
        </p:txBody>
      </p:sp>
      <p:sp>
        <p:nvSpPr>
          <p:cNvPr id="59402" name="AutoShape 10"/>
          <p:cNvSpPr>
            <a:spLocks noChangeArrowheads="1"/>
          </p:cNvSpPr>
          <p:nvPr/>
        </p:nvSpPr>
        <p:spPr bwMode="auto">
          <a:xfrm>
            <a:off x="3886200" y="1676400"/>
            <a:ext cx="1447800" cy="6096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Investigate </a:t>
            </a:r>
          </a:p>
          <a:p>
            <a:pPr>
              <a:defRPr/>
            </a:pPr>
            <a:r>
              <a:rPr lang="en-US" sz="2000">
                <a:latin typeface="+mn-lt"/>
              </a:rPr>
              <a:t>site</a:t>
            </a: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>
            <a:off x="3124200" y="2514600"/>
            <a:ext cx="2895600" cy="6096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latin typeface="+mn-lt"/>
              </a:rPr>
              <a:t>Identify possible sources</a:t>
            </a:r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>
            <a:off x="4724400" y="5867400"/>
            <a:ext cx="1524000" cy="6858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latin typeface="+mn-lt"/>
              </a:rPr>
              <a:t>Local health 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agency</a:t>
            </a:r>
          </a:p>
        </p:txBody>
      </p:sp>
      <p:sp>
        <p:nvSpPr>
          <p:cNvPr id="59405" name="AutoShape 13"/>
          <p:cNvSpPr>
            <a:spLocks noChangeArrowheads="1"/>
          </p:cNvSpPr>
          <p:nvPr/>
        </p:nvSpPr>
        <p:spPr bwMode="auto">
          <a:xfrm>
            <a:off x="7239000" y="4114800"/>
            <a:ext cx="1447800" cy="6858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Continue </a:t>
            </a:r>
          </a:p>
          <a:p>
            <a:pPr>
              <a:defRPr/>
            </a:pPr>
            <a:r>
              <a:rPr lang="en-US" sz="2000">
                <a:latin typeface="+mn-lt"/>
              </a:rPr>
              <a:t>monitoring</a:t>
            </a: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2819400" y="5105400"/>
            <a:ext cx="10668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latin typeface="+mn-lt"/>
              </a:rPr>
              <a:t>NOTIFY</a:t>
            </a:r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 flipV="1">
            <a:off x="3276600" y="5562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>
            <a:off x="3276600" y="472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 flipH="1">
            <a:off x="1981200" y="53340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3886200" y="53340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32766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58674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69342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45720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>
            <a:off x="4572000" y="2286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>
            <a:off x="4572000" y="144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7096328" y="5711487"/>
            <a:ext cx="1473200" cy="9906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dirty="0">
                <a:latin typeface="+mn-lt"/>
              </a:rPr>
              <a:t>Collect a 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regulatory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level sample</a:t>
            </a:r>
          </a:p>
        </p:txBody>
      </p:sp>
      <p:sp>
        <p:nvSpPr>
          <p:cNvPr id="46106" name="Line 20"/>
          <p:cNvSpPr>
            <a:spLocks noChangeShapeType="1"/>
          </p:cNvSpPr>
          <p:nvPr/>
        </p:nvSpPr>
        <p:spPr bwMode="auto">
          <a:xfrm>
            <a:off x="6400800" y="6172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47107" name="Picture 7" descr="https://encrypted-tbn2.gstatic.com/images?q=tbn:ANd9GcQ2FANwd9WMB8nIhSl6PtUSu_dYkaGpi_tiXsM8XZ_hewWqp93RT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r="54938"/>
          <a:stretch>
            <a:fillRect/>
          </a:stretch>
        </p:blipFill>
        <p:spPr bwMode="auto">
          <a:xfrm>
            <a:off x="1143000" y="533400"/>
            <a:ext cx="4064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https://encrypted-tbn2.gstatic.com/images?q=tbn:ANd9GcQ2FANwd9WMB8nIhSl6PtUSu_dYkaGpi_tiXsM8XZ_hewWqp93RT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r="54938"/>
          <a:stretch>
            <a:fillRect/>
          </a:stretch>
        </p:blipFill>
        <p:spPr bwMode="auto">
          <a:xfrm>
            <a:off x="1143000" y="3858801"/>
            <a:ext cx="406400" cy="13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 rot="-5400000">
            <a:off x="-174821" y="1683971"/>
            <a:ext cx="1957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All monitoring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programs</a:t>
            </a:r>
          </a:p>
        </p:txBody>
      </p:sp>
      <p:sp>
        <p:nvSpPr>
          <p:cNvPr id="47110" name="TextBox 11"/>
          <p:cNvSpPr txBox="1">
            <a:spLocks noChangeArrowheads="1"/>
          </p:cNvSpPr>
          <p:nvPr/>
        </p:nvSpPr>
        <p:spPr bwMode="auto">
          <a:xfrm rot="-5400000">
            <a:off x="134733" y="4137451"/>
            <a:ext cx="132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Bacterial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 specific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0"/>
            <a:ext cx="6022975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457200" y="304800"/>
            <a:ext cx="8229600" cy="6324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457200" y="762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Observations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09600" y="1752600"/>
            <a:ext cx="32861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90600" y="1066800"/>
            <a:ext cx="35052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Flow/Water Level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Water Clarity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Water Color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Water Surface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Water Odor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Photos</a:t>
            </a:r>
          </a:p>
          <a:p>
            <a:pPr marL="342900" indent="-34290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Trash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8" t="40234" r="20467" b="42612"/>
          <a:stretch>
            <a:fillRect/>
          </a:stretch>
        </p:blipFill>
        <p:spPr bwMode="auto">
          <a:xfrm>
            <a:off x="4533900" y="1224844"/>
            <a:ext cx="3292475" cy="2913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32309" r="22236" b="43781"/>
          <a:stretch/>
        </p:blipFill>
        <p:spPr bwMode="auto">
          <a:xfrm>
            <a:off x="952500" y="4286017"/>
            <a:ext cx="7162800" cy="22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Bacterial Data Form</a:t>
            </a:r>
          </a:p>
        </p:txBody>
      </p:sp>
      <p:sp>
        <p:nvSpPr>
          <p:cNvPr id="491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001000" cy="47244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Use Bacterial data form (Chemical/Bacterial combo data form may also be used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)</a:t>
            </a:r>
            <a:endParaRPr lang="en-US" alt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Fill in number of colonies for each plate</a:t>
            </a:r>
          </a:p>
          <a:p>
            <a:pPr lvl="1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Blank count should be </a:t>
            </a:r>
            <a:r>
              <a:rPr lang="en-US" altLang="en-US" sz="2400" dirty="0" smtClean="0">
                <a:ln>
                  <a:prstDash val="solid"/>
                </a:ln>
                <a:cs typeface="Arial" panose="020B0604020202020204" pitchFamily="34" charset="0"/>
              </a:rPr>
              <a:t>zero</a:t>
            </a:r>
            <a:endParaRPr lang="en-US" alt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altLang="en-US" sz="2400" dirty="0">
                <a:ln>
                  <a:prstDash val="solid"/>
                </a:ln>
                <a:cs typeface="Arial" panose="020B0604020202020204" pitchFamily="34" charset="0"/>
              </a:rPr>
              <a:t>Volunteers can send scanned color images of plates to AAS or their local coordinator if they need assistance with counting colonies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52371" r="7931" b="21606"/>
          <a:stretch/>
        </p:blipFill>
        <p:spPr bwMode="auto">
          <a:xfrm>
            <a:off x="457200" y="4419600"/>
            <a:ext cx="8229600" cy="196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50180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Submit the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ts val="432"/>
              </a:spcBef>
              <a:spcAft>
                <a:spcPts val="0"/>
              </a:spcAft>
              <a:buNone/>
              <a:defRPr/>
            </a:pPr>
            <a:r>
              <a:rPr lang="en-US" sz="2600" b="1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soon as possible </a:t>
            </a: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monitoring is complete</a:t>
            </a:r>
          </a:p>
          <a:p>
            <a:pPr lvl="0" algn="ctr" eaLnBrk="1" hangingPunct="1">
              <a:spcBef>
                <a:spcPts val="432"/>
              </a:spcBef>
              <a:spcAft>
                <a:spcPts val="0"/>
              </a:spcAft>
              <a:defRPr/>
            </a:pPr>
            <a:endParaRPr lang="en-US" sz="2600" dirty="0">
              <a:ln>
                <a:prstDash val="soli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ts val="432"/>
              </a:spcBef>
              <a:spcAft>
                <a:spcPts val="0"/>
              </a:spcAft>
              <a:buNone/>
              <a:defRPr/>
            </a:pP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should be submitted to the state program’s </a:t>
            </a:r>
            <a:r>
              <a:rPr lang="en-US" sz="2600" b="1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database</a:t>
            </a: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marL="0" lvl="0" indent="0" algn="ctr" eaLnBrk="1" hangingPunct="1">
              <a:lnSpc>
                <a:spcPct val="150000"/>
              </a:lnSpc>
              <a:spcBef>
                <a:spcPts val="432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AdoptAStream.Georgia.gov</a:t>
            </a:r>
            <a:endParaRPr lang="en-US" b="1" dirty="0">
              <a:ln>
                <a:prstDash val="soli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ts val="432"/>
              </a:spcBef>
              <a:spcAft>
                <a:spcPts val="0"/>
              </a:spcAft>
              <a:buNone/>
              <a:defRPr/>
            </a:pPr>
            <a:endParaRPr lang="en-US" sz="2400" dirty="0">
              <a:ln>
                <a:prstDash val="soli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ts val="432"/>
              </a:spcBef>
              <a:spcAft>
                <a:spcPts val="0"/>
              </a:spcAft>
              <a:buNone/>
              <a:defRPr/>
            </a:pPr>
            <a:endParaRPr lang="en-US" sz="2400" dirty="0">
              <a:ln>
                <a:prstDash val="soli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ts val="432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your data with partners, local governments and your local Adopt-A-Stream coordinators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76200"/>
            <a:ext cx="8763000" cy="6705600"/>
            <a:chOff x="238276" y="381000"/>
            <a:chExt cx="8372324" cy="6019800"/>
          </a:xfrm>
        </p:grpSpPr>
        <p:sp>
          <p:nvSpPr>
            <p:cNvPr id="12" name="TextBox 11"/>
            <p:cNvSpPr txBox="1"/>
            <p:nvPr/>
          </p:nvSpPr>
          <p:spPr>
            <a:xfrm>
              <a:off x="238276" y="1981200"/>
              <a:ext cx="16879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en-US" dirty="0">
                  <a:ln>
                    <a:prstDash val="solid"/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From the website’s Home Page, select “Data Submission Form” under the Data Entry tab.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2" t="6265" r="12558" b="4491"/>
            <a:stretch/>
          </p:blipFill>
          <p:spPr bwMode="auto">
            <a:xfrm>
              <a:off x="2098517" y="381000"/>
              <a:ext cx="6512083" cy="601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18943489">
              <a:off x="2023197" y="2285325"/>
              <a:ext cx="4255928" cy="1643384"/>
              <a:chOff x="1778699" y="3760410"/>
              <a:chExt cx="5595955" cy="2365683"/>
            </a:xfrm>
            <a:solidFill>
              <a:schemeClr val="tx1">
                <a:lumMod val="95000"/>
                <a:lumOff val="5000"/>
              </a:schemeClr>
            </a:solidFill>
            <a:effectLst>
              <a:glow rad="63500">
                <a:schemeClr val="bg1">
                  <a:alpha val="50000"/>
                </a:schemeClr>
              </a:glow>
            </a:effectLst>
          </p:grpSpPr>
          <p:cxnSp>
            <p:nvCxnSpPr>
              <p:cNvPr id="15" name="Straight Arrow Connector 14"/>
              <p:cNvCxnSpPr>
                <a:stCxn id="12" idx="3"/>
                <a:endCxn id="16" idx="3"/>
              </p:cNvCxnSpPr>
              <p:nvPr/>
            </p:nvCxnSpPr>
            <p:spPr bwMode="auto">
              <a:xfrm rot="2656511" flipV="1">
                <a:off x="1778699" y="3760410"/>
                <a:ext cx="5430348" cy="1903708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Isosceles Triangle 15"/>
              <p:cNvSpPr/>
              <p:nvPr/>
            </p:nvSpPr>
            <p:spPr bwMode="auto">
              <a:xfrm rot="7017266">
                <a:off x="7147128" y="5898567"/>
                <a:ext cx="147575" cy="307477"/>
              </a:xfrm>
              <a:prstGeom prst="triangl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209800"/>
            <a:ext cx="2074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Enter your site information as well as any weather and observation information on this page.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5278" t="6277" r="15918" b="7252"/>
          <a:stretch/>
        </p:blipFill>
        <p:spPr bwMode="auto">
          <a:xfrm>
            <a:off x="2531680" y="152400"/>
            <a:ext cx="6231320" cy="6629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31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600" y="152400"/>
            <a:ext cx="8763000" cy="6553200"/>
            <a:chOff x="240039" y="383628"/>
            <a:chExt cx="8324540" cy="6017172"/>
          </a:xfrm>
        </p:grpSpPr>
        <p:pic>
          <p:nvPicPr>
            <p:cNvPr id="18" name="Picture 17"/>
            <p:cNvPicPr/>
            <p:nvPr/>
          </p:nvPicPr>
          <p:blipFill rotWithShape="1">
            <a:blip r:embed="rId2"/>
            <a:srcRect l="15278" t="6277" r="15918" b="33503"/>
            <a:stretch/>
          </p:blipFill>
          <p:spPr bwMode="auto">
            <a:xfrm>
              <a:off x="2531680" y="383628"/>
              <a:ext cx="5985642" cy="41911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0039" y="1023382"/>
              <a:ext cx="2066570" cy="313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  <a:defRPr/>
              </a:pPr>
              <a:r>
                <a:rPr lang="en-US" dirty="0">
                  <a:ln>
                    <a:prstDash val="solid"/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Click “Submit” at the bottom of the page to record your data. You must submit your site data before you can enter </a:t>
              </a:r>
              <a:r>
                <a:rPr lang="en-US" dirty="0" smtClean="0">
                  <a:ln>
                    <a:prstDash val="solid"/>
                  </a:ln>
                  <a:latin typeface="Calibri" panose="020F0502020204030204" pitchFamily="34" charset="0"/>
                  <a:cs typeface="Calibri" panose="020F0502020204030204" pitchFamily="34" charset="0"/>
                </a:rPr>
                <a:t>bacterial data</a:t>
              </a:r>
              <a:endParaRPr lang="en-US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 rot="436961">
              <a:off x="2307063" y="2821997"/>
              <a:ext cx="657109" cy="68903"/>
              <a:chOff x="-956252" y="2766858"/>
              <a:chExt cx="3320001" cy="116583"/>
            </a:xfrm>
            <a:effectLst>
              <a:glow rad="63500">
                <a:schemeClr val="bg1">
                  <a:alpha val="50000"/>
                </a:schemeClr>
              </a:glow>
            </a:effectLst>
          </p:grpSpPr>
          <p:cxnSp>
            <p:nvCxnSpPr>
              <p:cNvPr id="26" name="Straight Arrow Connector 25"/>
              <p:cNvCxnSpPr/>
              <p:nvPr/>
            </p:nvCxnSpPr>
            <p:spPr bwMode="auto">
              <a:xfrm rot="21163039">
                <a:off x="-956252" y="2782606"/>
                <a:ext cx="3101668" cy="100835"/>
              </a:xfrm>
              <a:prstGeom prst="straightConnector1">
                <a:avLst/>
              </a:prstGeom>
              <a:solidFill>
                <a:schemeClr val="bg1">
                  <a:alpha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Isosceles Triangle 26"/>
              <p:cNvSpPr/>
              <p:nvPr/>
            </p:nvSpPr>
            <p:spPr bwMode="auto">
              <a:xfrm rot="5400000">
                <a:off x="2100110" y="2608306"/>
                <a:ext cx="105087" cy="422191"/>
              </a:xfrm>
              <a:prstGeom prst="triangl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70044" r="11980" b="4276"/>
            <a:stretch/>
          </p:blipFill>
          <p:spPr bwMode="auto">
            <a:xfrm>
              <a:off x="2531680" y="4792816"/>
              <a:ext cx="5985642" cy="160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334001" y="4495800"/>
              <a:ext cx="3230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>
                    <a:prstDash val="solid"/>
                  </a:ln>
                  <a:solidFill>
                    <a:srgbClr val="00005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(scroll to the bottom of the page…)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306610" y="3042378"/>
              <a:ext cx="4992512" cy="3035176"/>
              <a:chOff x="1967358" y="3540807"/>
              <a:chExt cx="5407296" cy="2585286"/>
            </a:xfrm>
            <a:effectLst>
              <a:glow rad="63500">
                <a:schemeClr val="bg1">
                  <a:alpha val="50000"/>
                </a:schemeClr>
              </a:glow>
            </a:effectLst>
          </p:grpSpPr>
          <p:cxnSp>
            <p:nvCxnSpPr>
              <p:cNvPr id="24" name="Straight Arrow Connector 23"/>
              <p:cNvCxnSpPr>
                <a:endCxn id="25" idx="3"/>
              </p:cNvCxnSpPr>
              <p:nvPr/>
            </p:nvCxnSpPr>
            <p:spPr bwMode="auto">
              <a:xfrm>
                <a:off x="1967358" y="3540807"/>
                <a:ext cx="5116520" cy="2458527"/>
              </a:xfrm>
              <a:prstGeom prst="straightConnector1">
                <a:avLst/>
              </a:prstGeom>
              <a:solidFill>
                <a:schemeClr val="bg1">
                  <a:alpha val="5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Isosceles Triangle 24"/>
              <p:cNvSpPr/>
              <p:nvPr/>
            </p:nvSpPr>
            <p:spPr bwMode="auto">
              <a:xfrm rot="7017266">
                <a:off x="7147128" y="5898567"/>
                <a:ext cx="147575" cy="307477"/>
              </a:xfrm>
              <a:prstGeom prst="triangl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086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71500" y="1980283"/>
            <a:ext cx="8001000" cy="385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FIELD </a:t>
            </a: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&amp; LAB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</a:t>
            </a:r>
            <a:endParaRPr lang="en-US" dirty="0" smtClean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Volunteers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must demonstrate how to properly collect and plate a sample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WRITTEN TEST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</a:t>
            </a:r>
            <a:endParaRPr lang="en-US" dirty="0" smtClean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 smtClean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Volunteers 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must pass a written evaluation with a score of at least 80%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&amp;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Volunteers must correctly identify </a:t>
            </a:r>
            <a:r>
              <a:rPr lang="en-US" dirty="0" err="1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E.coli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colonies and calculate </a:t>
            </a:r>
            <a:r>
              <a:rPr lang="en-US" dirty="0" err="1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E.coli</a:t>
            </a:r>
            <a:r>
              <a:rPr 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 levels of example plates with accuracy of at least 90%</a:t>
            </a:r>
          </a:p>
        </p:txBody>
      </p:sp>
      <p:sp>
        <p:nvSpPr>
          <p:cNvPr id="8196" name="Rectangle 1026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To Become a Certified QA/QC </a:t>
            </a:r>
            <a:r>
              <a:rPr lang="en-US" altLang="en-US" sz="4000" b="1" i="1" dirty="0" smtClean="0">
                <a:ln>
                  <a:prstDash val="solid"/>
                </a:ln>
                <a:latin typeface="Times New Roman" pitchFamily="18" charset="0"/>
              </a:rPr>
              <a:t>Volunteer</a:t>
            </a:r>
            <a:endParaRPr lang="en-US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15278" t="6277" r="15918" b="7252"/>
          <a:stretch/>
        </p:blipFill>
        <p:spPr bwMode="auto">
          <a:xfrm>
            <a:off x="2438400" y="75224"/>
            <a:ext cx="6553200" cy="6630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221763"/>
            <a:ext cx="2100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After clicking “</a:t>
            </a:r>
            <a:r>
              <a:rPr lang="en-US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Submit,” </a:t>
            </a: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click on the </a:t>
            </a:r>
            <a:r>
              <a:rPr lang="en-US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Bacterial </a:t>
            </a:r>
            <a:r>
              <a:rPr lang="en-US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tab to continue entering data</a:t>
            </a:r>
          </a:p>
        </p:txBody>
      </p:sp>
      <p:grpSp>
        <p:nvGrpSpPr>
          <p:cNvPr id="7" name="Group 6"/>
          <p:cNvGrpSpPr/>
          <p:nvPr/>
        </p:nvGrpSpPr>
        <p:grpSpPr>
          <a:xfrm rot="19531767">
            <a:off x="2142181" y="2673698"/>
            <a:ext cx="1725148" cy="125739"/>
            <a:chOff x="-304800" y="2740990"/>
            <a:chExt cx="2590800" cy="154609"/>
          </a:xfrm>
          <a:effectLst>
            <a:glow rad="63500">
              <a:schemeClr val="bg1">
                <a:alpha val="50000"/>
              </a:schemeClr>
            </a:glow>
          </a:effectLst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-304800" y="2819400"/>
              <a:ext cx="2457450" cy="1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Isosceles Triangle 8"/>
            <p:cNvSpPr/>
            <p:nvPr/>
          </p:nvSpPr>
          <p:spPr bwMode="auto">
            <a:xfrm rot="5400000">
              <a:off x="2018195" y="2627795"/>
              <a:ext cx="154609" cy="381000"/>
            </a:xfrm>
            <a:prstGeom prst="triangl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6175" t="6375" r="15383" b="20339"/>
          <a:stretch/>
        </p:blipFill>
        <p:spPr>
          <a:xfrm>
            <a:off x="2438400" y="76200"/>
            <a:ext cx="6550319" cy="601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3352800"/>
            <a:ext cx="5867400" cy="2514600"/>
            <a:chOff x="2884341" y="3223277"/>
            <a:chExt cx="4877927" cy="1491294"/>
          </a:xfrm>
        </p:grpSpPr>
        <p:cxnSp>
          <p:nvCxnSpPr>
            <p:cNvPr id="8" name="Straight Arrow Connector 7"/>
            <p:cNvCxnSpPr>
              <a:endCxn id="9" idx="3"/>
            </p:cNvCxnSpPr>
            <p:nvPr/>
          </p:nvCxnSpPr>
          <p:spPr bwMode="auto">
            <a:xfrm>
              <a:off x="2884341" y="3223277"/>
              <a:ext cx="4639350" cy="1374130"/>
            </a:xfrm>
            <a:prstGeom prst="straightConnector1">
              <a:avLst/>
            </a:prstGeom>
            <a:solidFill>
              <a:schemeClr val="bg1">
                <a:alpha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Isosceles Triangle 8"/>
            <p:cNvSpPr/>
            <p:nvPr/>
          </p:nvSpPr>
          <p:spPr bwMode="auto">
            <a:xfrm rot="6402665">
              <a:off x="7558283" y="4510586"/>
              <a:ext cx="164248" cy="243722"/>
            </a:xfrm>
            <a:prstGeom prst="triangle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200" y="2719792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dirty="0" smtClean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Fill out the form and click “Submit” to record your bacterial data!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96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Note: You must click “Submit” on each tab if you are entering data for multiple parameters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2770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pic>
        <p:nvPicPr>
          <p:cNvPr id="532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3300"/>
            <a:ext cx="7086600" cy="532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Box 7"/>
          <p:cNvSpPr txBox="1">
            <a:spLocks noChangeArrowheads="1"/>
          </p:cNvSpPr>
          <p:nvPr/>
        </p:nvSpPr>
        <p:spPr bwMode="auto">
          <a:xfrm>
            <a:off x="977900" y="5894388"/>
            <a:ext cx="3441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pitchFamily="18" charset="0"/>
              </a:rPr>
              <a:t>Source: National Directory of Volunteer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Times New Roman" pitchFamily="18" charset="0"/>
              </a:rPr>
              <a:t>Environmental Monitoring Programs, 5</a:t>
            </a:r>
            <a:r>
              <a:rPr lang="en-US" altLang="en-US" sz="1100" b="1" i="1" baseline="30000">
                <a:latin typeface="Times New Roman" pitchFamily="18" charset="0"/>
              </a:rPr>
              <a:t>th</a:t>
            </a:r>
            <a:r>
              <a:rPr lang="en-US" altLang="en-US" sz="1100" b="1" i="1">
                <a:latin typeface="Times New Roman" pitchFamily="18" charset="0"/>
              </a:rPr>
              <a:t> Edition</a:t>
            </a:r>
          </a:p>
        </p:txBody>
      </p:sp>
      <p:sp>
        <p:nvSpPr>
          <p:cNvPr id="53253" name="TextBox 1"/>
          <p:cNvSpPr txBox="1">
            <a:spLocks noChangeArrowheads="1"/>
          </p:cNvSpPr>
          <p:nvPr/>
        </p:nvSpPr>
        <p:spPr bwMode="auto">
          <a:xfrm>
            <a:off x="5486400" y="3581400"/>
            <a:ext cx="2438400" cy="18161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Local water departments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City Councils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Colleges and Universities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Forestry Services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Environmental Groups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Riverkeepers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Consulting Agencies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en-US" sz="1400" dirty="0" smtClean="0">
                <a:latin typeface="+mn-lt"/>
              </a:rPr>
              <a:t>Local and State Government</a:t>
            </a:r>
          </a:p>
        </p:txBody>
      </p:sp>
      <p:sp>
        <p:nvSpPr>
          <p:cNvPr id="53254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Volunteer Monitoring Data 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4000" b="1" i="1" dirty="0">
                <a:ln>
                  <a:prstDash val="solid"/>
                </a:ln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Just the Facts</a:t>
            </a:r>
          </a:p>
        </p:txBody>
      </p:sp>
      <p:sp>
        <p:nvSpPr>
          <p:cNvPr id="54276" name="Rectangle 7"/>
          <p:cNvSpPr>
            <a:spLocks noChangeArrowheads="1"/>
          </p:cNvSpPr>
          <p:nvPr/>
        </p:nvSpPr>
        <p:spPr bwMode="auto">
          <a:xfrm>
            <a:off x="6477000" y="990600"/>
            <a:ext cx="1905000" cy="593725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dirty="0" smtClean="0">
                <a:latin typeface="+mn-lt"/>
              </a:rPr>
              <a:t>Single-celled, living microorganisms</a:t>
            </a:r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6400800" y="1800225"/>
            <a:ext cx="2209800" cy="1323975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</a:rPr>
              <a:t>Wildlife</a:t>
            </a:r>
          </a:p>
          <a:p>
            <a:pPr algn="l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</a:rPr>
              <a:t>Livestock</a:t>
            </a:r>
          </a:p>
          <a:p>
            <a:pPr algn="l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</a:rPr>
              <a:t>Urban storm runoff</a:t>
            </a:r>
          </a:p>
          <a:p>
            <a:pPr algn="l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</a:rPr>
              <a:t>Leaking pipes</a:t>
            </a:r>
          </a:p>
          <a:p>
            <a:pPr algn="l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</a:rPr>
              <a:t>Failing septic systems</a:t>
            </a:r>
          </a:p>
        </p:txBody>
      </p:sp>
      <p:sp>
        <p:nvSpPr>
          <p:cNvPr id="54278" name="Rectangle 10"/>
          <p:cNvSpPr>
            <a:spLocks noChangeArrowheads="1"/>
          </p:cNvSpPr>
          <p:nvPr/>
        </p:nvSpPr>
        <p:spPr bwMode="auto">
          <a:xfrm>
            <a:off x="3200400" y="1066800"/>
            <a:ext cx="2971800" cy="830263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Quickly assess health risks due to bacterial contamination of surface waters</a:t>
            </a:r>
          </a:p>
        </p:txBody>
      </p:sp>
      <p:sp>
        <p:nvSpPr>
          <p:cNvPr id="54279" name="Rectangle 11"/>
          <p:cNvSpPr>
            <a:spLocks noChangeArrowheads="1"/>
          </p:cNvSpPr>
          <p:nvPr/>
        </p:nvSpPr>
        <p:spPr bwMode="auto">
          <a:xfrm>
            <a:off x="3200400" y="4281488"/>
            <a:ext cx="2895600" cy="1204912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dirty="0" smtClean="0">
                <a:latin typeface="+mn-lt"/>
              </a:rPr>
              <a:t>Warmer temps = higher E. coli survival rates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dirty="0" smtClean="0">
                <a:latin typeface="+mn-lt"/>
              </a:rPr>
              <a:t>Cooler temps = lower E. coli survival rates</a:t>
            </a:r>
          </a:p>
        </p:txBody>
      </p:sp>
      <p:sp>
        <p:nvSpPr>
          <p:cNvPr id="54280" name="Rectangle 13"/>
          <p:cNvSpPr>
            <a:spLocks noChangeArrowheads="1"/>
          </p:cNvSpPr>
          <p:nvPr/>
        </p:nvSpPr>
        <p:spPr bwMode="auto">
          <a:xfrm>
            <a:off x="4027488" y="2241550"/>
            <a:ext cx="1676400" cy="34925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1000 cfu/100 ml</a:t>
            </a:r>
          </a:p>
        </p:txBody>
      </p:sp>
      <p:sp>
        <p:nvSpPr>
          <p:cNvPr id="54281" name="Rectangle 14"/>
          <p:cNvSpPr>
            <a:spLocks noChangeArrowheads="1"/>
          </p:cNvSpPr>
          <p:nvPr/>
        </p:nvSpPr>
        <p:spPr bwMode="auto">
          <a:xfrm>
            <a:off x="609600" y="2590800"/>
            <a:ext cx="2743200" cy="5842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CFU/100 mL – colony forming units/100 mL</a:t>
            </a:r>
          </a:p>
        </p:txBody>
      </p:sp>
      <p:sp>
        <p:nvSpPr>
          <p:cNvPr id="54282" name="Rectangle 15"/>
          <p:cNvSpPr>
            <a:spLocks noChangeArrowheads="1"/>
          </p:cNvSpPr>
          <p:nvPr/>
        </p:nvSpPr>
        <p:spPr bwMode="auto">
          <a:xfrm>
            <a:off x="533400" y="3395663"/>
            <a:ext cx="1981200" cy="338137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Purpose of a blank?</a:t>
            </a:r>
          </a:p>
        </p:txBody>
      </p:sp>
      <p:sp>
        <p:nvSpPr>
          <p:cNvPr id="54283" name="Rectangle 16"/>
          <p:cNvSpPr>
            <a:spLocks noChangeArrowheads="1"/>
          </p:cNvSpPr>
          <p:nvPr/>
        </p:nvSpPr>
        <p:spPr bwMode="auto">
          <a:xfrm>
            <a:off x="3581400" y="2844800"/>
            <a:ext cx="1905000" cy="5842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1 blank + triplicate of sample = 4 plates</a:t>
            </a:r>
          </a:p>
        </p:txBody>
      </p:sp>
      <p:sp>
        <p:nvSpPr>
          <p:cNvPr id="54284" name="Rectangle 17"/>
          <p:cNvSpPr>
            <a:spLocks noChangeArrowheads="1"/>
          </p:cNvSpPr>
          <p:nvPr/>
        </p:nvSpPr>
        <p:spPr bwMode="auto">
          <a:xfrm>
            <a:off x="6553200" y="4038600"/>
            <a:ext cx="1981200" cy="593725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UV light will reduce bacteria levels</a:t>
            </a:r>
          </a:p>
        </p:txBody>
      </p:sp>
      <p:sp>
        <p:nvSpPr>
          <p:cNvPr id="54285" name="Rectangle 18"/>
          <p:cNvSpPr>
            <a:spLocks noChangeArrowheads="1"/>
          </p:cNvSpPr>
          <p:nvPr/>
        </p:nvSpPr>
        <p:spPr bwMode="auto">
          <a:xfrm>
            <a:off x="3263900" y="3698875"/>
            <a:ext cx="2901950" cy="338138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Place samples in cooler with ice</a:t>
            </a:r>
          </a:p>
        </p:txBody>
      </p:sp>
      <p:sp>
        <p:nvSpPr>
          <p:cNvPr id="54286" name="Rectangle 19"/>
          <p:cNvSpPr>
            <a:spLocks noChangeArrowheads="1"/>
          </p:cNvSpPr>
          <p:nvPr/>
        </p:nvSpPr>
        <p:spPr bwMode="auto">
          <a:xfrm>
            <a:off x="533400" y="4648200"/>
            <a:ext cx="2438400" cy="830262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dirty="0" smtClean="0">
                <a:latin typeface="+mn-lt"/>
              </a:rPr>
              <a:t>Spray plate with disinfectant and seal in plastic bag for disposal</a:t>
            </a:r>
          </a:p>
        </p:txBody>
      </p:sp>
      <p:sp>
        <p:nvSpPr>
          <p:cNvPr id="54287" name="Rectangle 20"/>
          <p:cNvSpPr>
            <a:spLocks noChangeArrowheads="1"/>
          </p:cNvSpPr>
          <p:nvPr/>
        </p:nvSpPr>
        <p:spPr bwMode="auto">
          <a:xfrm>
            <a:off x="6172200" y="5029200"/>
            <a:ext cx="2438400" cy="1323975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b="1" i="1" smtClean="0">
                <a:latin typeface="+mn-lt"/>
              </a:rPr>
              <a:t>General coliforms </a:t>
            </a:r>
            <a:r>
              <a:rPr lang="en-US" altLang="en-US" sz="1600" i="1" smtClean="0">
                <a:latin typeface="+mn-lt"/>
              </a:rPr>
              <a:t>are red in color with entrapped gas bubbles, while </a:t>
            </a:r>
            <a:r>
              <a:rPr lang="en-US" altLang="en-US" sz="1600" b="1" i="1" smtClean="0">
                <a:latin typeface="+mn-lt"/>
              </a:rPr>
              <a:t>E. coli </a:t>
            </a:r>
            <a:r>
              <a:rPr lang="en-US" altLang="en-US" sz="1600" i="1" smtClean="0">
                <a:latin typeface="+mn-lt"/>
              </a:rPr>
              <a:t>are blue in color with entrapped gas bubbles</a:t>
            </a:r>
          </a:p>
        </p:txBody>
      </p:sp>
      <p:sp>
        <p:nvSpPr>
          <p:cNvPr id="54288" name="Rectangle 23"/>
          <p:cNvSpPr>
            <a:spLocks noChangeArrowheads="1"/>
          </p:cNvSpPr>
          <p:nvPr/>
        </p:nvSpPr>
        <p:spPr bwMode="auto">
          <a:xfrm>
            <a:off x="533400" y="1012825"/>
            <a:ext cx="2514600" cy="1426031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ts val="2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  <a:cs typeface="Times New Roman" pitchFamily="18" charset="0"/>
              </a:rPr>
              <a:t>Raise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A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wareness</a:t>
            </a:r>
          </a:p>
          <a:p>
            <a:pPr algn="l" eaLnBrk="1" hangingPunct="1">
              <a:spcBef>
                <a:spcPts val="2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  <a:cs typeface="Times New Roman" pitchFamily="18" charset="0"/>
              </a:rPr>
              <a:t>Water quality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D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ata</a:t>
            </a:r>
          </a:p>
          <a:p>
            <a:pPr algn="l" eaLnBrk="1" hangingPunct="1">
              <a:spcBef>
                <a:spcPts val="2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  <a:cs typeface="Times New Roman" pitchFamily="18" charset="0"/>
              </a:rPr>
              <a:t>Gather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O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bservations</a:t>
            </a:r>
          </a:p>
          <a:p>
            <a:pPr algn="l" eaLnBrk="1" hangingPunct="1">
              <a:spcBef>
                <a:spcPts val="2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  <a:cs typeface="Times New Roman" pitchFamily="18" charset="0"/>
              </a:rPr>
              <a:t>Encourage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P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artnerships</a:t>
            </a:r>
          </a:p>
          <a:p>
            <a:pPr algn="l" eaLnBrk="1" hangingPunct="1">
              <a:spcBef>
                <a:spcPts val="2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altLang="en-US" sz="1600" i="1" dirty="0" smtClean="0">
                <a:latin typeface="+mn-lt"/>
                <a:cs typeface="Times New Roman" pitchFamily="18" charset="0"/>
              </a:rPr>
              <a:t>Provide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T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ools and </a:t>
            </a:r>
            <a:r>
              <a:rPr lang="en-US" altLang="en-US" sz="1600" b="1" i="1" dirty="0" smtClean="0">
                <a:latin typeface="+mn-lt"/>
                <a:cs typeface="Times New Roman" pitchFamily="18" charset="0"/>
              </a:rPr>
              <a:t>T</a:t>
            </a:r>
            <a:r>
              <a:rPr lang="en-US" altLang="en-US" sz="1600" i="1" dirty="0" smtClean="0">
                <a:latin typeface="+mn-lt"/>
                <a:cs typeface="Times New Roman" pitchFamily="18" charset="0"/>
              </a:rPr>
              <a:t>raining</a:t>
            </a:r>
          </a:p>
        </p:txBody>
      </p:sp>
      <p:sp>
        <p:nvSpPr>
          <p:cNvPr id="54289" name="Rectangle 18"/>
          <p:cNvSpPr>
            <a:spLocks noChangeArrowheads="1"/>
          </p:cNvSpPr>
          <p:nvPr/>
        </p:nvSpPr>
        <p:spPr bwMode="auto">
          <a:xfrm>
            <a:off x="533400" y="5715000"/>
            <a:ext cx="2743200" cy="5842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asap, but no more than 24 hours after collection</a:t>
            </a:r>
          </a:p>
        </p:txBody>
      </p:sp>
      <p:sp>
        <p:nvSpPr>
          <p:cNvPr id="54290" name="Rectangle 11"/>
          <p:cNvSpPr>
            <a:spLocks noChangeArrowheads="1"/>
          </p:cNvSpPr>
          <p:nvPr/>
        </p:nvSpPr>
        <p:spPr bwMode="auto">
          <a:xfrm>
            <a:off x="1028700" y="4111625"/>
            <a:ext cx="1143000" cy="339725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Rainstorm</a:t>
            </a:r>
          </a:p>
        </p:txBody>
      </p:sp>
      <p:sp>
        <p:nvSpPr>
          <p:cNvPr id="54291" name="Rectangle 18"/>
          <p:cNvSpPr>
            <a:spLocks noChangeArrowheads="1"/>
          </p:cNvSpPr>
          <p:nvPr/>
        </p:nvSpPr>
        <p:spPr bwMode="auto">
          <a:xfrm>
            <a:off x="6667500" y="3298825"/>
            <a:ext cx="1600200" cy="338138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Once a month</a:t>
            </a:r>
          </a:p>
        </p:txBody>
      </p:sp>
      <p:sp>
        <p:nvSpPr>
          <p:cNvPr id="54292" name="Rectangle 19"/>
          <p:cNvSpPr>
            <a:spLocks noChangeArrowheads="1"/>
          </p:cNvSpPr>
          <p:nvPr/>
        </p:nvSpPr>
        <p:spPr bwMode="auto">
          <a:xfrm>
            <a:off x="3810000" y="5715000"/>
            <a:ext cx="1828800" cy="5842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defRPr/>
            </a:pPr>
            <a:r>
              <a:rPr lang="en-US" altLang="en-US" sz="1600" i="1" smtClean="0">
                <a:latin typeface="+mn-lt"/>
              </a:rPr>
              <a:t>35°C ± 1 degree for 24 hours ± 1 hour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3505200" cy="45720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A watershed is the land area from which water, sediment, and dissolved materials drain to a common point along a stream, wetland, lake or river.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n>
                <a:prstDash val="solid"/>
              </a:ln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Its boundaries are marked by the highest points of land around the </a:t>
            </a:r>
            <a:r>
              <a:rPr lang="en-US" sz="2400" dirty="0" err="1">
                <a:ln>
                  <a:prstDash val="solid"/>
                </a:ln>
                <a:cs typeface="Arial" panose="020B0604020202020204" pitchFamily="34" charset="0"/>
              </a:rPr>
              <a:t>waterbody</a:t>
            </a:r>
            <a:r>
              <a:rPr lang="en-US" sz="2400" dirty="0">
                <a:ln>
                  <a:prstDash val="solid"/>
                </a:ln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20" name="Picture 5" descr="..\..\Graphics\Watershed maps\clintga52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2200"/>
            <a:ext cx="46259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 txBox="1"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What is a Watershed?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When, Where, &amp; How Often?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457200" y="2012950"/>
            <a:ext cx="4876800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  <a:defRPr/>
            </a:pPr>
            <a:r>
              <a:rPr lang="en-US" altLang="en-US" u="sng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Where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Same site location and in a well mixed area of flowing water</a:t>
            </a:r>
          </a:p>
          <a:p>
            <a:pPr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0" indent="0" algn="l" eaLnBrk="1" hangingPunct="1">
              <a:spcBef>
                <a:spcPct val="20000"/>
              </a:spcBef>
              <a:defRPr/>
            </a:pPr>
            <a:r>
              <a:rPr lang="en-US" altLang="en-US" u="sng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When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Same time of day and during normal flow conditions</a:t>
            </a:r>
          </a:p>
          <a:p>
            <a:pPr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en-US" dirty="0">
              <a:ln>
                <a:prstDash val="solid"/>
              </a:ln>
              <a:latin typeface="+mn-lt"/>
              <a:cs typeface="Arial" panose="020B0604020202020204" pitchFamily="34" charset="0"/>
            </a:endParaRPr>
          </a:p>
          <a:p>
            <a:pPr marL="0" indent="0" algn="l" eaLnBrk="1" hangingPunct="1">
              <a:spcBef>
                <a:spcPct val="20000"/>
              </a:spcBef>
              <a:defRPr/>
            </a:pPr>
            <a:r>
              <a:rPr lang="en-US" altLang="en-US" u="sng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How often</a:t>
            </a:r>
            <a:r>
              <a:rPr lang="en-US" altLang="en-US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: At least </a:t>
            </a:r>
            <a:r>
              <a:rPr lang="en-US" altLang="en-US" b="1" dirty="0">
                <a:ln>
                  <a:prstDash val="solid"/>
                </a:ln>
                <a:latin typeface="+mn-lt"/>
                <a:cs typeface="Arial" panose="020B0604020202020204" pitchFamily="34" charset="0"/>
              </a:rPr>
              <a:t>once a month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70441"/>
            <a:ext cx="2705100" cy="466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</a:rPr>
              <a:t>Safety </a:t>
            </a:r>
            <a:r>
              <a:rPr lang="en-US" altLang="en-US" sz="4000" b="1" i="1" dirty="0" smtClean="0">
                <a:ln>
                  <a:prstDash val="solid"/>
                </a:ln>
                <a:latin typeface="Times New Roman" pitchFamily="18" charset="0"/>
              </a:rPr>
              <a:t>Considerations</a:t>
            </a:r>
            <a:endParaRPr lang="en-US" altLang="en-US" sz="4000" b="1" i="1" dirty="0">
              <a:ln>
                <a:prstDash val="solid"/>
              </a:ln>
              <a:latin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conditions are too dangerous to sample…</a:t>
            </a:r>
          </a:p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en-US" sz="2600" b="1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SAMPLE!</a:t>
            </a:r>
          </a:p>
          <a:p>
            <a:pPr lvl="0">
              <a:buFontTx/>
              <a:buChar char="•"/>
              <a:defRPr/>
            </a:pP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until storm has stopped and strong flow has subsided</a:t>
            </a:r>
          </a:p>
          <a:p>
            <a:pPr lvl="0">
              <a:buFontTx/>
              <a:buChar char="•"/>
              <a:defRPr/>
            </a:pP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sample alone</a:t>
            </a:r>
          </a:p>
          <a:p>
            <a:pPr lvl="0">
              <a:buFontTx/>
              <a:buChar char="•"/>
              <a:defRPr/>
            </a:pP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to wear gloves and </a:t>
            </a:r>
            <a:r>
              <a:rPr lang="en-US" sz="2600" dirty="0" smtClean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boots</a:t>
            </a:r>
          </a:p>
          <a:p>
            <a:pPr lvl="0">
              <a:buFontTx/>
              <a:buChar char="•"/>
              <a:defRPr/>
            </a:pPr>
            <a:r>
              <a:rPr lang="en-US" sz="2600" dirty="0" smtClean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Disinfect and dispose of used plates properly</a:t>
            </a:r>
            <a:endParaRPr lang="en-US" sz="2600" dirty="0">
              <a:ln>
                <a:prstDash val="soli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•"/>
              <a:defRPr/>
            </a:pPr>
            <a:r>
              <a:rPr lang="en-US" sz="2600" dirty="0" smtClean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</a:t>
            </a:r>
            <a:r>
              <a:rPr lang="en-US" sz="2600" dirty="0">
                <a:ln>
                  <a:prstDash val="soli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 from land owner before going onto private property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60198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pitchFamily="34" charset="0"/>
            </a:endParaRPr>
          </a:p>
        </p:txBody>
      </p:sp>
      <p:sp>
        <p:nvSpPr>
          <p:cNvPr id="12291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 dirty="0">
                <a:ln>
                  <a:prstDash val="solid"/>
                </a:ln>
                <a:latin typeface="Times New Roman" pitchFamily="18" charset="0"/>
                <a:ea typeface="+mn-ea"/>
                <a:cs typeface="+mn-cs"/>
              </a:rPr>
              <a:t>What are Bacteria?</a:t>
            </a:r>
          </a:p>
        </p:txBody>
      </p:sp>
      <p:sp>
        <p:nvSpPr>
          <p:cNvPr id="45059" name="Rectangle 2051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38600" cy="4191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Single-celled, living microscopic organisms</a:t>
            </a:r>
            <a:r>
              <a:rPr 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/>
            </a:r>
            <a:br>
              <a:rPr 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</a:br>
            <a:endParaRPr lang="en-US" sz="2400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There are more bacteria on Earth than any other living thing</a:t>
            </a:r>
            <a:br>
              <a:rPr 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</a:br>
            <a:endParaRPr lang="en-US" sz="2400" dirty="0">
              <a:ln>
                <a:prstDash val="solid"/>
              </a:ln>
              <a:latin typeface="+mj-lt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n>
                  <a:prstDash val="solid"/>
                </a:ln>
                <a:latin typeface="+mj-lt"/>
                <a:cs typeface="Arial" panose="020B0604020202020204" pitchFamily="34" charset="0"/>
              </a:rPr>
              <a:t>Found all over the world in many different environments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13317" name="Picture 205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828800"/>
            <a:ext cx="3733800" cy="27162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5980</TotalTime>
  <Words>2057</Words>
  <Application>Microsoft Office PowerPoint</Application>
  <PresentationFormat>On-screen Show (4:3)</PresentationFormat>
  <Paragraphs>487</Paragraphs>
  <Slides>53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Bacterial Monitoring</vt:lpstr>
      <vt:lpstr>PowerPoint Presentation</vt:lpstr>
      <vt:lpstr>PowerPoint Presentation</vt:lpstr>
      <vt:lpstr>PowerPoint Presentation</vt:lpstr>
      <vt:lpstr>When, Where, &amp; How Often?</vt:lpstr>
      <vt:lpstr>PowerPoint Presentation</vt:lpstr>
      <vt:lpstr>What are Bacteria?</vt:lpstr>
      <vt:lpstr>Why are Bacteria Important?</vt:lpstr>
      <vt:lpstr>Coliform Bacteria</vt:lpstr>
      <vt:lpstr>Why Monitor for E. coli ?</vt:lpstr>
      <vt:lpstr>Weather and Seasonal Influences</vt:lpstr>
      <vt:lpstr>6 Steps for E.coli Monitoring</vt:lpstr>
      <vt:lpstr>1. Preparing the blank/control</vt:lpstr>
      <vt:lpstr>2. Collecting a sample</vt:lpstr>
      <vt:lpstr>3. Plating your sample</vt:lpstr>
      <vt:lpstr>4. Incubating</vt:lpstr>
      <vt:lpstr>5. Reading the Results…     counting the E.coli colonies</vt:lpstr>
      <vt:lpstr>The Blank/Control</vt:lpstr>
      <vt:lpstr>Example #1</vt:lpstr>
      <vt:lpstr>Example #2</vt:lpstr>
      <vt:lpstr>Example #3</vt:lpstr>
      <vt:lpstr>Example #4</vt:lpstr>
      <vt:lpstr>Example #5</vt:lpstr>
      <vt:lpstr>Example #6</vt:lpstr>
      <vt:lpstr>Example #7</vt:lpstr>
      <vt:lpstr>Example #8</vt:lpstr>
      <vt:lpstr>Example #9</vt:lpstr>
      <vt:lpstr>Example #10</vt:lpstr>
      <vt:lpstr>Example #11</vt:lpstr>
      <vt:lpstr>Example #12</vt:lpstr>
      <vt:lpstr>PowerPoint Presentation</vt:lpstr>
      <vt:lpstr>How Do We Calculate Results?</vt:lpstr>
      <vt:lpstr> How Do We Calculate Results?</vt:lpstr>
      <vt:lpstr>PowerPoint Presentation</vt:lpstr>
      <vt:lpstr> How Do We Calculate Results?</vt:lpstr>
      <vt:lpstr>6. Disposal and Clean-up </vt:lpstr>
      <vt:lpstr>PowerPoint Presentation</vt:lpstr>
      <vt:lpstr>EPA Recommended E. coli Levels for recreational waters</vt:lpstr>
      <vt:lpstr>Fecal vs. E. coli</vt:lpstr>
      <vt:lpstr>Counts that Warrant Action</vt:lpstr>
      <vt:lpstr>PowerPoint Presentation</vt:lpstr>
      <vt:lpstr>PowerPoint Presentation</vt:lpstr>
      <vt:lpstr>Bacterial Data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the Facts</vt:lpstr>
    </vt:vector>
  </TitlesOfParts>
  <Company>GA Dept. of Natural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AAS Bacterial Monitoring</dc:title>
  <dc:creator>AStahley</dc:creator>
  <cp:lastModifiedBy>Seirisse Baker</cp:lastModifiedBy>
  <cp:revision>243</cp:revision>
  <cp:lastPrinted>2017-07-18T14:45:49Z</cp:lastPrinted>
  <dcterms:created xsi:type="dcterms:W3CDTF">2008-07-08T19:10:07Z</dcterms:created>
  <dcterms:modified xsi:type="dcterms:W3CDTF">2017-11-29T18:40:06Z</dcterms:modified>
</cp:coreProperties>
</file>