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322" r:id="rId5"/>
    <p:sldId id="295" r:id="rId6"/>
    <p:sldId id="316" r:id="rId7"/>
    <p:sldId id="323" r:id="rId8"/>
    <p:sldId id="324" r:id="rId9"/>
    <p:sldId id="296" r:id="rId10"/>
    <p:sldId id="298" r:id="rId11"/>
    <p:sldId id="329" r:id="rId12"/>
    <p:sldId id="283" r:id="rId13"/>
    <p:sldId id="300" r:id="rId14"/>
    <p:sldId id="304" r:id="rId15"/>
    <p:sldId id="305" r:id="rId16"/>
    <p:sldId id="269" r:id="rId17"/>
    <p:sldId id="290" r:id="rId18"/>
    <p:sldId id="270" r:id="rId19"/>
    <p:sldId id="306" r:id="rId20"/>
    <p:sldId id="307" r:id="rId21"/>
    <p:sldId id="308" r:id="rId22"/>
    <p:sldId id="318" r:id="rId23"/>
    <p:sldId id="281" r:id="rId24"/>
    <p:sldId id="276" r:id="rId25"/>
    <p:sldId id="325" r:id="rId26"/>
    <p:sldId id="327" r:id="rId27"/>
    <p:sldId id="326" r:id="rId28"/>
    <p:sldId id="310" r:id="rId29"/>
    <p:sldId id="309" r:id="rId3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dson, Jenna" initials="DJ" lastIdx="2" clrIdx="0">
    <p:extLst>
      <p:ext uri="{19B8F6BF-5375-455C-9EA6-DF929625EA0E}">
        <p15:presenceInfo xmlns:p15="http://schemas.microsoft.com/office/powerpoint/2012/main" userId="S::jenna.dodson@dnr.ga.gov::6a52d81c-e2cd-42c7-a711-da65f6d9484c" providerId="AD"/>
      </p:ext>
    </p:extLst>
  </p:cmAuthor>
  <p:cmAuthor id="2" name="Jacqueline Encinas" initials="JE" lastIdx="4" clrIdx="1">
    <p:extLst>
      <p:ext uri="{19B8F6BF-5375-455C-9EA6-DF929625EA0E}">
        <p15:presenceInfo xmlns:p15="http://schemas.microsoft.com/office/powerpoint/2012/main" userId="Jacqueline Encinas" providerId="None"/>
      </p:ext>
    </p:extLst>
  </p:cmAuthor>
  <p:cmAuthor id="3" name="Crapps, Bailey" initials="CB" lastIdx="22" clrIdx="2">
    <p:extLst>
      <p:ext uri="{19B8F6BF-5375-455C-9EA6-DF929625EA0E}">
        <p15:presenceInfo xmlns:p15="http://schemas.microsoft.com/office/powerpoint/2012/main" userId="S::bailey.crapps@dnr.ga.gov::f50fd27e-e29b-44d5-936b-b00be42a6376" providerId="AD"/>
      </p:ext>
    </p:extLst>
  </p:cmAuthor>
  <p:cmAuthor id="4" name="Encinas, Jacqueline" initials="EJ" lastIdx="12" clrIdx="3">
    <p:extLst>
      <p:ext uri="{19B8F6BF-5375-455C-9EA6-DF929625EA0E}">
        <p15:presenceInfo xmlns:p15="http://schemas.microsoft.com/office/powerpoint/2012/main" userId="S::jacqueline.encinas@dnr.ga.gov::7dd76611-b79e-4293-8c6e-afc8f3479af4" providerId="AD"/>
      </p:ext>
    </p:extLst>
  </p:cmAuthor>
  <p:cmAuthor id="5" name="Nachtmann, Cecilia" initials="NC" lastIdx="22" clrIdx="4">
    <p:extLst>
      <p:ext uri="{19B8F6BF-5375-455C-9EA6-DF929625EA0E}">
        <p15:presenceInfo xmlns:p15="http://schemas.microsoft.com/office/powerpoint/2012/main" userId="S::cecilia.nachtmann@dnr.ga.gov::92836137-1cd9-4f77-ab83-fe05c1257fd7" providerId="AD"/>
      </p:ext>
    </p:extLst>
  </p:cmAuthor>
  <p:cmAuthor id="6" name="Nachtmann, Cecilia" initials="NC [2]" lastIdx="11" clrIdx="5">
    <p:extLst>
      <p:ext uri="{19B8F6BF-5375-455C-9EA6-DF929625EA0E}">
        <p15:presenceInfo xmlns:p15="http://schemas.microsoft.com/office/powerpoint/2012/main" userId="Nachtmann, Ceci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54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395" autoAdjust="0"/>
  </p:normalViewPr>
  <p:slideViewPr>
    <p:cSldViewPr snapToGrid="0">
      <p:cViewPr varScale="1">
        <p:scale>
          <a:sx n="73" d="100"/>
          <a:sy n="73" d="100"/>
        </p:scale>
        <p:origin x="199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21-08-06T15:58:15.431" idx="17">
    <p:pos x="4824" y="2311"/>
    <p:text>Not public domain; need to replace or get permission to use</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A40698F5-F89F-4739-9808-A0DF417A7EEE}" type="datetimeFigureOut">
              <a:rPr lang="en-US" smtClean="0"/>
              <a:t>8/31/2021</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BD3D1EBA-5D8C-4885-8A99-B546B3AEFC19}" type="slidenum">
              <a:rPr lang="en-US" smtClean="0"/>
              <a:t>‹#›</a:t>
            </a:fld>
            <a:endParaRPr lang="en-US"/>
          </a:p>
        </p:txBody>
      </p:sp>
    </p:spTree>
    <p:extLst>
      <p:ext uri="{BB962C8B-B14F-4D97-AF65-F5344CB8AC3E}">
        <p14:creationId xmlns:p14="http://schemas.microsoft.com/office/powerpoint/2010/main" val="1059986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s.fed.us/rm/boise/research/techtrans/projects/scienceforkids/watersheds.s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mericanrivers.org/threats-solutions/clean-water/sewage-pollutio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oceanservice.noaa.gov/education/tutorial_pollution/03pointsource.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ceanservice.noaa.gov/education/tutorial_pollution/04nonpointsource.htm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seattle.gov/utilities/protecting-our-environment/sustainability-tips/pollution-prevention/pet-waste" TargetMode="External"/><Relationship Id="rId4" Type="http://schemas.openxmlformats.org/officeDocument/2006/relationships/hyperlink" Target="https://www.nrcs.usda.gov/wps/portal/nrcs/detail/nm/programs/financial/eqip/?cid=nrcseprd323312"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a:defRPr/>
            </a:pPr>
            <a:r>
              <a:rPr lang="en-US" i="1"/>
              <a:t>Notes to Presenters: </a:t>
            </a:r>
            <a:endParaRPr lang="en-US"/>
          </a:p>
          <a:p>
            <a:pPr marL="191309" indent="-191309" defTabSz="966612">
              <a:buFont typeface="Arial,Sans-Serif"/>
              <a:buChar char="•"/>
              <a:defRPr/>
            </a:pPr>
            <a:r>
              <a:rPr lang="en-US" i="1"/>
              <a:t>You are not required to say everything that is in the notes or present the information in the same way; these notes are simply included for your reference, so use them as much or as little as you like.</a:t>
            </a:r>
          </a:p>
          <a:p>
            <a:pPr marL="191309" indent="-191309" defTabSz="966612">
              <a:buFont typeface="Arial,Sans-Serif"/>
              <a:buChar char="•"/>
              <a:defRPr/>
            </a:pPr>
            <a:r>
              <a:rPr lang="en-US" i="1"/>
              <a:t>Please feel free to use your own examples, anecdotes, photos, etc. throughout the presentation. Make the presentation yours!</a:t>
            </a:r>
          </a:p>
          <a:p>
            <a:pPr>
              <a:defRPr/>
            </a:pPr>
            <a:endParaRPr lang="en-US" i="1"/>
          </a:p>
          <a:p>
            <a:pPr>
              <a:defRPr/>
            </a:pPr>
            <a:r>
              <a:rPr lang="en-US" i="1"/>
              <a:t>Notes Key: </a:t>
            </a:r>
            <a:endParaRPr lang="en-US"/>
          </a:p>
          <a:p>
            <a:pPr marL="191309" indent="-191309">
              <a:buFont typeface="Arial,Sans-Serif"/>
              <a:buChar char="•"/>
              <a:defRPr/>
            </a:pPr>
            <a:r>
              <a:rPr lang="en-US" i="1"/>
              <a:t>Italicized text= direction for presenter, not to be said aloud</a:t>
            </a:r>
            <a:endParaRPr lang="en-US"/>
          </a:p>
          <a:p>
            <a:pPr marL="191309" indent="-191309">
              <a:buFont typeface="Arial,Sans-Serif"/>
              <a:buChar char="•"/>
              <a:defRPr/>
            </a:pPr>
            <a:r>
              <a:rPr lang="en-US" i="1" u="sng"/>
              <a:t>Underlined text</a:t>
            </a:r>
            <a:r>
              <a:rPr lang="en-US" i="1"/>
              <a:t>= give emphasis</a:t>
            </a:r>
            <a:endParaRPr lang="en-US"/>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1727192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a:buFont typeface="Arial"/>
              <a:buChar char="•"/>
            </a:pPr>
            <a:r>
              <a:rPr lang="en-US" sz="1200"/>
              <a:t>Here are some steps on how to get started with AAS!</a:t>
            </a:r>
          </a:p>
          <a:p>
            <a:pPr marL="193322" indent="-193322">
              <a:buFont typeface="Arial"/>
              <a:buChar char="•"/>
            </a:pPr>
            <a:r>
              <a:rPr lang="en-US" sz="1200"/>
              <a:t>Note that this is not a set order, there is flexibility (you may have a site in mind before attending a workshop, come into the program as part of a group, etc.)</a:t>
            </a:r>
          </a:p>
          <a:p>
            <a:pPr marL="193322" indent="-193322">
              <a:buFont typeface="Arial"/>
              <a:buChar char="•"/>
            </a:pPr>
            <a:r>
              <a:rPr lang="en-US" sz="1200">
                <a:cs typeface="Calibri"/>
              </a:rPr>
              <a:t>We will go through each of these one by one in this section of the presentation</a:t>
            </a: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1234467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lnSpcReduction="10000"/>
          </a:bodyPr>
          <a:lstStyle/>
          <a:p>
            <a:pPr marL="193322" indent="-193322">
              <a:buFont typeface="Arial"/>
              <a:buChar char="•"/>
            </a:pPr>
            <a:r>
              <a:rPr lang="en-US" sz="1200">
                <a:latin typeface="+mn-lt"/>
                <a:cs typeface="Calibri"/>
              </a:rPr>
              <a:t>The first question to ask is, </a:t>
            </a:r>
            <a:r>
              <a:rPr lang="en-US" sz="1200" u="sng">
                <a:latin typeface="+mn-lt"/>
                <a:cs typeface="Calibri"/>
              </a:rPr>
              <a:t>why do I want to monitor</a:t>
            </a:r>
            <a:r>
              <a:rPr lang="en-US" sz="1200">
                <a:latin typeface="+mn-lt"/>
                <a:cs typeface="Calibri"/>
              </a:rPr>
              <a:t>? Here are some examples:</a:t>
            </a:r>
            <a:endParaRPr lang="en-US" sz="1200">
              <a:latin typeface="+mn-lt"/>
            </a:endParaRPr>
          </a:p>
          <a:p>
            <a:pPr marL="676629" lvl="1" indent="-193322">
              <a:buFont typeface="Arial"/>
              <a:buChar char="•"/>
            </a:pPr>
            <a:r>
              <a:rPr lang="en-US" sz="1200">
                <a:latin typeface="+mn-lt"/>
                <a:cs typeface="Calibri"/>
              </a:rPr>
              <a:t>Determine the health of my backyard stream</a:t>
            </a:r>
          </a:p>
          <a:p>
            <a:pPr marL="676629" lvl="1" indent="-193322">
              <a:buFont typeface="Arial"/>
              <a:buChar char="•"/>
            </a:pPr>
            <a:r>
              <a:rPr lang="en-US" sz="1200">
                <a:latin typeface="+mn-lt"/>
                <a:cs typeface="Calibri"/>
              </a:rPr>
              <a:t>Educate community/take action</a:t>
            </a:r>
          </a:p>
          <a:p>
            <a:pPr marL="676629" lvl="1" indent="-193322">
              <a:buFont typeface="Arial"/>
              <a:buChar char="•"/>
            </a:pPr>
            <a:r>
              <a:rPr lang="en-US" sz="1200">
                <a:latin typeface="+mn-lt"/>
                <a:cs typeface="Calibri"/>
              </a:rPr>
              <a:t>Use as a way to get outside with my family</a:t>
            </a:r>
          </a:p>
          <a:p>
            <a:pPr marL="676629" lvl="1" indent="-193322">
              <a:buFont typeface="Arial"/>
              <a:buChar char="•"/>
            </a:pPr>
            <a:r>
              <a:rPr lang="en-US" sz="1200">
                <a:latin typeface="+mn-lt"/>
                <a:cs typeface="Calibri"/>
              </a:rPr>
              <a:t>303(d) listed stream- work to inform status of stream on the </a:t>
            </a:r>
            <a:r>
              <a:rPr lang="en-US" sz="1200" b="0" i="0">
                <a:solidFill>
                  <a:srgbClr val="262626"/>
                </a:solidFill>
                <a:effectLst/>
                <a:latin typeface="+mn-lt"/>
              </a:rPr>
              <a:t>303d/305b list</a:t>
            </a:r>
          </a:p>
          <a:p>
            <a:pPr marL="1159935" lvl="2" indent="-193322" defTabSz="966612">
              <a:buFont typeface="Arial"/>
              <a:buChar char="•"/>
              <a:defRPr/>
            </a:pPr>
            <a:r>
              <a:rPr lang="en-US" sz="1200">
                <a:solidFill>
                  <a:srgbClr val="000300"/>
                </a:solidFill>
                <a:latin typeface="+mn-lt"/>
              </a:rPr>
              <a:t>Clean Water Act requires waterways that are not supporting their designated uses to be put on this list. </a:t>
            </a:r>
          </a:p>
          <a:p>
            <a:pPr marL="1159935" lvl="2" indent="-193322" defTabSz="966612">
              <a:buFont typeface="Arial"/>
              <a:buChar char="•"/>
              <a:defRPr/>
            </a:pPr>
            <a:r>
              <a:rPr lang="en-US" sz="1200">
                <a:solidFill>
                  <a:srgbClr val="000300"/>
                </a:solidFill>
                <a:latin typeface="+mn-lt"/>
              </a:rPr>
              <a:t>If waterbodies are not meeting their designated uses, this could limit recreation (fishing, swimming, boating, etc.) and more </a:t>
            </a:r>
            <a:r>
              <a:rPr lang="en-US" sz="1200" i="1">
                <a:solidFill>
                  <a:srgbClr val="000300"/>
                </a:solidFill>
                <a:latin typeface="+mn-lt"/>
              </a:rPr>
              <a:t>(r</a:t>
            </a:r>
            <a:r>
              <a:rPr lang="en-US" sz="1200" i="1">
                <a:solidFill>
                  <a:srgbClr val="000000"/>
                </a:solidFill>
                <a:latin typeface="+mn-lt"/>
              </a:rPr>
              <a:t>esource below)</a:t>
            </a:r>
            <a:endParaRPr lang="en-US" sz="1200" i="1">
              <a:solidFill>
                <a:srgbClr val="444444"/>
              </a:solidFill>
              <a:latin typeface="+mn-lt"/>
            </a:endParaRPr>
          </a:p>
          <a:p>
            <a:pPr marL="676629" lvl="1" indent="-193322">
              <a:buFont typeface="Arial"/>
              <a:buChar char="•"/>
            </a:pPr>
            <a:r>
              <a:rPr lang="en-US" sz="1200" i="1">
                <a:latin typeface="+mn-lt"/>
                <a:cs typeface="Calibri"/>
              </a:rPr>
              <a:t>Use own examples if possible</a:t>
            </a:r>
          </a:p>
          <a:p>
            <a:pPr marL="193322" indent="-193322">
              <a:buFont typeface="Arial"/>
              <a:buChar char="•"/>
            </a:pPr>
            <a:r>
              <a:rPr lang="en-US" sz="1200" u="sng">
                <a:latin typeface="+mn-lt"/>
                <a:cs typeface="Calibri"/>
              </a:rPr>
              <a:t>What site? </a:t>
            </a:r>
            <a:r>
              <a:rPr lang="en-US" sz="1200">
                <a:latin typeface="+mn-lt"/>
                <a:cs typeface="Calibri"/>
              </a:rPr>
              <a:t>Will get into that later, but begin to think about waterbodies of interest around you</a:t>
            </a:r>
          </a:p>
          <a:p>
            <a:pPr marL="193322" indent="-193322">
              <a:buFont typeface="Arial"/>
              <a:buChar char="•"/>
            </a:pPr>
            <a:r>
              <a:rPr lang="en-US" sz="1200" u="sng">
                <a:latin typeface="+mn-lt"/>
                <a:cs typeface="Calibri"/>
              </a:rPr>
              <a:t>Type of data? </a:t>
            </a:r>
            <a:r>
              <a:rPr lang="en-US" sz="1200">
                <a:latin typeface="+mn-lt"/>
                <a:cs typeface="Calibri"/>
              </a:rPr>
              <a:t>There are a number of different monitoring types as part of AAS; we'll also go into that more later</a:t>
            </a:r>
          </a:p>
          <a:p>
            <a:pPr marL="193322" indent="-193322">
              <a:buFont typeface="Arial"/>
              <a:buChar char="•"/>
            </a:pPr>
            <a:r>
              <a:rPr lang="en-US" sz="1200" u="sng">
                <a:latin typeface="+mn-lt"/>
                <a:cs typeface="Calibri"/>
              </a:rPr>
              <a:t>Who might be interested? </a:t>
            </a:r>
            <a:r>
              <a:rPr lang="en-US" sz="1200">
                <a:latin typeface="+mn-lt"/>
                <a:cs typeface="Calibri"/>
              </a:rPr>
              <a:t>Going back to partnerships, could be local gov't, riverkeeper orgs, tool for classrooms, </a:t>
            </a:r>
            <a:r>
              <a:rPr lang="en-US" sz="1200" err="1">
                <a:latin typeface="+mn-lt"/>
                <a:cs typeface="Calibri"/>
              </a:rPr>
              <a:t>etc</a:t>
            </a:r>
            <a:endParaRPr lang="en-US" sz="1200">
              <a:latin typeface="+mn-lt"/>
              <a:cs typeface="Calibri"/>
            </a:endParaRPr>
          </a:p>
          <a:p>
            <a:endParaRPr lang="en-US" sz="1200">
              <a:latin typeface="+mn-lt"/>
              <a:cs typeface="Calibri"/>
            </a:endParaRPr>
          </a:p>
          <a:p>
            <a:pPr marL="193322" indent="-193322">
              <a:buFont typeface="Arial"/>
              <a:buChar char="•"/>
            </a:pPr>
            <a:r>
              <a:rPr lang="en-US" sz="1200">
                <a:latin typeface="+mn-lt"/>
                <a:cs typeface="Calibri"/>
              </a:rPr>
              <a:t>Your goals can be driven by group (school groups=education), site (in backyard, want it to be safe for kids to play), community (construction happening, want to know environmental impacts), etc.</a:t>
            </a:r>
          </a:p>
          <a:p>
            <a:pPr marL="193322" indent="-193322">
              <a:buFont typeface="Arial"/>
              <a:buChar char="•"/>
            </a:pPr>
            <a:r>
              <a:rPr lang="en-US" sz="1200">
                <a:latin typeface="+mn-lt"/>
                <a:cs typeface="Calibri"/>
              </a:rPr>
              <a:t>OK for goals to shift, but it is helpful to form goals and reassess as you continue monitoring</a:t>
            </a:r>
          </a:p>
          <a:p>
            <a:pPr marL="193322" indent="-193322">
              <a:buFont typeface="Arial"/>
              <a:buChar char="•"/>
            </a:pPr>
            <a:endParaRPr lang="en-US" sz="1200" i="1">
              <a:latin typeface="+mn-lt"/>
              <a:cs typeface="Calibri"/>
            </a:endParaRPr>
          </a:p>
          <a:p>
            <a:pPr defTabSz="966612">
              <a:defRPr/>
            </a:pPr>
            <a:r>
              <a:rPr lang="en-US" sz="1200" i="1">
                <a:solidFill>
                  <a:srgbClr val="000000"/>
                </a:solidFill>
                <a:latin typeface="+mn-lt"/>
              </a:rPr>
              <a:t>303(d) list resource: https://epd.georgia.gov/watershed-protection-branch/watershed-planning-and-monitoring-program/water-quality-Georgia </a:t>
            </a:r>
            <a:endParaRPr lang="en-US" sz="1200" i="1">
              <a:solidFill>
                <a:srgbClr val="444444"/>
              </a:solidFill>
              <a:latin typeface="+mn-lt"/>
            </a:endParaRPr>
          </a:p>
          <a:p>
            <a:endParaRPr lang="en-US" sz="1200">
              <a:latin typeface="+mn-lt"/>
              <a:cs typeface="Calibri"/>
            </a:endParaRPr>
          </a:p>
          <a:p>
            <a:pPr marL="181240" indent="-181240">
              <a:buFont typeface="Arial"/>
              <a:buChar char="•"/>
            </a:pPr>
            <a:endParaRPr lang="en-US" sz="1200">
              <a:latin typeface="+mn-lt"/>
              <a:cs typeface="Calibri"/>
            </a:endParaRPr>
          </a:p>
          <a:p>
            <a:pPr marL="181240" indent="-181240">
              <a:buFont typeface="Arial"/>
              <a:buChar char="•"/>
            </a:pPr>
            <a:endParaRPr lang="en-US" sz="1200">
              <a:latin typeface="+mn-lt"/>
              <a:cs typeface="Calibri"/>
            </a:endParaRP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3081698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lnSpcReduction="10000"/>
          </a:bodyPr>
          <a:lstStyle/>
          <a:p>
            <a:pPr marL="193322" indent="-193322">
              <a:buFont typeface="Arial" panose="020B0604020202020204" pitchFamily="34" charset="0"/>
              <a:buChar char="•"/>
            </a:pPr>
            <a:r>
              <a:rPr lang="en-US" sz="1200">
                <a:cs typeface="Calibri"/>
              </a:rPr>
              <a:t>AAS offers a variety of monitoring programs for you to choose what best suits your interests and availability, and you can learn more about them by attending monitoring workshops.</a:t>
            </a:r>
          </a:p>
          <a:p>
            <a:pPr marL="676629" lvl="1" indent="-193322" defTabSz="966612">
              <a:buFont typeface="Arial"/>
              <a:buChar char="•"/>
              <a:defRPr/>
            </a:pPr>
            <a:r>
              <a:rPr lang="en-US" sz="1200">
                <a:cs typeface="Calibri"/>
              </a:rPr>
              <a:t>Attending a monitoring workshop does more than just relay protocols. </a:t>
            </a:r>
          </a:p>
          <a:p>
            <a:pPr marL="1159935" lvl="2" indent="-193322" defTabSz="966612">
              <a:buFont typeface="Arial"/>
              <a:buChar char="•"/>
              <a:defRPr/>
            </a:pPr>
            <a:r>
              <a:rPr lang="en-US" sz="1200">
                <a:cs typeface="Calibri"/>
              </a:rPr>
              <a:t>You get the chance to learn background information on the monitoring program and its different parameters</a:t>
            </a:r>
          </a:p>
          <a:p>
            <a:pPr marL="1159935" lvl="2" indent="-193322" defTabSz="966612">
              <a:buFont typeface="Arial"/>
              <a:buChar char="•"/>
              <a:defRPr/>
            </a:pPr>
            <a:r>
              <a:rPr lang="en-US" sz="1200">
                <a:cs typeface="Calibri"/>
              </a:rPr>
              <a:t>Will also learn how your monitoring efforts can help you determine a waterway’s health and water quality</a:t>
            </a:r>
          </a:p>
          <a:p>
            <a:pPr marL="193322" indent="-193322">
              <a:buFont typeface="Arial"/>
              <a:buChar char="•"/>
            </a:pPr>
            <a:r>
              <a:rPr lang="en-US" sz="1200">
                <a:cs typeface="Calibri"/>
              </a:rPr>
              <a:t>AAS offers two main categories of monitoring programs</a:t>
            </a:r>
          </a:p>
          <a:p>
            <a:pPr marL="676629" lvl="1" indent="-193322">
              <a:buFont typeface="Arial"/>
              <a:buChar char="•"/>
            </a:pPr>
            <a:r>
              <a:rPr lang="en-US" sz="1200">
                <a:cs typeface="Calibri"/>
              </a:rPr>
              <a:t>QA/QC (quality assurance/quality control)</a:t>
            </a:r>
          </a:p>
          <a:p>
            <a:pPr marL="1159935" lvl="2" indent="-193322">
              <a:buFont typeface="Arial"/>
              <a:buChar char="•"/>
            </a:pPr>
            <a:r>
              <a:rPr lang="en-US" sz="1200">
                <a:cs typeface="Calibri"/>
              </a:rPr>
              <a:t>Data must be collected with specific protocols and equipment; </a:t>
            </a:r>
            <a:r>
              <a:rPr lang="en-US" sz="1200" u="sng">
                <a:cs typeface="Calibri"/>
              </a:rPr>
              <a:t>this ensures the data are replicable, accurate, and trustworthy</a:t>
            </a:r>
            <a:r>
              <a:rPr lang="en-US" sz="1200">
                <a:cs typeface="Calibri"/>
              </a:rPr>
              <a:t>. </a:t>
            </a:r>
          </a:p>
          <a:p>
            <a:pPr marL="1159935" lvl="2" indent="-193322">
              <a:buFont typeface="Arial"/>
              <a:buChar char="•"/>
            </a:pPr>
            <a:r>
              <a:rPr lang="en-US" sz="1200">
                <a:cs typeface="Calibri"/>
              </a:rPr>
              <a:t>Volunteers must pass a certification test after each workshop to enter QA/QC data</a:t>
            </a:r>
          </a:p>
          <a:p>
            <a:pPr marL="1159935" lvl="2" indent="-193322">
              <a:buFont typeface="Arial"/>
              <a:buChar char="•"/>
            </a:pPr>
            <a:r>
              <a:rPr lang="en-US" sz="1200">
                <a:cs typeface="Calibri"/>
              </a:rPr>
              <a:t>Suggested monitoring frequency: monthly to quarterly </a:t>
            </a:r>
          </a:p>
          <a:p>
            <a:pPr marL="676629" lvl="1" indent="-193322">
              <a:buFont typeface="Arial"/>
              <a:buChar char="•"/>
            </a:pPr>
            <a:r>
              <a:rPr lang="en-US" sz="1200">
                <a:cs typeface="Calibri"/>
              </a:rPr>
              <a:t>Non-QA/QC</a:t>
            </a:r>
          </a:p>
          <a:p>
            <a:pPr marL="1159935" lvl="2" indent="-193322">
              <a:buFont typeface="Arial"/>
              <a:buChar char="•"/>
            </a:pPr>
            <a:r>
              <a:rPr lang="en-US" sz="1200">
                <a:cs typeface="Calibri"/>
              </a:rPr>
              <a:t>Focuses on collecting valuable data with a </a:t>
            </a:r>
            <a:r>
              <a:rPr lang="en-US" sz="1200" u="sng">
                <a:cs typeface="Calibri"/>
              </a:rPr>
              <a:t>less stringent methodology (more observation-based)</a:t>
            </a:r>
          </a:p>
          <a:p>
            <a:pPr marL="1159935" lvl="2" indent="-193322">
              <a:buFont typeface="Arial"/>
              <a:buChar char="•"/>
            </a:pPr>
            <a:r>
              <a:rPr lang="en-US" sz="1200">
                <a:cs typeface="Calibri"/>
              </a:rPr>
              <a:t>Attend a workshop to learn background information and guidance on how to conduct each monitoring type (no need to pass a certification test!)</a:t>
            </a:r>
          </a:p>
          <a:p>
            <a:pPr marL="1159935" lvl="2" indent="-193322" defTabSz="966612">
              <a:buFont typeface="Arial"/>
              <a:buChar char="•"/>
              <a:defRPr/>
            </a:pPr>
            <a:r>
              <a:rPr lang="en-US" sz="1200">
                <a:cs typeface="Calibri"/>
              </a:rPr>
              <a:t>Suggested monitoring frequency: quarterly to annually</a:t>
            </a:r>
          </a:p>
          <a:p>
            <a:pPr marL="193322" indent="-193322">
              <a:buFont typeface="Arial"/>
              <a:buChar char="•"/>
            </a:pPr>
            <a:r>
              <a:rPr lang="en-US" sz="1200">
                <a:cs typeface="Calibri"/>
              </a:rPr>
              <a:t>Once you attend a workshop, you receive an AAS account that allows you to access database. </a:t>
            </a: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3263204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81240" indent="-181240">
              <a:buFont typeface="Arial" panose="020B0604020202020204" pitchFamily="34" charset="0"/>
              <a:buChar char="•"/>
            </a:pPr>
            <a:r>
              <a:rPr lang="en-US" sz="1200">
                <a:latin typeface="+mn-lt"/>
              </a:rPr>
              <a:t>Start off with our QA/QC monitoring programs</a:t>
            </a:r>
          </a:p>
          <a:p>
            <a:pPr marL="193322" indent="-193322">
              <a:buFont typeface="Arial"/>
              <a:buChar char="•"/>
            </a:pPr>
            <a:r>
              <a:rPr lang="en-US" sz="1200">
                <a:latin typeface="+mn-lt"/>
              </a:rPr>
              <a:t>Macroinvertebrate monitoring:</a:t>
            </a:r>
          </a:p>
          <a:p>
            <a:pPr marL="676629" lvl="1" indent="-193322">
              <a:buFont typeface="Arial"/>
              <a:buChar char="•"/>
            </a:pPr>
            <a:r>
              <a:rPr lang="en-US" sz="1200">
                <a:solidFill>
                  <a:srgbClr val="000000"/>
                </a:solidFill>
                <a:latin typeface="+mn-lt"/>
                <a:cs typeface="Calibri"/>
              </a:rPr>
              <a:t>Learn</a:t>
            </a:r>
            <a:r>
              <a:rPr lang="en-US" sz="1200">
                <a:latin typeface="+mn-lt"/>
              </a:rPr>
              <a:t> how to collect and identify stream macroinvertebrates (insects, mollusks, and crustaceans)</a:t>
            </a:r>
            <a:endParaRPr lang="en-US" sz="1200">
              <a:latin typeface="+mn-lt"/>
              <a:cs typeface="Calibri"/>
            </a:endParaRPr>
          </a:p>
          <a:p>
            <a:pPr marL="676629" lvl="1" indent="-193322">
              <a:buFont typeface="Arial"/>
              <a:buChar char="•"/>
            </a:pPr>
            <a:r>
              <a:rPr lang="en-US" sz="1200">
                <a:latin typeface="+mn-lt"/>
              </a:rPr>
              <a:t>Can give valuable information about the water quality and habitat quality of a waterbody</a:t>
            </a:r>
          </a:p>
          <a:p>
            <a:pPr marL="676629" lvl="1" indent="-193322">
              <a:buFont typeface="Arial"/>
              <a:buChar char="•"/>
            </a:pPr>
            <a:r>
              <a:rPr lang="en-US" sz="1200">
                <a:latin typeface="+mn-lt"/>
              </a:rPr>
              <a:t>A great hands-on activity for any group!</a:t>
            </a:r>
            <a:endParaRPr lang="en-US" sz="1200">
              <a:latin typeface="+mn-lt"/>
              <a:cs typeface="Calibri"/>
            </a:endParaRPr>
          </a:p>
          <a:p>
            <a:pPr marL="193322" indent="-193322">
              <a:buFont typeface="Arial"/>
              <a:buChar char="•"/>
            </a:pPr>
            <a:r>
              <a:rPr lang="en-US" sz="1200">
                <a:latin typeface="+mn-lt"/>
              </a:rPr>
              <a:t>Chemical monitoring: </a:t>
            </a:r>
            <a:endParaRPr lang="en-US" sz="1200">
              <a:latin typeface="+mn-lt"/>
              <a:cs typeface="Calibri"/>
            </a:endParaRPr>
          </a:p>
          <a:p>
            <a:pPr marL="676629" lvl="1" indent="-193322">
              <a:buFont typeface="Arial"/>
              <a:buChar char="•"/>
            </a:pPr>
            <a:r>
              <a:rPr lang="en-US" sz="1200">
                <a:latin typeface="+mn-lt"/>
              </a:rPr>
              <a:t>Designed to teach volunteers about basic stream water chemistry and how to conduct various chemical tests using hand-held field equipment</a:t>
            </a:r>
            <a:endParaRPr lang="en-US" sz="1200">
              <a:latin typeface="+mn-lt"/>
              <a:cs typeface="Calibri"/>
            </a:endParaRPr>
          </a:p>
          <a:p>
            <a:pPr marL="676629" lvl="1" indent="-193322">
              <a:buFont typeface="Arial"/>
              <a:buChar char="•"/>
            </a:pPr>
            <a:r>
              <a:rPr lang="en-US" sz="1200">
                <a:latin typeface="+mn-lt"/>
              </a:rPr>
              <a:t>Gives us significant information about water quality and is the most popular type of monitoring</a:t>
            </a:r>
            <a:endParaRPr lang="en-US" sz="1200">
              <a:latin typeface="+mn-lt"/>
              <a:cs typeface="Calibri"/>
            </a:endParaRPr>
          </a:p>
          <a:p>
            <a:pPr marL="676629" lvl="1" indent="-193322">
              <a:buFont typeface="Arial"/>
              <a:buChar char="•"/>
            </a:pPr>
            <a:r>
              <a:rPr lang="en-US" sz="1200">
                <a:latin typeface="+mn-lt"/>
              </a:rPr>
              <a:t>You can collect data in just the four core parameters or add on, depending on interest levels</a:t>
            </a:r>
            <a:endParaRPr lang="en-US" sz="1200">
              <a:latin typeface="+mn-lt"/>
              <a:cs typeface="Calibri"/>
            </a:endParaRPr>
          </a:p>
          <a:p>
            <a:pPr marL="193322" indent="-193322">
              <a:buFont typeface="Arial"/>
              <a:buChar char="•"/>
            </a:pPr>
            <a:r>
              <a:rPr lang="en-US" sz="1200">
                <a:latin typeface="+mn-lt"/>
              </a:rPr>
              <a:t>Bacterial monitoring: </a:t>
            </a:r>
            <a:endParaRPr lang="en-US" sz="1200">
              <a:latin typeface="+mn-lt"/>
              <a:cs typeface="Calibri"/>
            </a:endParaRPr>
          </a:p>
          <a:p>
            <a:pPr marL="676629" lvl="1" indent="-193322">
              <a:buFont typeface="Arial"/>
              <a:buChar char="•"/>
            </a:pPr>
            <a:r>
              <a:rPr lang="en-US" sz="1200">
                <a:latin typeface="+mn-lt"/>
              </a:rPr>
              <a:t>Involves monthly monitoring for </a:t>
            </a:r>
            <a:r>
              <a:rPr lang="en-US" sz="1200" i="1">
                <a:latin typeface="+mn-lt"/>
              </a:rPr>
              <a:t>E. coli</a:t>
            </a:r>
            <a:r>
              <a:rPr lang="en-US" sz="1200">
                <a:latin typeface="+mn-lt"/>
              </a:rPr>
              <a:t>, an indicator bacteria, in waterbody</a:t>
            </a:r>
            <a:endParaRPr lang="en-US" sz="1200">
              <a:latin typeface="+mn-lt"/>
              <a:cs typeface="Calibri"/>
            </a:endParaRPr>
          </a:p>
          <a:p>
            <a:pPr marL="676629" lvl="1" indent="-193322">
              <a:buFont typeface="Arial"/>
              <a:buChar char="•"/>
            </a:pPr>
            <a:r>
              <a:rPr lang="en-US" sz="1200">
                <a:latin typeface="+mn-lt"/>
              </a:rPr>
              <a:t>Gives a great snapshot of the potential contamination of surface waters</a:t>
            </a:r>
            <a:endParaRPr lang="en-US" sz="1200">
              <a:latin typeface="+mn-lt"/>
              <a:cs typeface="Calibri"/>
            </a:endParaRPr>
          </a:p>
          <a:p>
            <a:pPr marL="302066" indent="-302066">
              <a:buFont typeface="Arial"/>
              <a:buChar char="•"/>
            </a:pPr>
            <a:endParaRPr lang="en-US" sz="1200">
              <a:latin typeface="+mn-lt"/>
              <a:cs typeface="Calibri"/>
            </a:endParaRPr>
          </a:p>
          <a:p>
            <a:pPr marL="193322" indent="-193322">
              <a:buFont typeface="Arial"/>
              <a:buChar char="•"/>
            </a:pPr>
            <a:r>
              <a:rPr lang="en-US" sz="1200">
                <a:latin typeface="+mn-lt"/>
              </a:rPr>
              <a:t>All of these monitoring programs require volunteers to attend a workshop to review and practice protocols and take a certification test which must be renewed annually. </a:t>
            </a:r>
            <a:r>
              <a:rPr lang="en-US" sz="1200" i="1">
                <a:latin typeface="+mn-lt"/>
              </a:rPr>
              <a:t>(this is explained on the next slide)</a:t>
            </a:r>
            <a:endParaRPr lang="en-US" sz="1200">
              <a:latin typeface="+mn-lt"/>
              <a:cs typeface="Calibri"/>
            </a:endParaRPr>
          </a:p>
        </p:txBody>
      </p:sp>
      <p:sp>
        <p:nvSpPr>
          <p:cNvPr id="5" name="Slide Image Placeholder 4"/>
          <p:cNvSpPr>
            <a:spLocks noGrp="1" noRot="1" noChangeAspect="1"/>
          </p:cNvSpPr>
          <p:nvPr>
            <p:ph type="sldImg"/>
          </p:nvPr>
        </p:nvSpPr>
        <p:spPr>
          <a:xfrm>
            <a:off x="457200" y="720725"/>
            <a:ext cx="6400800" cy="3600450"/>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a:buFont typeface="Arial" panose="020B0604020202020204" pitchFamily="34" charset="0"/>
              <a:buChar char="•"/>
            </a:pPr>
            <a:r>
              <a:rPr lang="en-US" sz="1200">
                <a:latin typeface="+mn-lt"/>
              </a:rPr>
              <a:t>Adopt-A-Stream has an EPA approved QAPP (Quality Assurance Project Plan) for the macro, </a:t>
            </a:r>
            <a:r>
              <a:rPr lang="en-US" sz="1200" err="1">
                <a:latin typeface="+mn-lt"/>
              </a:rPr>
              <a:t>bact</a:t>
            </a:r>
            <a:r>
              <a:rPr lang="en-US" sz="1200">
                <a:latin typeface="+mn-lt"/>
              </a:rPr>
              <a:t>, and chem monitoring programs</a:t>
            </a:r>
          </a:p>
          <a:p>
            <a:pPr marL="676629" lvl="1" indent="-193322">
              <a:buFont typeface="Arial" panose="020B0604020202020204" pitchFamily="34" charset="0"/>
              <a:buChar char="•"/>
            </a:pPr>
            <a:r>
              <a:rPr lang="en-US" sz="1200">
                <a:latin typeface="+mn-lt"/>
              </a:rPr>
              <a:t>Data is held to a certain quality standard (QA/QC= quality assurance/quality control)</a:t>
            </a:r>
          </a:p>
          <a:p>
            <a:pPr marL="676629" lvl="1" indent="-193322" defTabSz="966612">
              <a:buFont typeface="Arial" panose="020B0604020202020204" pitchFamily="34" charset="0"/>
              <a:buChar char="•"/>
              <a:defRPr/>
            </a:pPr>
            <a:r>
              <a:rPr lang="en-US" sz="1200">
                <a:latin typeface="+mn-lt"/>
              </a:rPr>
              <a:t>QAPP stipulates that</a:t>
            </a:r>
            <a:r>
              <a:rPr lang="en-US" sz="1200" b="1">
                <a:latin typeface="+mn-lt"/>
              </a:rPr>
              <a:t> </a:t>
            </a:r>
            <a:r>
              <a:rPr lang="en-US" sz="1200" b="0" u="sng">
                <a:latin typeface="+mn-lt"/>
              </a:rPr>
              <a:t>individual</a:t>
            </a:r>
            <a:r>
              <a:rPr lang="en-US" sz="1200" b="1">
                <a:latin typeface="+mn-lt"/>
              </a:rPr>
              <a:t> </a:t>
            </a:r>
            <a:r>
              <a:rPr lang="en-US" sz="1200">
                <a:latin typeface="+mn-lt"/>
              </a:rPr>
              <a:t>volunteers must be trained, pass a certification test, and maintain that certification by attending recertification workshops annually. Trainers must do the same.</a:t>
            </a:r>
          </a:p>
          <a:p>
            <a:pPr marL="676629" lvl="1" indent="-193322">
              <a:buFont typeface="Arial" panose="020B0604020202020204" pitchFamily="34" charset="0"/>
              <a:buChar char="•"/>
            </a:pPr>
            <a:r>
              <a:rPr lang="en-US" sz="1200">
                <a:latin typeface="+mn-lt"/>
              </a:rPr>
              <a:t>Certification for volunteers (and trainers) ensures that everyone follows the same protocol and that the data going into our database is credible</a:t>
            </a:r>
          </a:p>
          <a:p>
            <a:endParaRPr lang="en-US" sz="1200">
              <a:latin typeface="+mn-lt"/>
            </a:endParaRPr>
          </a:p>
          <a:p>
            <a:pPr marL="193322" indent="-193322" defTabSz="966612">
              <a:buFont typeface="Arial" panose="020B0604020202020204" pitchFamily="34" charset="0"/>
              <a:buChar char="•"/>
              <a:defRPr/>
            </a:pPr>
            <a:r>
              <a:rPr lang="en-US" sz="1200">
                <a:latin typeface="+mn-lt"/>
              </a:rPr>
              <a:t>Must maintain your certification in order to be able to enter or edit data in the AAS database</a:t>
            </a:r>
          </a:p>
          <a:p>
            <a:pPr marL="676629" lvl="1" indent="-193322" defTabSz="966612">
              <a:buFont typeface="Arial" panose="020B0604020202020204" pitchFamily="34" charset="0"/>
              <a:buChar char="•"/>
              <a:defRPr/>
            </a:pPr>
            <a:r>
              <a:rPr lang="en-US" sz="1200">
                <a:latin typeface="+mn-lt"/>
              </a:rPr>
              <a:t>Errors and warnings will pop up if values are out of range or protocol standards are not met</a:t>
            </a:r>
          </a:p>
          <a:p>
            <a:pPr marL="1159935" lvl="2" indent="-193322" defTabSz="966612">
              <a:buFont typeface="Arial" panose="020B0604020202020204" pitchFamily="34" charset="0"/>
              <a:buChar char="•"/>
              <a:defRPr/>
            </a:pPr>
            <a:r>
              <a:rPr lang="en-US" sz="1200">
                <a:latin typeface="+mn-lt"/>
              </a:rPr>
              <a:t>Help you catch issues with monitoring techniques and deviations from your baseline</a:t>
            </a:r>
          </a:p>
          <a:p>
            <a:pPr marL="1159935" lvl="2" indent="-193322" defTabSz="966612">
              <a:buFont typeface="Arial" panose="020B0604020202020204" pitchFamily="34" charset="0"/>
              <a:buChar char="•"/>
              <a:defRPr/>
            </a:pPr>
            <a:r>
              <a:rPr lang="en-US" sz="1200">
                <a:latin typeface="+mn-lt"/>
              </a:rPr>
              <a:t>Also sent to your local AAS coordinator </a:t>
            </a:r>
          </a:p>
          <a:p>
            <a:pPr marL="676629" lvl="1" indent="-193322" defTabSz="966612">
              <a:buFont typeface="Arial" panose="020B0604020202020204" pitchFamily="34" charset="0"/>
              <a:buChar char="•"/>
              <a:defRPr/>
            </a:pPr>
            <a:r>
              <a:rPr lang="en-US" sz="1200">
                <a:latin typeface="+mn-lt"/>
              </a:rPr>
              <a:t>Can view graphs of data and download all site data to Excel</a:t>
            </a:r>
          </a:p>
          <a:p>
            <a:endParaRPr lang="en-US" sz="1200">
              <a:latin typeface="+mn-lt"/>
            </a:endParaRPr>
          </a:p>
        </p:txBody>
      </p:sp>
      <p:sp>
        <p:nvSpPr>
          <p:cNvPr id="5" name="Slide Image Placeholder 4"/>
          <p:cNvSpPr>
            <a:spLocks noGrp="1" noRot="1" noChangeAspect="1"/>
          </p:cNvSpPr>
          <p:nvPr>
            <p:ph type="sldImg"/>
          </p:nvPr>
        </p:nvSpPr>
        <p:spPr>
          <a:xfrm>
            <a:off x="457200" y="720725"/>
            <a:ext cx="6400800" cy="3600450"/>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lnSpcReduction="10000"/>
          </a:bodyPr>
          <a:lstStyle/>
          <a:p>
            <a:pPr marL="193322" indent="-193322">
              <a:buFont typeface="Arial" panose="020B0604020202020204" pitchFamily="34" charset="0"/>
              <a:buChar char="•"/>
            </a:pPr>
            <a:r>
              <a:rPr lang="en-US" sz="1200"/>
              <a:t>Non-QA/QC programs fall outside of the QAPP and do not require a certification to participate; however, you are still encouraged to attend a monitoring workshop before beginning.</a:t>
            </a:r>
          </a:p>
          <a:p>
            <a:pPr marL="676629" lvl="1" indent="-193322">
              <a:buFont typeface="Arial" panose="020B0604020202020204" pitchFamily="34" charset="0"/>
              <a:buChar char="•"/>
            </a:pPr>
            <a:r>
              <a:rPr lang="en-US" sz="1200"/>
              <a:t>If you can’t find one in your area, you can request one by contacting your local coordinator (found on Find Your Local AAS Coordinator page) or the State Office.</a:t>
            </a:r>
          </a:p>
          <a:p>
            <a:pPr marL="483306" lvl="1"/>
            <a:endParaRPr lang="en-US" sz="1200"/>
          </a:p>
          <a:p>
            <a:pPr marL="193322" indent="-193322">
              <a:buFont typeface="Arial" panose="020B0604020202020204" pitchFamily="34" charset="0"/>
              <a:buChar char="•"/>
            </a:pPr>
            <a:r>
              <a:rPr lang="en-US" sz="1200"/>
              <a:t>Watershed Survey</a:t>
            </a:r>
          </a:p>
          <a:p>
            <a:pPr marL="676629" lvl="1" indent="-193322">
              <a:buFont typeface="Arial" panose="020B0604020202020204" pitchFamily="34" charset="0"/>
              <a:buChar char="•"/>
            </a:pPr>
            <a:r>
              <a:rPr lang="en-US" sz="1200"/>
              <a:t>A great addition to any monitoring routine as it helps to assess land use changes in your area and keep you updated on potential sources of pollutants or other factors that could affect your water quality.</a:t>
            </a:r>
          </a:p>
          <a:p>
            <a:pPr marL="676629" lvl="1" indent="-193322">
              <a:buFont typeface="Arial" panose="020B0604020202020204" pitchFamily="34" charset="0"/>
              <a:buChar char="•"/>
            </a:pPr>
            <a:r>
              <a:rPr lang="en-US" sz="1200"/>
              <a:t>Encouraged to use online mapping resources; more info on AAS website </a:t>
            </a:r>
            <a:r>
              <a:rPr lang="en-US" sz="1200" i="1"/>
              <a:t>(resource below)</a:t>
            </a:r>
            <a:endParaRPr lang="en-US" sz="1200"/>
          </a:p>
          <a:p>
            <a:pPr marL="676629" lvl="1" indent="-193322">
              <a:buFont typeface="Arial" panose="020B0604020202020204" pitchFamily="34" charset="0"/>
              <a:buChar char="•"/>
            </a:pPr>
            <a:r>
              <a:rPr lang="en-US" sz="1200"/>
              <a:t>Conducted annually</a:t>
            </a:r>
          </a:p>
          <a:p>
            <a:pPr marL="193322" indent="-193322">
              <a:buFont typeface="Arial" panose="020B0604020202020204" pitchFamily="34" charset="0"/>
              <a:buChar char="•"/>
            </a:pPr>
            <a:r>
              <a:rPr lang="en-US" sz="1200"/>
              <a:t>Visual stream monitoring </a:t>
            </a:r>
          </a:p>
          <a:p>
            <a:pPr marL="676629" lvl="1" indent="-193322">
              <a:buFont typeface="Arial" panose="020B0604020202020204" pitchFamily="34" charset="0"/>
              <a:buChar char="•"/>
            </a:pPr>
            <a:r>
              <a:rPr lang="en-US" sz="1200"/>
              <a:t>Helps to assess physical changes at your site location (habitat assessment, riparian health, bank erosion, water flow, etc.)</a:t>
            </a:r>
          </a:p>
          <a:p>
            <a:pPr marL="676629" lvl="1" indent="-193322">
              <a:buFont typeface="Arial" panose="020B0604020202020204" pitchFamily="34" charset="0"/>
              <a:buChar char="•"/>
            </a:pPr>
            <a:r>
              <a:rPr lang="en-US" sz="1200"/>
              <a:t>conducted seasonally (4x a year)</a:t>
            </a:r>
          </a:p>
          <a:p>
            <a:pPr marL="193322" indent="-193322">
              <a:buFont typeface="Arial" panose="020B0604020202020204" pitchFamily="34" charset="0"/>
              <a:buChar char="•"/>
            </a:pPr>
            <a:r>
              <a:rPr lang="en-US" sz="1200"/>
              <a:t>Amphibian monitoring </a:t>
            </a:r>
          </a:p>
          <a:p>
            <a:pPr marL="676629" lvl="1" indent="-193322">
              <a:buFont typeface="Arial" panose="020B0604020202020204" pitchFamily="34" charset="0"/>
              <a:buChar char="•"/>
            </a:pPr>
            <a:r>
              <a:rPr lang="en-US" sz="1200"/>
              <a:t>Involves passively monitoring for frogs and salamanders via tree frog refugia (PVC pipes, see photo) and salamander coverboards</a:t>
            </a:r>
          </a:p>
          <a:p>
            <a:pPr marL="676629" lvl="1" indent="-193322" defTabSz="966612">
              <a:buFont typeface="Arial" panose="020B0604020202020204" pitchFamily="34" charset="0"/>
              <a:buChar char="•"/>
              <a:defRPr/>
            </a:pPr>
            <a:r>
              <a:rPr lang="en-US" sz="1200"/>
              <a:t>conducted seasonally (4x a year)</a:t>
            </a:r>
            <a:endParaRPr lang="en-US" sz="1200">
              <a:cs typeface="Calibri"/>
            </a:endParaRPr>
          </a:p>
          <a:p>
            <a:pPr marL="181240" indent="-181240">
              <a:buFont typeface="Arial" panose="020B0604020202020204" pitchFamily="34" charset="0"/>
              <a:buChar char="•"/>
            </a:pPr>
            <a:endParaRPr lang="en-US" sz="1200">
              <a:cs typeface="Calibri"/>
            </a:endParaRPr>
          </a:p>
          <a:p>
            <a:pPr marL="193322" indent="-193322">
              <a:buFont typeface="Arial" panose="020B0604020202020204" pitchFamily="34" charset="0"/>
              <a:buChar char="•"/>
            </a:pPr>
            <a:r>
              <a:rPr lang="en-US" sz="1200" i="1"/>
              <a:t>Online mapping resource: https://adoptastream.georgia.gov/data-forms-2/online-mapping-resources</a:t>
            </a:r>
          </a:p>
        </p:txBody>
      </p:sp>
      <p:sp>
        <p:nvSpPr>
          <p:cNvPr id="5" name="Slide Image Placeholder 4"/>
          <p:cNvSpPr>
            <a:spLocks noGrp="1" noRot="1" noChangeAspect="1"/>
          </p:cNvSpPr>
          <p:nvPr>
            <p:ph type="sldImg"/>
          </p:nvPr>
        </p:nvSpPr>
        <p:spPr>
          <a:xfrm>
            <a:off x="457200" y="720725"/>
            <a:ext cx="6400800" cy="3600450"/>
          </a:xfr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a:buFont typeface="Arial"/>
              <a:buChar char="•"/>
            </a:pPr>
            <a:r>
              <a:rPr lang="en-US" sz="1200">
                <a:cs typeface="Calibri"/>
              </a:rPr>
              <a:t>Once you’re certified, you can figure out where and with whom you want to monitor</a:t>
            </a:r>
            <a:endParaRPr lang="en-US" sz="1200"/>
          </a:p>
          <a:p>
            <a:pPr marL="181240" indent="-181240">
              <a:buFont typeface="Arial"/>
              <a:buChar char="•"/>
            </a:pPr>
            <a:endParaRPr lang="en-US" sz="1200">
              <a:cs typeface="Calibri"/>
            </a:endParaRPr>
          </a:p>
          <a:p>
            <a:pPr marL="193322" indent="-193322">
              <a:buFont typeface="Arial"/>
              <a:buChar char="•"/>
            </a:pPr>
            <a:r>
              <a:rPr lang="en-US" sz="1200">
                <a:cs typeface="Calibri"/>
              </a:rPr>
              <a:t>Once you get access to the database, form a group </a:t>
            </a:r>
          </a:p>
          <a:p>
            <a:pPr marL="676629" lvl="1" indent="-193322">
              <a:buFont typeface="Arial"/>
              <a:buChar char="•"/>
            </a:pPr>
            <a:r>
              <a:rPr lang="en-US" sz="1200">
                <a:cs typeface="Calibri"/>
              </a:rPr>
              <a:t>Must do this first before you can select a site</a:t>
            </a:r>
          </a:p>
          <a:p>
            <a:pPr marL="676629" lvl="1" indent="-193322">
              <a:buFont typeface="Arial"/>
              <a:buChar char="•"/>
            </a:pPr>
            <a:r>
              <a:rPr lang="en-US" sz="1200">
                <a:cs typeface="Calibri"/>
              </a:rPr>
              <a:t>If you don’t have other people to monitor with, you can be a one-person group; however, it is highly recommended to have at least one other person in your group</a:t>
            </a:r>
          </a:p>
          <a:p>
            <a:pPr marL="676629" lvl="1" indent="-193322">
              <a:buFont typeface="Arial"/>
              <a:buChar char="•"/>
            </a:pPr>
            <a:r>
              <a:rPr lang="en-US" sz="1200">
                <a:cs typeface="Calibri"/>
              </a:rPr>
              <a:t>Examples of groups: neighborhood group, classroom, family, extracurricular group, non-profit, local gov’t, etc.</a:t>
            </a:r>
          </a:p>
          <a:p>
            <a:pPr marL="181240" indent="-181240">
              <a:buFont typeface="Arial"/>
              <a:buChar char="•"/>
            </a:pPr>
            <a:endParaRPr lang="en-US" sz="1200">
              <a:cs typeface="Calibri"/>
            </a:endParaRPr>
          </a:p>
          <a:p>
            <a:pPr marL="193322" indent="-193322">
              <a:buFont typeface="Arial"/>
              <a:buChar char="•"/>
            </a:pPr>
            <a:r>
              <a:rPr lang="en-US" sz="1200">
                <a:cs typeface="Calibri"/>
              </a:rPr>
              <a:t>Look around your neighborhood or community to find a site that you would be interested in monitoring</a:t>
            </a:r>
          </a:p>
          <a:p>
            <a:pPr marL="676629" lvl="1" indent="-193322" defTabSz="966612">
              <a:buFont typeface="Arial"/>
              <a:buChar char="•"/>
              <a:defRPr/>
            </a:pPr>
            <a:r>
              <a:rPr lang="en-US" sz="1200">
                <a:cs typeface="Calibri"/>
              </a:rPr>
              <a:t>AAS does not assign sites; can check out map of all sites in GA on AAS website- find a waterway near you that is not being monitored or pick up a site that is no longer being monitored</a:t>
            </a:r>
          </a:p>
          <a:p>
            <a:pPr marL="676629" lvl="1" indent="-193322">
              <a:buFont typeface="Arial"/>
              <a:buChar char="•"/>
            </a:pPr>
            <a:r>
              <a:rPr lang="en-US" sz="1200">
                <a:cs typeface="Calibri"/>
              </a:rPr>
              <a:t>Contact AAS local coordinator for suggestions</a:t>
            </a:r>
          </a:p>
          <a:p>
            <a:pPr marL="676629" lvl="1" indent="-193322">
              <a:buFont typeface="Arial"/>
              <a:buChar char="•"/>
            </a:pPr>
            <a:r>
              <a:rPr lang="en-US" sz="1200">
                <a:cs typeface="Calibri"/>
              </a:rPr>
              <a:t>Be sure that your site is easy, safe, and legal to access!</a:t>
            </a: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4285644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a:buFont typeface="Arial" panose="020B0604020202020204" pitchFamily="34" charset="0"/>
              <a:buChar char="•"/>
            </a:pPr>
            <a:r>
              <a:rPr lang="en-US" sz="1200">
                <a:cs typeface="Calibri"/>
              </a:rPr>
              <a:t>Multiple ways to obtain equipment:</a:t>
            </a:r>
          </a:p>
          <a:p>
            <a:pPr marL="676629" lvl="1" indent="-193322">
              <a:buFont typeface="Arial"/>
              <a:buChar char="•"/>
            </a:pPr>
            <a:r>
              <a:rPr lang="en-US" sz="1200">
                <a:cs typeface="Calibri"/>
              </a:rPr>
              <a:t>Purchase it yourself! Info and links on AAS website</a:t>
            </a:r>
          </a:p>
          <a:p>
            <a:pPr marL="676629" lvl="1" indent="-193322">
              <a:buFont typeface="Arial"/>
              <a:buChar char="•"/>
            </a:pPr>
            <a:r>
              <a:rPr lang="en-US" sz="1200">
                <a:cs typeface="Calibri"/>
              </a:rPr>
              <a:t>Reach out to local coordinator for an equipment loan</a:t>
            </a:r>
          </a:p>
          <a:p>
            <a:pPr marL="676629" lvl="1" indent="-193322">
              <a:buFont typeface="Arial"/>
              <a:buChar char="•"/>
            </a:pPr>
            <a:r>
              <a:rPr lang="en-US" sz="1200">
                <a:cs typeface="Calibri"/>
              </a:rPr>
              <a:t>Contact state office for loan if neither option is feasible</a:t>
            </a:r>
          </a:p>
          <a:p>
            <a:pPr marL="664546" lvl="1" indent="-181240">
              <a:buFont typeface="Arial"/>
              <a:buChar char="•"/>
            </a:pPr>
            <a:endParaRPr lang="en-US" sz="1200">
              <a:cs typeface="Calibri"/>
            </a:endParaRP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3035284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a:buFont typeface="Arial"/>
              <a:buChar char="•"/>
            </a:pPr>
            <a:r>
              <a:rPr lang="en-US" sz="1200">
                <a:cs typeface="Calibri"/>
              </a:rPr>
              <a:t>Set up a monitoring schedule</a:t>
            </a:r>
          </a:p>
          <a:p>
            <a:pPr marL="676629" lvl="1" indent="-193322">
              <a:buFont typeface="Arial"/>
              <a:buChar char="•"/>
            </a:pPr>
            <a:r>
              <a:rPr lang="en-US" sz="1200">
                <a:cs typeface="Calibri"/>
              </a:rPr>
              <a:t>Consistent monitoring and data entry is important for understanding baselines and catching irregularities</a:t>
            </a:r>
          </a:p>
          <a:p>
            <a:pPr marL="193322" indent="-193322">
              <a:buFont typeface="Arial"/>
              <a:buChar char="•"/>
            </a:pPr>
            <a:r>
              <a:rPr lang="en-US" sz="1200">
                <a:cs typeface="Calibri"/>
              </a:rPr>
              <a:t>Submit your data AS SOON AS POSSIBLE after monitoring, and review your data to catch any errors or deviations from baseline</a:t>
            </a:r>
          </a:p>
          <a:p>
            <a:pPr marL="193322" indent="-193322">
              <a:buFont typeface="Arial"/>
              <a:buChar char="•"/>
            </a:pPr>
            <a:r>
              <a:rPr lang="en-US" sz="1200">
                <a:cs typeface="Calibri"/>
              </a:rPr>
              <a:t>If you find any issues or irregularities, contact your local coordinator/government</a:t>
            </a:r>
          </a:p>
          <a:p>
            <a:pPr marL="676629" lvl="1" indent="-193322">
              <a:buFont typeface="Arial"/>
              <a:buChar char="•"/>
            </a:pPr>
            <a:r>
              <a:rPr lang="en-US" sz="1200">
                <a:cs typeface="Calibri"/>
              </a:rPr>
              <a:t>Check out the “Who to Call” list on the monitoring resources page of the AAS website </a:t>
            </a:r>
            <a:r>
              <a:rPr lang="en-US" sz="1200" i="1">
                <a:cs typeface="Calibri"/>
              </a:rPr>
              <a:t>(resource below)</a:t>
            </a:r>
          </a:p>
          <a:p>
            <a:endParaRPr lang="en-US" sz="1200" i="1">
              <a:cs typeface="Calibri"/>
            </a:endParaRPr>
          </a:p>
          <a:p>
            <a:r>
              <a:rPr lang="en-US" sz="1200" i="1">
                <a:cs typeface="Calibri"/>
              </a:rPr>
              <a:t>Monitoring resources: https://adoptastream.georgia.gov/data-forms-2/monitoring-resources</a:t>
            </a: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145378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3322" indent="-191589">
              <a:buFont typeface="Arial,Sans-Serif" panose="020B0604020202020204" pitchFamily="34" charset="0"/>
              <a:buChar char="•"/>
            </a:pPr>
            <a:r>
              <a:rPr lang="en-US">
                <a:latin typeface="+mn-lt"/>
              </a:rPr>
              <a:t>After you collect data at your stream, lake, wetland, estuary, etc., </a:t>
            </a:r>
            <a:r>
              <a:rPr lang="en-US" b="0" u="sng">
                <a:latin typeface="+mn-lt"/>
              </a:rPr>
              <a:t>we ask that your data be submitted ASAP </a:t>
            </a:r>
            <a:r>
              <a:rPr lang="en-US">
                <a:latin typeface="+mn-lt"/>
              </a:rPr>
              <a:t>to the online AAS database because your data are being used! </a:t>
            </a:r>
          </a:p>
          <a:p>
            <a:pPr marL="676629" lvl="1" indent="-191589">
              <a:buFont typeface="Arial,Sans-Serif" panose="020B0604020202020204" pitchFamily="34" charset="0"/>
              <a:buChar char="•"/>
            </a:pPr>
            <a:r>
              <a:rPr lang="en-US">
                <a:latin typeface="+mn-lt"/>
                <a:cs typeface="Calibri"/>
              </a:rPr>
              <a:t>Anyone across the state, nation, and world can access data from the AAS database (open access)</a:t>
            </a:r>
          </a:p>
          <a:p>
            <a:pPr marL="674895" lvl="1" indent="-191589">
              <a:buFont typeface="Arial,Sans-Serif" panose="020B0604020202020204" pitchFamily="34" charset="0"/>
              <a:buChar char="•"/>
            </a:pPr>
            <a:endParaRPr lang="en-US">
              <a:latin typeface="+mn-lt"/>
              <a:cs typeface="Calibri"/>
            </a:endParaRPr>
          </a:p>
          <a:p>
            <a:pPr marL="193322" indent="-191589" defTabSz="1021806">
              <a:buFont typeface="Arial,Sans-Serif" panose="020B0604020202020204" pitchFamily="34" charset="0"/>
              <a:buChar char="•"/>
              <a:defRPr/>
            </a:pPr>
            <a:r>
              <a:rPr lang="en-US" u="none">
                <a:latin typeface="+mn-lt"/>
                <a:cs typeface="Calibri"/>
              </a:rPr>
              <a:t>Regular monitoring helps </a:t>
            </a:r>
            <a:r>
              <a:rPr lang="en-US" u="sng">
                <a:latin typeface="+mn-lt"/>
                <a:cs typeface="Calibri"/>
              </a:rPr>
              <a:t>establish baseline conditions for your local waterways</a:t>
            </a:r>
          </a:p>
          <a:p>
            <a:pPr marL="676629" lvl="1" indent="-191589" defTabSz="1021806">
              <a:buFont typeface="Arial,Sans-Serif" panose="020B0604020202020204" pitchFamily="34" charset="0"/>
              <a:buChar char="•"/>
              <a:defRPr/>
            </a:pPr>
            <a:r>
              <a:rPr lang="en-US">
                <a:latin typeface="+mn-lt"/>
                <a:cs typeface="Calibri"/>
              </a:rPr>
              <a:t>It is impossible to understand what is “normal” for a waterbody from just one sampling event, and there aren’t enough scientists/technicians to be able to consistently collect baseline conditions for all streams across the state- that’s why we need citizen scientist volunteers!</a:t>
            </a:r>
            <a:endParaRPr lang="en-US">
              <a:latin typeface="+mn-lt"/>
            </a:endParaRPr>
          </a:p>
          <a:p>
            <a:pPr marL="676629" lvl="1" indent="-191589">
              <a:buFont typeface="Arial,Sans-Serif" panose="020B0604020202020204" pitchFamily="34" charset="0"/>
              <a:buChar char="•"/>
              <a:defRPr/>
            </a:pPr>
            <a:r>
              <a:rPr lang="en-US">
                <a:latin typeface="+mn-lt"/>
              </a:rPr>
              <a:t>Baseline data is incredibly valuable to communities in being able to track improvements and impairments over time and mitigate any detrimental alterations</a:t>
            </a:r>
            <a:endParaRPr lang="en-US">
              <a:latin typeface="+mn-lt"/>
              <a:cs typeface="Calibri"/>
            </a:endParaRPr>
          </a:p>
          <a:p>
            <a:pPr marL="193322" indent="-191589" defTabSz="966612">
              <a:buFont typeface="Arial,Sans-Serif" panose="020B0604020202020204" pitchFamily="34" charset="0"/>
              <a:buChar char="•"/>
              <a:defRPr/>
            </a:pPr>
            <a:r>
              <a:rPr lang="en-US" u="none">
                <a:latin typeface="+mn-lt"/>
                <a:cs typeface="Calibri"/>
              </a:rPr>
              <a:t>Consistent monitoring and an established baseline also </a:t>
            </a:r>
            <a:r>
              <a:rPr lang="en-US" u="sng">
                <a:latin typeface="+mn-lt"/>
                <a:cs typeface="Calibri" panose="020F0502020204030204"/>
              </a:rPr>
              <a:t>allows problems, such as sewage spills, to be detected quickly and more frequently </a:t>
            </a:r>
            <a:r>
              <a:rPr lang="en-US" i="1">
                <a:latin typeface="+mn-lt"/>
                <a:cs typeface="Calibri" panose="020F0502020204030204"/>
              </a:rPr>
              <a:t>(bottom left photo= sewer spill notice; </a:t>
            </a:r>
            <a:r>
              <a:rPr lang="en-US" i="1">
                <a:latin typeface="+mn-lt"/>
              </a:rPr>
              <a:t>graph- point represents deviation from baseline)</a:t>
            </a:r>
            <a:endParaRPr lang="en-US" i="1">
              <a:latin typeface="+mn-lt"/>
              <a:cs typeface="Calibri" panose="020F0502020204030204"/>
            </a:endParaRPr>
          </a:p>
          <a:p>
            <a:pPr marL="193322" indent="-191589" defTabSz="1021806">
              <a:buFont typeface="Arial,Sans-Serif" panose="020B0604020202020204" pitchFamily="34" charset="0"/>
              <a:buChar char="•"/>
              <a:defRPr/>
            </a:pPr>
            <a:r>
              <a:rPr lang="en-US">
                <a:latin typeface="+mn-lt"/>
              </a:rPr>
              <a:t>Use your data to </a:t>
            </a:r>
            <a:r>
              <a:rPr lang="en-US" u="sng">
                <a:latin typeface="+mn-lt"/>
              </a:rPr>
              <a:t>educate your community </a:t>
            </a:r>
            <a:r>
              <a:rPr lang="en-US" u="none">
                <a:latin typeface="+mn-lt"/>
              </a:rPr>
              <a:t>about their impacts on water quality</a:t>
            </a:r>
          </a:p>
          <a:p>
            <a:pPr marL="676629" lvl="1" indent="-191589" defTabSz="1021806">
              <a:buFont typeface="Arial,Sans-Serif" panose="020B0604020202020204" pitchFamily="34" charset="0"/>
              <a:buChar char="•"/>
              <a:defRPr/>
            </a:pPr>
            <a:r>
              <a:rPr lang="en-US">
                <a:latin typeface="+mn-lt"/>
              </a:rPr>
              <a:t>Describe what is “normal” for your stream and watershed, and what fluctuations you may have seen</a:t>
            </a:r>
          </a:p>
          <a:p>
            <a:pPr marL="676629" lvl="1" indent="-191589" defTabSz="1021806">
              <a:buFont typeface="Arial,Sans-Serif" panose="020B0604020202020204" pitchFamily="34" charset="0"/>
              <a:buChar char="•"/>
              <a:defRPr/>
            </a:pPr>
            <a:r>
              <a:rPr lang="en-US">
                <a:latin typeface="+mn-lt"/>
              </a:rPr>
              <a:t>Remember, </a:t>
            </a:r>
            <a:r>
              <a:rPr lang="en-US" u="sng">
                <a:latin typeface="+mn-lt"/>
              </a:rPr>
              <a:t>Awareness is one of the AAS goals!</a:t>
            </a:r>
            <a:endParaRPr lang="en-US">
              <a:latin typeface="+mn-lt"/>
              <a:cs typeface="Calibri"/>
            </a:endParaRPr>
          </a:p>
          <a:p>
            <a:pPr marL="193322" indent="-191589" defTabSz="1021806">
              <a:buFont typeface="Arial,Sans-Serif" panose="020B0604020202020204" pitchFamily="34" charset="0"/>
              <a:buChar char="•"/>
              <a:defRPr/>
            </a:pPr>
            <a:r>
              <a:rPr lang="en-US">
                <a:latin typeface="+mn-lt"/>
              </a:rPr>
              <a:t>Finally, AAS data can also be used as a justification for drawing up a state approved QAPP that </a:t>
            </a:r>
            <a:r>
              <a:rPr lang="en-US" u="sng">
                <a:latin typeface="+mn-lt"/>
              </a:rPr>
              <a:t>provides data needed to list/delist streams</a:t>
            </a:r>
          </a:p>
          <a:p>
            <a:pPr marL="676629" lvl="1" indent="-191589" defTabSz="1021806">
              <a:buFont typeface="Arial,Sans-Serif" panose="020B0604020202020204" pitchFamily="34" charset="0"/>
              <a:buChar char="•"/>
              <a:defRPr/>
            </a:pPr>
            <a:r>
              <a:rPr lang="en-US" b="0" i="1">
                <a:solidFill>
                  <a:srgbClr val="000300"/>
                </a:solidFill>
                <a:effectLst/>
                <a:latin typeface="+mn-lt"/>
              </a:rPr>
              <a:t>Refer to info presented during the “determine your goals” slide</a:t>
            </a:r>
          </a:p>
          <a:p>
            <a:pPr marL="676629" lvl="1" indent="-191589" defTabSz="1021806">
              <a:buFont typeface="Arial,Sans-Serif" panose="020B0604020202020204" pitchFamily="34" charset="0"/>
              <a:buChar char="•"/>
              <a:defRPr/>
            </a:pPr>
            <a:r>
              <a:rPr lang="en-US" b="0" i="0">
                <a:solidFill>
                  <a:srgbClr val="000300"/>
                </a:solidFill>
                <a:effectLst/>
                <a:latin typeface="+mn-lt"/>
              </a:rPr>
              <a:t>Clean Water Act requires waterways that are not supporting their designated uses to be put on this list. </a:t>
            </a:r>
          </a:p>
          <a:p>
            <a:pPr marL="676629" lvl="1" indent="-191589" defTabSz="1021806">
              <a:buFont typeface="Arial,Sans-Serif" panose="020B0604020202020204" pitchFamily="34" charset="0"/>
              <a:buChar char="•"/>
              <a:defRPr/>
            </a:pPr>
            <a:r>
              <a:rPr lang="en-US" b="0" i="0">
                <a:solidFill>
                  <a:srgbClr val="000300"/>
                </a:solidFill>
                <a:effectLst/>
                <a:latin typeface="+mn-lt"/>
              </a:rPr>
              <a:t>If waterbodies are not meeting their designated uses, this could limit recreation (fishing, swimming, boating, etc.) and more. (</a:t>
            </a:r>
            <a:r>
              <a:rPr lang="en-US" b="0" i="1">
                <a:solidFill>
                  <a:srgbClr val="000300"/>
                </a:solidFill>
                <a:effectLst/>
                <a:latin typeface="+mn-lt"/>
              </a:rPr>
              <a:t>resource below)</a:t>
            </a:r>
          </a:p>
          <a:p>
            <a:pPr marL="485040" lvl="1" defTabSz="1021806">
              <a:defRPr/>
            </a:pPr>
            <a:endParaRPr lang="en-US">
              <a:latin typeface="+mn-lt"/>
            </a:endParaRPr>
          </a:p>
          <a:p>
            <a:pPr marL="193322" indent="-191589" defTabSz="1021806">
              <a:buFont typeface="Arial,Sans-Serif" panose="020B0604020202020204" pitchFamily="34" charset="0"/>
              <a:buChar char="•"/>
              <a:defRPr/>
            </a:pPr>
            <a:r>
              <a:rPr lang="en-US">
                <a:latin typeface="+mn-lt"/>
              </a:rPr>
              <a:t>Your local trainers will also receive emails every time you submit data so that we all stay informed of happenings in our watershed. This can also help us work with you to rectify any problems or pollution sources you may find while out collecting data. </a:t>
            </a:r>
            <a:r>
              <a:rPr lang="en-US" i="1">
                <a:latin typeface="+mn-lt"/>
              </a:rPr>
              <a:t>Can use actual example here. </a:t>
            </a:r>
          </a:p>
          <a:p>
            <a:pPr marL="191589" indent="-191589" defTabSz="1021806">
              <a:buFont typeface="Arial,Sans-Serif" panose="020B0604020202020204" pitchFamily="34" charset="0"/>
              <a:buChar char="•"/>
              <a:defRPr/>
            </a:pPr>
            <a:endParaRPr lang="en-US" i="1">
              <a:latin typeface="+mn-lt"/>
              <a:cs typeface="Calibri"/>
            </a:endParaRPr>
          </a:p>
          <a:p>
            <a:pPr defTabSz="1021806">
              <a:defRPr/>
            </a:pPr>
            <a:r>
              <a:rPr lang="en-US" i="1">
                <a:latin typeface="+mn-lt"/>
                <a:cs typeface="Calibri"/>
              </a:rPr>
              <a:t>Resource: https://epd.georgia.gov/watershed-protection-branch/watershed-planning-and-monitoring-program/water-quality-Georgia </a:t>
            </a:r>
          </a:p>
          <a:p>
            <a:pPr marL="181240" indent="-181240">
              <a:buFont typeface="Arial" panose="020B0604020202020204" pitchFamily="34" charset="0"/>
              <a:buChar char="•"/>
            </a:pPr>
            <a:endParaRPr lang="en-US">
              <a:latin typeface="+mn-lt"/>
              <a:cs typeface="Calibri"/>
            </a:endParaRPr>
          </a:p>
        </p:txBody>
      </p:sp>
      <p:sp>
        <p:nvSpPr>
          <p:cNvPr id="4" name="Slide Number Placeholder 3"/>
          <p:cNvSpPr>
            <a:spLocks noGrp="1"/>
          </p:cNvSpPr>
          <p:nvPr>
            <p:ph type="sldNum" sz="quarter" idx="5"/>
          </p:nvPr>
        </p:nvSpPr>
        <p:spPr/>
        <p:txBody>
          <a:bodyPr/>
          <a:lstStyle/>
          <a:p>
            <a:fld id="{2C67AC37-0BEF-46FA-8120-5E034FEBE742}" type="slidenum">
              <a:rPr lang="en-US" smtClean="0"/>
              <a:t>19</a:t>
            </a:fld>
            <a:endParaRPr lang="en-US"/>
          </a:p>
        </p:txBody>
      </p:sp>
    </p:spTree>
    <p:extLst>
      <p:ext uri="{BB962C8B-B14F-4D97-AF65-F5344CB8AC3E}">
        <p14:creationId xmlns:p14="http://schemas.microsoft.com/office/powerpoint/2010/main" val="2026760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93322" indent="-193322">
              <a:buFont typeface="Arial" panose="020B0604020202020204" pitchFamily="34" charset="0"/>
              <a:buChar char="•"/>
            </a:pPr>
            <a:r>
              <a:rPr lang="en-US" dirty="0"/>
              <a:t>Water is one of our most valuable resources. </a:t>
            </a:r>
          </a:p>
          <a:p>
            <a:pPr marL="674615" lvl="1" indent="-191309">
              <a:buFont typeface="Arial,Sans-Serif"/>
              <a:buChar char="•"/>
            </a:pPr>
            <a:r>
              <a:rPr lang="en-US" dirty="0"/>
              <a:t>We depend on waterways to be a source of clean, safe drinking water, to use towards agriculture, industry, and recreation, and to provide rich, stable habitat for fish and wildlife. </a:t>
            </a:r>
          </a:p>
          <a:p>
            <a:pPr marL="674615" lvl="1" indent="-191309">
              <a:buFont typeface="Arial,Sans-Serif"/>
              <a:buChar char="•"/>
            </a:pPr>
            <a:r>
              <a:rPr lang="en-US" dirty="0"/>
              <a:t>Water connects us individuals and regionally, and both its movement and quality are influenced by the actions of communities.</a:t>
            </a:r>
            <a:endParaRPr lang="en-US" dirty="0">
              <a:cs typeface="Calibri"/>
            </a:endParaRPr>
          </a:p>
          <a:p>
            <a:endParaRPr lang="en-US" dirty="0"/>
          </a:p>
          <a:p>
            <a:pPr marL="181240" indent="-181240">
              <a:buFont typeface="Arial" panose="020B0604020202020204" pitchFamily="34" charset="0"/>
              <a:buChar char="•"/>
            </a:pPr>
            <a:r>
              <a:rPr lang="en-US" dirty="0"/>
              <a:t>What is a watershed?</a:t>
            </a:r>
            <a:endParaRPr lang="en-US" dirty="0">
              <a:cs typeface="Calibri"/>
            </a:endParaRPr>
          </a:p>
          <a:p>
            <a:pPr marL="674615" lvl="1" indent="-191309">
              <a:buFont typeface="Arial,Sans-Serif"/>
              <a:buChar char="•"/>
            </a:pPr>
            <a:r>
              <a:rPr lang="en-US" dirty="0"/>
              <a:t>A watershed is a </a:t>
            </a:r>
            <a:r>
              <a:rPr lang="en-US" u="sng" dirty="0"/>
              <a:t>land area</a:t>
            </a:r>
            <a:r>
              <a:rPr lang="en-US" dirty="0"/>
              <a:t>! A watershed is not just the waterbody, rather</a:t>
            </a:r>
            <a:r>
              <a:rPr lang="en-US" b="0" dirty="0"/>
              <a:t> the entire area of land over which all the water, sediment, and dissolved materials flow and drain to a common point </a:t>
            </a:r>
            <a:r>
              <a:rPr lang="en-US" dirty="0"/>
              <a:t>(i.e. the waterbody)</a:t>
            </a:r>
          </a:p>
          <a:p>
            <a:pPr marL="1159935" lvl="2" indent="-191309">
              <a:buFont typeface="Arial,Sans-Serif"/>
              <a:buChar char="•"/>
            </a:pPr>
            <a:r>
              <a:rPr lang="en-US" u="none" dirty="0"/>
              <a:t>Its boundaries are defined by the highest points of land around the waterbody</a:t>
            </a:r>
          </a:p>
          <a:p>
            <a:pPr marL="674615" lvl="1" indent="-191309">
              <a:buFont typeface="Arial,Sans-Serif"/>
              <a:buChar char="•"/>
            </a:pPr>
            <a:r>
              <a:rPr lang="en-US" u="sng" dirty="0"/>
              <a:t>Everything that touches the land (flora, fauna, pollution, man-made disturbances) impacts waterways. </a:t>
            </a:r>
            <a:endParaRPr lang="en-US" dirty="0"/>
          </a:p>
          <a:p>
            <a:pPr marL="1159935" lvl="2" indent="-191309">
              <a:buFont typeface="Arial,Sans-Serif"/>
              <a:buChar char="•"/>
            </a:pPr>
            <a:r>
              <a:rPr lang="en-US" dirty="0"/>
              <a:t>This is where we see the effects of nonpoint source pollution accumulate and potentially harm ecosystems and impact human health</a:t>
            </a:r>
          </a:p>
          <a:p>
            <a:pPr marL="1159935" lvl="2" indent="-191309">
              <a:buFont typeface="Arial,Sans-Serif"/>
              <a:buChar char="•"/>
            </a:pPr>
            <a:r>
              <a:rPr lang="en-US" dirty="0"/>
              <a:t>Essentially, each waterbody has its own watershed, and the size of the watershed depends on the size of the waterbody; therefore, watersheds can be as small as a neighborhood or go across an entire state </a:t>
            </a:r>
            <a:r>
              <a:rPr lang="en-US" i="1" dirty="0"/>
              <a:t>(will see state watersheds on next slide)</a:t>
            </a:r>
            <a:endParaRPr lang="en-US" dirty="0"/>
          </a:p>
          <a:p>
            <a:pPr marL="1159935" lvl="2" indent="-191309">
              <a:buFont typeface="Arial,Sans-Serif"/>
              <a:buChar char="•"/>
            </a:pPr>
            <a:r>
              <a:rPr lang="en-US" dirty="0"/>
              <a:t>Ultimately everything will drain to the oceans</a:t>
            </a:r>
          </a:p>
          <a:p>
            <a:pPr marL="785372" lvl="1" indent="-302066">
              <a:buFont typeface="Arial"/>
              <a:buChar char="•"/>
            </a:pPr>
            <a:endParaRPr lang="en-US" dirty="0"/>
          </a:p>
          <a:p>
            <a:pPr marL="191309" indent="-191309">
              <a:buFont typeface="Arial,Sans-Serif"/>
              <a:buChar char="•"/>
            </a:pPr>
            <a:r>
              <a:rPr lang="en-US" dirty="0"/>
              <a:t>Example: you can cup your hands to show that high points (thumb and pointer fingers) define the land area/watershed. When precipitation falls over the watershed, everything that’s on the land (fertilizers, car fluids, litter, pet waste, etc.) will wash down into the common/low point (crease where pinky fingers meet). This common point is usually a stream, river, wetland, or lake. </a:t>
            </a:r>
          </a:p>
          <a:p>
            <a:pPr marL="246352" indent="-191309">
              <a:buFont typeface="Arial,Sans-Serif"/>
              <a:buChar char="•"/>
            </a:pPr>
            <a:endParaRPr lang="en-US" dirty="0"/>
          </a:p>
          <a:p>
            <a:pPr marL="55043"/>
            <a:r>
              <a:rPr lang="en-US" b="0" i="0" u="none" strike="noStrike" kern="1200" dirty="0">
                <a:effectLst/>
              </a:rPr>
              <a:t>Photo source:</a:t>
            </a:r>
            <a:r>
              <a:rPr lang="en-US" dirty="0"/>
              <a:t> </a:t>
            </a:r>
            <a:r>
              <a:rPr lang="en-US" b="0" i="0" u="none" strike="noStrike" kern="1200" dirty="0">
                <a:effectLst/>
                <a:hlinkClick r:id="rId3"/>
              </a:rPr>
              <a:t>https://www.fs.fed.us/rm/boise/research/techtrans/projects/scienceforkids/watersheds.shtml</a:t>
            </a:r>
            <a:r>
              <a:rPr lang="en-US" dirty="0"/>
              <a:t>; </a:t>
            </a:r>
            <a:r>
              <a:rPr lang="en-US" b="1" i="1" dirty="0"/>
              <a:t>A. Vicente, U.S. Forest Service.</a:t>
            </a:r>
            <a:endParaRPr lang="en-US" dirty="0">
              <a:cs typeface="Calibri"/>
            </a:endParaRPr>
          </a:p>
          <a:p>
            <a:pPr marL="1268679" lvl="1" indent="-302066">
              <a:buFont typeface="Arial"/>
              <a:buChar char="•"/>
            </a:pPr>
            <a:endParaRPr lang="en-US" dirty="0"/>
          </a:p>
          <a:p>
            <a:pPr marL="191309" indent="-191309">
              <a:buFont typeface="Arial,Sans-Serif"/>
              <a:buChar char="•"/>
            </a:pPr>
            <a:endParaRPr lang="en-US" sz="1300" dirty="0">
              <a:cs typeface="Calibri"/>
            </a:endParaRPr>
          </a:p>
          <a:p>
            <a:endParaRPr lang="en-US" dirty="0"/>
          </a:p>
        </p:txBody>
      </p:sp>
      <p:sp>
        <p:nvSpPr>
          <p:cNvPr id="4" name="Slide Number Placeholder 3"/>
          <p:cNvSpPr>
            <a:spLocks noGrp="1"/>
          </p:cNvSpPr>
          <p:nvPr>
            <p:ph type="sldNum" sz="quarter" idx="5"/>
          </p:nvPr>
        </p:nvSpPr>
        <p:spPr/>
        <p:txBody>
          <a:bodyPr/>
          <a:lstStyle/>
          <a:p>
            <a:fld id="{BD3D1EBA-5D8C-4885-8A99-B546B3AEFC19}" type="slidenum">
              <a:rPr lang="en-US" smtClean="0"/>
              <a:t>2</a:t>
            </a:fld>
            <a:endParaRPr lang="en-US"/>
          </a:p>
        </p:txBody>
      </p:sp>
    </p:spTree>
    <p:extLst>
      <p:ext uri="{BB962C8B-B14F-4D97-AF65-F5344CB8AC3E}">
        <p14:creationId xmlns:p14="http://schemas.microsoft.com/office/powerpoint/2010/main" val="1083417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defTabSz="966612">
              <a:buFont typeface="Arial"/>
              <a:buChar char="•"/>
              <a:defRPr/>
            </a:pPr>
            <a:r>
              <a:rPr lang="en-US">
                <a:latin typeface="+mn-lt"/>
              </a:rPr>
              <a:t>Your hard work and data matter! You can find countless uses for it and so can others across the state, nation, and world!</a:t>
            </a:r>
          </a:p>
          <a:p>
            <a:pPr marL="193322" indent="-193322">
              <a:buFont typeface="Arial"/>
              <a:buChar char="•"/>
            </a:pPr>
            <a:r>
              <a:rPr lang="en-US">
                <a:latin typeface="+mn-lt"/>
              </a:rPr>
              <a:t>Open access database- anyone can view your data!</a:t>
            </a:r>
          </a:p>
          <a:p>
            <a:pPr marL="302066" indent="-302066">
              <a:buFont typeface="Arial" panose="020B0604020202020204" pitchFamily="34" charset="0"/>
              <a:buChar char="•"/>
            </a:pPr>
            <a:endParaRPr lang="en-US">
              <a:latin typeface="+mn-lt"/>
            </a:endParaRPr>
          </a:p>
          <a:p>
            <a:r>
              <a:rPr lang="en-US">
                <a:latin typeface="+mn-lt"/>
              </a:rPr>
              <a:t>Data uses:</a:t>
            </a:r>
          </a:p>
          <a:p>
            <a:pPr marL="193322" indent="-193322">
              <a:buFont typeface="Arial"/>
              <a:buChar char="•"/>
            </a:pPr>
            <a:r>
              <a:rPr lang="en-US">
                <a:latin typeface="+mn-lt"/>
              </a:rPr>
              <a:t>Public education, student research, academia</a:t>
            </a:r>
          </a:p>
          <a:p>
            <a:pPr marL="193322" indent="-193322">
              <a:buFont typeface="Arial"/>
              <a:buChar char="•"/>
            </a:pPr>
            <a:r>
              <a:rPr lang="en-US">
                <a:latin typeface="+mn-lt"/>
              </a:rPr>
              <a:t>Identify sewage spills, leaking pipes, septic leaks</a:t>
            </a:r>
          </a:p>
          <a:p>
            <a:pPr marL="193322" indent="-193322">
              <a:buFont typeface="Arial"/>
              <a:buChar char="•"/>
            </a:pPr>
            <a:r>
              <a:rPr lang="en-US">
                <a:latin typeface="+mn-lt"/>
              </a:rPr>
              <a:t>Agriculture and forestry best management practices and erosion and sedimentation issues</a:t>
            </a:r>
            <a:endParaRPr lang="en-US">
              <a:latin typeface="+mn-lt"/>
              <a:cs typeface="Calibri"/>
            </a:endParaRPr>
          </a:p>
          <a:p>
            <a:pPr marL="193322" indent="-193322">
              <a:buFont typeface="Arial"/>
              <a:buChar char="•"/>
            </a:pPr>
            <a:r>
              <a:rPr lang="en-US">
                <a:latin typeface="+mn-lt"/>
              </a:rPr>
              <a:t>Permit violations (noncompliance, land applications)</a:t>
            </a:r>
            <a:endParaRPr lang="en-US">
              <a:latin typeface="+mn-lt"/>
              <a:cs typeface="Calibri"/>
            </a:endParaRPr>
          </a:p>
          <a:p>
            <a:pPr marL="193322" indent="-193322">
              <a:buFont typeface="Arial"/>
              <a:buChar char="•"/>
            </a:pPr>
            <a:r>
              <a:rPr lang="en-US">
                <a:latin typeface="+mn-lt"/>
              </a:rPr>
              <a:t>Develop watershed management plans</a:t>
            </a:r>
            <a:endParaRPr lang="en-US">
              <a:latin typeface="+mn-lt"/>
              <a:cs typeface="Calibri"/>
            </a:endParaRPr>
          </a:p>
          <a:p>
            <a:pPr marL="193322" indent="-193322">
              <a:buFont typeface="Arial"/>
              <a:buChar char="•"/>
            </a:pPr>
            <a:r>
              <a:rPr lang="en-US">
                <a:latin typeface="+mn-lt"/>
              </a:rPr>
              <a:t>Data can help drive statewide monitoring plans</a:t>
            </a:r>
            <a:endParaRPr lang="en-US">
              <a:latin typeface="+mn-lt"/>
              <a:cs typeface="Calibri"/>
            </a:endParaRPr>
          </a:p>
          <a:p>
            <a:pPr marL="193322" indent="-193322">
              <a:buFont typeface="Arial"/>
              <a:buChar char="•"/>
            </a:pPr>
            <a:r>
              <a:rPr lang="en-US">
                <a:latin typeface="+mn-lt"/>
              </a:rPr>
              <a:t>Under a state approved monitoring plan (SQAP), data can be used for listing/delisting streams</a:t>
            </a:r>
            <a:endParaRPr lang="en-US">
              <a:latin typeface="+mn-lt"/>
              <a:cs typeface="Calibri"/>
            </a:endParaRPr>
          </a:p>
          <a:p>
            <a:pPr marL="302066" indent="-302066">
              <a:buFont typeface="Arial"/>
              <a:buChar char="•"/>
            </a:pPr>
            <a:endParaRPr lang="en-US" sz="1300">
              <a:latin typeface="+mn-lt"/>
              <a:cs typeface="Calibri"/>
            </a:endParaRPr>
          </a:p>
        </p:txBody>
      </p:sp>
      <p:sp>
        <p:nvSpPr>
          <p:cNvPr id="5" name="Slide Image Placeholder 4"/>
          <p:cNvSpPr>
            <a:spLocks noGrp="1" noRot="1" noChangeAspect="1"/>
          </p:cNvSpPr>
          <p:nvPr>
            <p:ph type="sldImg"/>
          </p:nvPr>
        </p:nvSpPr>
        <p:spPr>
          <a:xfrm>
            <a:off x="457200" y="720725"/>
            <a:ext cx="6400800" cy="3600450"/>
          </a:xfr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a:buFont typeface="Arial"/>
              <a:buChar char="•"/>
            </a:pPr>
            <a:r>
              <a:rPr lang="en-US" sz="1200">
                <a:latin typeface="+mn-lt"/>
              </a:rPr>
              <a:t>Go beyond monitoring and check out these other ways to get involved with AAS!</a:t>
            </a:r>
            <a:endParaRPr lang="en-US" sz="1200">
              <a:latin typeface="+mn-lt"/>
              <a:cs typeface="Calibri"/>
            </a:endParaRPr>
          </a:p>
          <a:p>
            <a:pPr marL="193322" indent="-193322">
              <a:buFont typeface="Arial"/>
              <a:buChar char="•"/>
            </a:pPr>
            <a:r>
              <a:rPr lang="en-US" sz="1200">
                <a:latin typeface="+mn-lt"/>
              </a:rPr>
              <a:t>Confluence is AAS’s annual volunteer monitoring conference</a:t>
            </a:r>
            <a:endParaRPr lang="en-US" sz="1200">
              <a:latin typeface="+mn-lt"/>
              <a:cs typeface="Calibri"/>
            </a:endParaRPr>
          </a:p>
          <a:p>
            <a:pPr marL="676629" lvl="1" indent="-193322">
              <a:buFont typeface="Arial"/>
              <a:buChar char="•"/>
            </a:pPr>
            <a:r>
              <a:rPr lang="en-US" sz="1200">
                <a:latin typeface="+mn-lt"/>
              </a:rPr>
              <a:t>Offers a number of specialty workshops and expert talks on a variety of water-related subjects</a:t>
            </a:r>
            <a:endParaRPr lang="en-US" sz="1200">
              <a:latin typeface="+mn-lt"/>
              <a:cs typeface="Calibri"/>
            </a:endParaRPr>
          </a:p>
          <a:p>
            <a:pPr marL="676629" lvl="1" indent="-193322">
              <a:buFont typeface="Arial"/>
              <a:buChar char="•"/>
            </a:pPr>
            <a:r>
              <a:rPr lang="en-US" sz="1200">
                <a:latin typeface="+mn-lt"/>
              </a:rPr>
              <a:t>Also opportunities to network and socialize with other AAS volunteers</a:t>
            </a:r>
            <a:endParaRPr lang="en-US" sz="1200">
              <a:latin typeface="+mn-lt"/>
              <a:cs typeface="Calibri"/>
            </a:endParaRPr>
          </a:p>
          <a:p>
            <a:pPr marL="193322" indent="-193322">
              <a:buFont typeface="Arial"/>
              <a:buChar char="•"/>
            </a:pPr>
            <a:r>
              <a:rPr lang="en-US" sz="1200">
                <a:latin typeface="+mn-lt"/>
              </a:rPr>
              <a:t>Annual Adopt-A-Stream awards</a:t>
            </a:r>
            <a:endParaRPr lang="en-US" sz="1200">
              <a:latin typeface="+mn-lt"/>
              <a:cs typeface="Calibri"/>
            </a:endParaRPr>
          </a:p>
          <a:p>
            <a:pPr marL="676629" lvl="1" indent="-193322">
              <a:buFont typeface="Arial"/>
              <a:buChar char="•"/>
            </a:pPr>
            <a:r>
              <a:rPr lang="en-US" sz="1200">
                <a:latin typeface="+mn-lt"/>
              </a:rPr>
              <a:t>Presented at Confluence</a:t>
            </a:r>
            <a:endParaRPr lang="en-US" sz="1200">
              <a:latin typeface="+mn-lt"/>
              <a:cs typeface="Calibri"/>
            </a:endParaRPr>
          </a:p>
          <a:p>
            <a:pPr marL="676629" lvl="1" indent="-193322">
              <a:buFont typeface="Arial"/>
              <a:buChar char="•"/>
            </a:pPr>
            <a:r>
              <a:rPr lang="en-US" sz="1200">
                <a:latin typeface="+mn-lt"/>
              </a:rPr>
              <a:t>Given to dedicated volunteers, trainers, and watershed groups that went above and beyond in the previous year</a:t>
            </a:r>
            <a:endParaRPr lang="en-US" sz="1200">
              <a:latin typeface="+mn-lt"/>
              <a:cs typeface="Calibri"/>
            </a:endParaRPr>
          </a:p>
          <a:p>
            <a:pPr marL="193322" indent="-193322">
              <a:buFont typeface="Arial"/>
              <a:buChar char="•"/>
            </a:pPr>
            <a:r>
              <a:rPr lang="en-US" sz="1200">
                <a:latin typeface="+mn-lt"/>
              </a:rPr>
              <a:t>Quarterly e-newsletter </a:t>
            </a:r>
            <a:endParaRPr lang="en-US" sz="1200">
              <a:latin typeface="+mn-lt"/>
              <a:cs typeface="Calibri"/>
            </a:endParaRPr>
          </a:p>
          <a:p>
            <a:pPr marL="676629" lvl="1" indent="-193322">
              <a:buFont typeface="Arial"/>
              <a:buChar char="•"/>
            </a:pPr>
            <a:r>
              <a:rPr lang="en-US" sz="1200">
                <a:latin typeface="+mn-lt"/>
              </a:rPr>
              <a:t>Articles, announcements, and AAS updates</a:t>
            </a:r>
            <a:endParaRPr lang="en-US" sz="1200">
              <a:latin typeface="+mn-lt"/>
              <a:cs typeface="Calibri"/>
            </a:endParaRPr>
          </a:p>
          <a:p>
            <a:pPr marL="676629" lvl="1" indent="-193322">
              <a:buFont typeface="Arial"/>
              <a:buChar char="•"/>
            </a:pPr>
            <a:r>
              <a:rPr lang="en-US" sz="1200">
                <a:latin typeface="+mn-lt"/>
              </a:rPr>
              <a:t>Email or check out AAS website to subscribe</a:t>
            </a:r>
            <a:endParaRPr lang="en-US" sz="1200">
              <a:latin typeface="+mn-lt"/>
              <a:cs typeface="Calibri"/>
            </a:endParaRPr>
          </a:p>
          <a:p>
            <a:pPr marL="193322" indent="-193322">
              <a:buFont typeface="Arial"/>
              <a:buChar char="•"/>
            </a:pPr>
            <a:r>
              <a:rPr lang="en-US" sz="1200">
                <a:latin typeface="+mn-lt"/>
              </a:rPr>
              <a:t>Green infrastructure opportunities and workshops</a:t>
            </a:r>
            <a:endParaRPr lang="en-US" sz="1200">
              <a:latin typeface="+mn-lt"/>
              <a:cs typeface="Calibri"/>
            </a:endParaRPr>
          </a:p>
          <a:p>
            <a:pPr marL="676629" lvl="1" indent="-193322">
              <a:buFont typeface="Arial"/>
              <a:buChar char="•"/>
            </a:pPr>
            <a:r>
              <a:rPr lang="en-US" sz="1200">
                <a:latin typeface="+mn-lt"/>
              </a:rPr>
              <a:t>We don't lead stream restoration projects, but we can provide basic information both through our website and by conducting demos</a:t>
            </a:r>
            <a:endParaRPr lang="en-US" sz="1200">
              <a:latin typeface="+mn-lt"/>
              <a:cs typeface="Calibri"/>
            </a:endParaRPr>
          </a:p>
          <a:p>
            <a:pPr marL="676629" lvl="1" indent="-193322">
              <a:buFont typeface="Arial"/>
              <a:buChar char="•"/>
            </a:pPr>
            <a:r>
              <a:rPr lang="en-US" sz="1200">
                <a:latin typeface="+mn-lt"/>
              </a:rPr>
              <a:t>Rain garden/rain barrel demos</a:t>
            </a:r>
            <a:endParaRPr lang="en-US" sz="1200">
              <a:latin typeface="+mn-lt"/>
              <a:cs typeface="Calibri"/>
            </a:endParaRPr>
          </a:p>
        </p:txBody>
      </p:sp>
      <p:sp>
        <p:nvSpPr>
          <p:cNvPr id="5" name="Slide Image Placeholder 4"/>
          <p:cNvSpPr>
            <a:spLocks noGrp="1" noRot="1" noChangeAspect="1"/>
          </p:cNvSpPr>
          <p:nvPr>
            <p:ph type="sldImg"/>
          </p:nvPr>
        </p:nvSpPr>
        <p:spPr>
          <a:xfrm>
            <a:off x="457200" y="720725"/>
            <a:ext cx="6400800" cy="3600450"/>
          </a:xfr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a:cs typeface="Calibri"/>
              </a:rPr>
              <a:t>Brief overview of the AAS website. </a:t>
            </a:r>
          </a:p>
          <a:p>
            <a:pPr marL="193322" indent="-193322">
              <a:buFont typeface="Arial" panose="020B0604020202020204" pitchFamily="34" charset="0"/>
              <a:buChar char="•"/>
            </a:pPr>
            <a:r>
              <a:rPr lang="en-US">
                <a:cs typeface="Calibri"/>
              </a:rPr>
              <a:t>Get Involved tab contains resources for new volunteers on how to get involved with the program</a:t>
            </a:r>
          </a:p>
          <a:p>
            <a:pPr marL="676629" lvl="1" indent="-193322">
              <a:buFont typeface="Arial"/>
              <a:buChar char="•"/>
            </a:pPr>
            <a:r>
              <a:rPr lang="en-US">
                <a:cs typeface="Calibri"/>
              </a:rPr>
              <a:t>Information on how to become a volunteer, volunteer FAQs, where to find your local coordinator, and descriptions of the workshops and their upcoming dates</a:t>
            </a:r>
          </a:p>
          <a:p>
            <a:pPr marL="676629" lvl="1" indent="-193322">
              <a:buFont typeface="Arial"/>
              <a:buChar char="•"/>
            </a:pPr>
            <a:r>
              <a:rPr lang="en-US">
                <a:cs typeface="Calibri"/>
              </a:rPr>
              <a:t>Can also view previous editions of the AAS newsletters, which contain informative articles related to water quality and partnership highlights (more on this later)</a:t>
            </a:r>
          </a:p>
          <a:p>
            <a:pPr marL="676629" lvl="1" indent="-193322">
              <a:buFont typeface="Arial"/>
              <a:buChar char="•"/>
            </a:pPr>
            <a:r>
              <a:rPr lang="en-US">
                <a:cs typeface="Calibri"/>
              </a:rPr>
              <a:t>Science and News page features articles and papers written by current or former AAS volunteers and trainers on water quality topics</a:t>
            </a:r>
            <a:endParaRPr lang="en-US"/>
          </a:p>
          <a:p>
            <a:pPr marL="676629" lvl="1" indent="-193322">
              <a:buFont typeface="Arial"/>
              <a:buChar char="•"/>
            </a:pPr>
            <a:r>
              <a:rPr lang="en-US">
                <a:cs typeface="Calibri"/>
              </a:rPr>
              <a:t>Stream stewardship page is a compilation of resources on how to decrease your impact on water quality</a:t>
            </a: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2742681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a:buFont typeface="Arial" panose="020B0604020202020204" pitchFamily="34" charset="0"/>
              <a:buChar char="•"/>
            </a:pPr>
            <a:r>
              <a:rPr lang="en-US" sz="1200"/>
              <a:t>Once certified, you can also enter data and register groups and sites through our online database</a:t>
            </a:r>
          </a:p>
          <a:p>
            <a:pPr marL="676629" lvl="1" indent="-193322">
              <a:buFont typeface="Arial"/>
              <a:buChar char="•"/>
            </a:pPr>
            <a:r>
              <a:rPr lang="en-US" sz="1200">
                <a:cs typeface="Calibri"/>
              </a:rPr>
              <a:t>Must have an AAS account to access this part of the website</a:t>
            </a:r>
          </a:p>
          <a:p>
            <a:pPr marL="676629" lvl="1" indent="-193322">
              <a:buFont typeface="Arial"/>
              <a:buChar char="•"/>
            </a:pPr>
            <a:r>
              <a:rPr lang="en-US" sz="1200">
                <a:cs typeface="Calibri"/>
              </a:rPr>
              <a:t>Also sections for trainers to enter workshop information</a:t>
            </a: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92303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a:buFont typeface="Arial" panose="020B0604020202020204" pitchFamily="34" charset="0"/>
              <a:buChar char="•"/>
            </a:pPr>
            <a:r>
              <a:rPr lang="en-US" sz="1200">
                <a:cs typeface="Calibri"/>
              </a:rPr>
              <a:t>Resources available to aid in your monitoring and outreach efforts</a:t>
            </a:r>
          </a:p>
          <a:p>
            <a:pPr marL="676629" lvl="1" indent="-193322">
              <a:buFont typeface="Arial"/>
              <a:buChar char="•"/>
            </a:pPr>
            <a:r>
              <a:rPr lang="en-US" sz="1200"/>
              <a:t>Data sheets and sampling protocols to print out and bring to field</a:t>
            </a:r>
            <a:endParaRPr lang="en-US" sz="1200">
              <a:cs typeface="Calibri"/>
            </a:endParaRPr>
          </a:p>
          <a:p>
            <a:pPr marL="676629" lvl="1" indent="-193322">
              <a:buFont typeface="Arial"/>
              <a:buChar char="•"/>
            </a:pPr>
            <a:r>
              <a:rPr lang="en-US" sz="1200"/>
              <a:t>Manuals provide background info and instruction on monitoring</a:t>
            </a:r>
            <a:endParaRPr lang="en-US" sz="1200">
              <a:cs typeface="Calibri"/>
            </a:endParaRPr>
          </a:p>
          <a:p>
            <a:pPr marL="676629" lvl="1" indent="-193322">
              <a:buFont typeface="Arial"/>
              <a:buChar char="•"/>
            </a:pPr>
            <a:r>
              <a:rPr lang="en-US" sz="1200"/>
              <a:t>Equipment purchasing info and links</a:t>
            </a:r>
            <a:endParaRPr lang="en-US" sz="1200">
              <a:cs typeface="Calibri"/>
            </a:endParaRPr>
          </a:p>
          <a:p>
            <a:pPr marL="676629" lvl="1" indent="-193322">
              <a:buFont typeface="Arial"/>
              <a:buChar char="•"/>
            </a:pPr>
            <a:r>
              <a:rPr lang="en-US" sz="1200">
                <a:cs typeface="Calibri"/>
              </a:rPr>
              <a:t>Resources to help educators to bring AAS and water education into the classroom</a:t>
            </a:r>
          </a:p>
          <a:p>
            <a:pPr marL="676629" lvl="1" indent="-193322">
              <a:buFont typeface="Arial"/>
              <a:buChar char="•"/>
            </a:pPr>
            <a:r>
              <a:rPr lang="en-US" sz="1200">
                <a:cs typeface="Calibri"/>
              </a:rPr>
              <a:t>Information and resources to conduct outreach events in your community</a:t>
            </a:r>
          </a:p>
          <a:p>
            <a:endParaRPr lang="en-US" sz="1200">
              <a:cs typeface="Calibri"/>
            </a:endParaRP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3241886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a:buFont typeface="Arial"/>
              <a:buChar char="•"/>
            </a:pPr>
            <a:r>
              <a:rPr lang="en-US" sz="1200"/>
              <a:t>If you like AAS, check out these other programs in the EPD Outreach Unit</a:t>
            </a:r>
          </a:p>
          <a:p>
            <a:pPr marL="193322" indent="-193322">
              <a:buFont typeface="Arial"/>
              <a:buChar char="•"/>
            </a:pPr>
            <a:r>
              <a:rPr lang="en-US" sz="1200"/>
              <a:t>Rivers Alive:</a:t>
            </a:r>
            <a:endParaRPr lang="en-US" sz="1200">
              <a:cs typeface="Calibri"/>
            </a:endParaRPr>
          </a:p>
          <a:p>
            <a:pPr marL="676629" lvl="1" indent="-193322">
              <a:buFont typeface="Arial"/>
              <a:buChar char="•"/>
            </a:pPr>
            <a:r>
              <a:rPr lang="en-US" sz="1200"/>
              <a:t>GA’s statewide annual volunteer waterway cleanup</a:t>
            </a:r>
            <a:endParaRPr lang="en-US" sz="1200">
              <a:cs typeface="Calibri"/>
            </a:endParaRPr>
          </a:p>
          <a:p>
            <a:pPr marL="676629" lvl="1" indent="-193322">
              <a:buFont typeface="Arial"/>
              <a:buChar char="•"/>
            </a:pPr>
            <a:r>
              <a:rPr lang="en-US" sz="1200"/>
              <a:t>Happens every fall, volunteers across the state collect trash from local waterways</a:t>
            </a:r>
            <a:endParaRPr lang="en-US" sz="1200">
              <a:cs typeface="Calibri"/>
            </a:endParaRPr>
          </a:p>
          <a:p>
            <a:pPr marL="193322" indent="-193322">
              <a:buFont typeface="Arial"/>
              <a:buChar char="•"/>
            </a:pPr>
            <a:r>
              <a:rPr lang="en-US" sz="1200"/>
              <a:t>Project WET</a:t>
            </a:r>
            <a:endParaRPr lang="en-US" sz="1200">
              <a:cs typeface="Calibri"/>
            </a:endParaRPr>
          </a:p>
          <a:p>
            <a:pPr marL="676629" lvl="1" indent="-193322">
              <a:buFont typeface="Arial"/>
              <a:buChar char="•"/>
            </a:pPr>
            <a:r>
              <a:rPr lang="en-US" sz="1200"/>
              <a:t>Stands for Water Education Today (international org, this is the GA branch)</a:t>
            </a:r>
            <a:endParaRPr lang="en-US" sz="1200">
              <a:cs typeface="Calibri"/>
            </a:endParaRPr>
          </a:p>
          <a:p>
            <a:pPr marL="676629" lvl="1" indent="-193322">
              <a:buFont typeface="Arial"/>
              <a:buChar char="•"/>
            </a:pPr>
            <a:r>
              <a:rPr lang="en-US" sz="1200"/>
              <a:t>Provides water-related curriculum for formal and non formal educators to promote knowledge and stewardship of water resources</a:t>
            </a:r>
            <a:endParaRPr lang="en-US" sz="1200">
              <a:cs typeface="Calibri"/>
            </a:endParaRPr>
          </a:p>
          <a:p>
            <a:pPr marL="193322" indent="-193322">
              <a:buFont typeface="Arial"/>
              <a:buChar char="•"/>
            </a:pPr>
            <a:r>
              <a:rPr lang="en-US" sz="1200"/>
              <a:t>River of Words</a:t>
            </a:r>
            <a:endParaRPr lang="en-US" sz="1200">
              <a:cs typeface="Calibri"/>
            </a:endParaRPr>
          </a:p>
          <a:p>
            <a:pPr marL="676629" lvl="1" indent="-193322">
              <a:buFont typeface="Arial"/>
              <a:buChar char="•"/>
            </a:pPr>
            <a:r>
              <a:rPr lang="en-US" sz="1200"/>
              <a:t>International annual water-related youth art and poetry contest</a:t>
            </a:r>
            <a:endParaRPr lang="en-US" sz="1200">
              <a:cs typeface="Calibri"/>
            </a:endParaRPr>
          </a:p>
          <a:p>
            <a:pPr marL="676629" lvl="1" indent="-193322">
              <a:buFont typeface="Arial"/>
              <a:buChar char="•"/>
            </a:pPr>
            <a:r>
              <a:rPr lang="en-US" sz="1200"/>
              <a:t>K-12, different age categories</a:t>
            </a:r>
            <a:endParaRPr lang="en-US" sz="1200">
              <a:cs typeface="Calibri"/>
            </a:endParaRPr>
          </a:p>
          <a:p>
            <a:pPr marL="676629" lvl="1" indent="-193322">
              <a:buFont typeface="Arial"/>
              <a:buChar char="•"/>
            </a:pPr>
            <a:r>
              <a:rPr lang="en-US" sz="1200"/>
              <a:t>Georgia ROW organized as a part of GA Project WET</a:t>
            </a:r>
            <a:endParaRPr lang="en-US" sz="1200">
              <a:cs typeface="Calibri"/>
            </a:endParaRP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1000199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defTabSz="966612">
              <a:defRPr/>
            </a:pPr>
            <a:r>
              <a:rPr lang="en-US" sz="1200" b="0" i="1"/>
              <a:t>Replace info and photos with your own if you’d like!</a:t>
            </a:r>
          </a:p>
          <a:p>
            <a:endParaRPr lang="en-US" sz="1200"/>
          </a:p>
          <a:p>
            <a:pPr marL="193322" indent="-193322">
              <a:buFont typeface="Arial"/>
              <a:buChar char="•"/>
            </a:pPr>
            <a:r>
              <a:rPr lang="en-US" sz="1200"/>
              <a:t>Connect with us!</a:t>
            </a:r>
          </a:p>
          <a:p>
            <a:pPr marL="193322" indent="-193322">
              <a:buFont typeface="Arial"/>
              <a:buChar char="•"/>
            </a:pPr>
            <a:r>
              <a:rPr lang="en-US" sz="1200"/>
              <a:t>Email, website, Facebook, Instagram, address, and phone</a:t>
            </a:r>
            <a:endParaRPr lang="en-US" sz="1200">
              <a:cs typeface="Calibri"/>
            </a:endParaRPr>
          </a:p>
          <a:p>
            <a:pPr marL="193322" indent="-193322">
              <a:buFont typeface="Arial"/>
              <a:buChar char="•"/>
            </a:pPr>
            <a:r>
              <a:rPr lang="en-US" sz="1200"/>
              <a:t>Here is the AAS staff!</a:t>
            </a:r>
            <a:endParaRPr lang="en-US" sz="1200">
              <a:cs typeface="Calibri"/>
            </a:endParaRP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1674389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lgn="l" rtl="0" fontAlgn="base"/>
            <a:r>
              <a:rPr lang="en-US" sz="1200" i="1">
                <a:solidFill>
                  <a:srgbClr val="000000"/>
                </a:solidFill>
                <a:latin typeface="+mn-lt"/>
              </a:rPr>
              <a:t>This slide has animations</a:t>
            </a:r>
          </a:p>
          <a:p>
            <a:pPr algn="l" rtl="0" fontAlgn="base"/>
            <a:endParaRPr lang="en-US" sz="1200" i="1">
              <a:solidFill>
                <a:srgbClr val="000000"/>
              </a:solidFill>
              <a:latin typeface="+mn-lt"/>
            </a:endParaRPr>
          </a:p>
          <a:p>
            <a:pPr algn="l" rtl="0" fontAlgn="base"/>
            <a:r>
              <a:rPr lang="en-US" sz="1200" i="1">
                <a:solidFill>
                  <a:srgbClr val="000000"/>
                </a:solidFill>
                <a:latin typeface="+mn-lt"/>
              </a:rPr>
              <a:t>Feel free to give an example of an issue specific to your watershed that can help demonstrate the watershed concept. Or add a local watershed map if you have one available.</a:t>
            </a:r>
            <a:r>
              <a:rPr lang="en-US" sz="1200">
                <a:solidFill>
                  <a:srgbClr val="444444"/>
                </a:solidFill>
                <a:latin typeface="+mn-lt"/>
              </a:rPr>
              <a:t>​</a:t>
            </a:r>
            <a:endParaRPr lang="en-US" sz="1200" b="0" i="0">
              <a:solidFill>
                <a:srgbClr val="444444"/>
              </a:solidFill>
              <a:effectLst/>
              <a:latin typeface="+mn-lt"/>
            </a:endParaRPr>
          </a:p>
          <a:p>
            <a:pPr marL="193322" indent="-193322" fontAlgn="base"/>
            <a:r>
              <a:rPr lang="en-US" sz="1200">
                <a:solidFill>
                  <a:srgbClr val="444444"/>
                </a:solidFill>
                <a:latin typeface="+mn-lt"/>
              </a:rPr>
              <a:t>​</a:t>
            </a:r>
            <a:endParaRPr lang="en-US" sz="1200" b="0" i="0">
              <a:solidFill>
                <a:srgbClr val="444444"/>
              </a:solidFill>
              <a:effectLst/>
              <a:latin typeface="+mn-lt"/>
            </a:endParaRPr>
          </a:p>
          <a:p>
            <a:pPr marL="193322" indent="-193322" fontAlgn="base">
              <a:buFont typeface="Arial" panose="020B0604020202020204" pitchFamily="34" charset="0"/>
              <a:buChar char="•"/>
            </a:pPr>
            <a:r>
              <a:rPr lang="en-US" sz="1200">
                <a:solidFill>
                  <a:srgbClr val="000000"/>
                </a:solidFill>
                <a:latin typeface="+mn-lt"/>
              </a:rPr>
              <a:t>Now that we know what a watershed is- where can they be found in our state? </a:t>
            </a:r>
          </a:p>
          <a:p>
            <a:pPr marL="705627" lvl="1" indent="-193322" fontAlgn="base">
              <a:buFont typeface="Arial" panose="020B0604020202020204" pitchFamily="34" charset="0"/>
              <a:buChar char="•"/>
            </a:pPr>
            <a:r>
              <a:rPr lang="en-US" sz="1200">
                <a:solidFill>
                  <a:srgbClr val="000000"/>
                </a:solidFill>
                <a:latin typeface="+mn-lt"/>
              </a:rPr>
              <a:t>The answer is literally everywhere!</a:t>
            </a:r>
            <a:r>
              <a:rPr lang="en-US" sz="1200">
                <a:solidFill>
                  <a:srgbClr val="444444"/>
                </a:solidFill>
                <a:latin typeface="+mn-lt"/>
              </a:rPr>
              <a:t>​ </a:t>
            </a:r>
            <a:r>
              <a:rPr lang="en-US" sz="1200" u="sng">
                <a:solidFill>
                  <a:srgbClr val="444444"/>
                </a:solidFill>
                <a:latin typeface="+mn-lt"/>
              </a:rPr>
              <a:t>Everything is located on a watershed</a:t>
            </a:r>
          </a:p>
          <a:p>
            <a:pPr marL="193322" indent="-193322" fontAlgn="base">
              <a:buFont typeface="Arial" panose="020B0604020202020204" pitchFamily="34" charset="0"/>
              <a:buChar char="•"/>
            </a:pPr>
            <a:r>
              <a:rPr lang="en-US" sz="1200">
                <a:solidFill>
                  <a:srgbClr val="000000"/>
                </a:solidFill>
                <a:latin typeface="+mn-lt"/>
              </a:rPr>
              <a:t>Georgia has 14 major watersheds (1st photo), </a:t>
            </a:r>
            <a:r>
              <a:rPr lang="en-US" sz="1200" u="sng">
                <a:solidFill>
                  <a:srgbClr val="000000"/>
                </a:solidFill>
                <a:latin typeface="+mn-lt"/>
              </a:rPr>
              <a:t>what major watershed are we in today?</a:t>
            </a:r>
            <a:r>
              <a:rPr lang="en-US" sz="1200">
                <a:solidFill>
                  <a:srgbClr val="444444"/>
                </a:solidFill>
                <a:latin typeface="+mn-lt"/>
              </a:rPr>
              <a:t>​</a:t>
            </a:r>
          </a:p>
          <a:p>
            <a:pPr marL="193322" indent="-193322" fontAlgn="base">
              <a:buFont typeface="Arial" panose="020B0604020202020204" pitchFamily="34" charset="0"/>
              <a:buChar char="•"/>
            </a:pPr>
            <a:r>
              <a:rPr lang="en-US" sz="1200">
                <a:solidFill>
                  <a:srgbClr val="000000"/>
                </a:solidFill>
                <a:latin typeface="+mn-lt"/>
              </a:rPr>
              <a:t>The second photo shows us the 52 sub-watersheds in the state. </a:t>
            </a:r>
            <a:r>
              <a:rPr lang="en-US" sz="1200" u="sng">
                <a:solidFill>
                  <a:srgbClr val="000000"/>
                </a:solidFill>
                <a:latin typeface="+mn-lt"/>
              </a:rPr>
              <a:t>What watershed are we in according to the second photo? </a:t>
            </a:r>
            <a:r>
              <a:rPr lang="en-US" sz="1200">
                <a:solidFill>
                  <a:srgbClr val="000000"/>
                </a:solidFill>
                <a:latin typeface="+mn-lt"/>
              </a:rPr>
              <a:t> </a:t>
            </a:r>
            <a:r>
              <a:rPr lang="en-US" sz="1200">
                <a:solidFill>
                  <a:srgbClr val="444444"/>
                </a:solidFill>
                <a:latin typeface="+mn-lt"/>
              </a:rPr>
              <a:t>​</a:t>
            </a:r>
          </a:p>
          <a:p>
            <a:pPr marL="705627" lvl="1" indent="-193322" fontAlgn="base">
              <a:buFont typeface="Arial" panose="020B0604020202020204" pitchFamily="34" charset="0"/>
              <a:buChar char="•"/>
            </a:pPr>
            <a:r>
              <a:rPr lang="en-US" sz="1200">
                <a:solidFill>
                  <a:srgbClr val="000000"/>
                </a:solidFill>
                <a:latin typeface="+mn-lt"/>
              </a:rPr>
              <a:t>Notice how the larger watersheds can be broken down into smaller watersheds</a:t>
            </a:r>
            <a:r>
              <a:rPr lang="en-US" sz="1200">
                <a:solidFill>
                  <a:srgbClr val="444444"/>
                </a:solidFill>
                <a:latin typeface="+mn-lt"/>
              </a:rPr>
              <a:t>​​</a:t>
            </a:r>
          </a:p>
          <a:p>
            <a:pPr marL="705627" lvl="1" indent="-193322" fontAlgn="base">
              <a:buFont typeface="Arial" panose="020B0604020202020204" pitchFamily="34" charset="0"/>
              <a:buChar char="•"/>
            </a:pPr>
            <a:r>
              <a:rPr lang="en-US" sz="1200">
                <a:solidFill>
                  <a:srgbClr val="000000"/>
                </a:solidFill>
                <a:latin typeface="+mn-lt"/>
              </a:rPr>
              <a:t>Even though these land areas are separated by high points of land and other demarcating factors,  remember that “we all live downstream” </a:t>
            </a:r>
            <a:r>
              <a:rPr lang="en-US" sz="1200">
                <a:solidFill>
                  <a:srgbClr val="444444"/>
                </a:solidFill>
                <a:latin typeface="+mn-lt"/>
              </a:rPr>
              <a:t>​​</a:t>
            </a:r>
          </a:p>
          <a:p>
            <a:pPr marL="705627" lvl="1" indent="-193322" fontAlgn="base">
              <a:buFont typeface="Arial" panose="020B0604020202020204" pitchFamily="34" charset="0"/>
              <a:buChar char="•"/>
            </a:pPr>
            <a:r>
              <a:rPr lang="en-US" sz="1200">
                <a:solidFill>
                  <a:srgbClr val="000000"/>
                </a:solidFill>
                <a:latin typeface="+mn-lt"/>
              </a:rPr>
              <a:t>Look at the metro Atlanta area; there are 4 watersheds just within the perimeter of 285. Imagine the impact on water quality! ​</a:t>
            </a:r>
            <a:r>
              <a:rPr lang="en-US" sz="1200">
                <a:solidFill>
                  <a:srgbClr val="444444"/>
                </a:solidFill>
                <a:latin typeface="+mn-lt"/>
              </a:rPr>
              <a:t>​​</a:t>
            </a:r>
          </a:p>
          <a:p>
            <a:pPr marL="483306" lvl="1" fontAlgn="base"/>
            <a:endParaRPr lang="en-US" sz="1200">
              <a:solidFill>
                <a:srgbClr val="444444"/>
              </a:solidFill>
              <a:latin typeface="+mn-lt"/>
            </a:endParaRPr>
          </a:p>
          <a:p>
            <a:pPr marL="193322" indent="-193322" fontAlgn="base">
              <a:buFont typeface="Arial" panose="020B0604020202020204" pitchFamily="34" charset="0"/>
              <a:buChar char="•"/>
            </a:pPr>
            <a:r>
              <a:rPr lang="en-US" sz="1200" i="1">
                <a:solidFill>
                  <a:srgbClr val="000000"/>
                </a:solidFill>
                <a:latin typeface="+mn-lt"/>
              </a:rPr>
              <a:t>helpful resource for GA watersheds: https://garivers.org/georgia-rivers/</a:t>
            </a:r>
            <a:endParaRPr lang="en-US" sz="1200">
              <a:solidFill>
                <a:srgbClr val="444444"/>
              </a:solidFill>
              <a:latin typeface="+mn-lt"/>
            </a:endParaRPr>
          </a:p>
        </p:txBody>
      </p:sp>
      <p:sp>
        <p:nvSpPr>
          <p:cNvPr id="4" name="Slide Number Placeholder 3"/>
          <p:cNvSpPr>
            <a:spLocks noGrp="1"/>
          </p:cNvSpPr>
          <p:nvPr>
            <p:ph type="sldNum" sz="quarter" idx="5"/>
          </p:nvPr>
        </p:nvSpPr>
        <p:spPr/>
        <p:txBody>
          <a:bodyPr/>
          <a:lstStyle/>
          <a:p>
            <a:fld id="{BD3D1EBA-5D8C-4885-8A99-B546B3AEFC19}" type="slidenum">
              <a:rPr lang="en-US" smtClean="0"/>
              <a:t>3</a:t>
            </a:fld>
            <a:endParaRPr lang="en-US"/>
          </a:p>
        </p:txBody>
      </p:sp>
    </p:spTree>
    <p:extLst>
      <p:ext uri="{BB962C8B-B14F-4D97-AF65-F5344CB8AC3E}">
        <p14:creationId xmlns:p14="http://schemas.microsoft.com/office/powerpoint/2010/main" val="3277290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a:buFont typeface="Arial" panose="020B0604020202020204" pitchFamily="34" charset="0"/>
              <a:buChar char="•"/>
            </a:pPr>
            <a:r>
              <a:rPr lang="en-US" u="sng" dirty="0">
                <a:cs typeface="Calibri"/>
              </a:rPr>
              <a:t>Pollutants- substances that when introduced, have adverse effects on the surrounding environment</a:t>
            </a:r>
            <a:r>
              <a:rPr lang="en-US" dirty="0">
                <a:cs typeface="Calibri"/>
              </a:rPr>
              <a:t>. </a:t>
            </a:r>
          </a:p>
          <a:p>
            <a:pPr marL="193322" indent="-193322">
              <a:buFont typeface="Arial"/>
              <a:buChar char="•"/>
            </a:pPr>
            <a:r>
              <a:rPr lang="en-US" dirty="0">
                <a:cs typeface="Calibri"/>
              </a:rPr>
              <a:t>While pollutants take on many forms, from household trash to fertilizers and pesticides, they all threaten water quality.</a:t>
            </a:r>
          </a:p>
          <a:p>
            <a:pPr marL="193322" indent="-193322">
              <a:buFont typeface="Arial"/>
              <a:buChar char="•"/>
            </a:pPr>
            <a:r>
              <a:rPr lang="en-US" dirty="0">
                <a:cs typeface="Calibri"/>
              </a:rPr>
              <a:t>There are two main types of pollution: point source and nonpoint source. </a:t>
            </a:r>
          </a:p>
          <a:p>
            <a:pPr marL="193322" indent="-193322">
              <a:buFont typeface="Arial"/>
              <a:buChar char="•"/>
            </a:pPr>
            <a:r>
              <a:rPr lang="en-US" dirty="0">
                <a:cs typeface="Calibri"/>
              </a:rPr>
              <a:t>Point source pollution: </a:t>
            </a:r>
            <a:endParaRPr lang="en-US" dirty="0"/>
          </a:p>
          <a:p>
            <a:pPr marL="705627" lvl="1" indent="-193322">
              <a:buFont typeface="Arial"/>
              <a:buChar char="•"/>
            </a:pPr>
            <a:r>
              <a:rPr lang="en-US" dirty="0"/>
              <a:t>Discharged from an </a:t>
            </a:r>
            <a:r>
              <a:rPr lang="en-US" u="sng" dirty="0"/>
              <a:t>easily identifiable source </a:t>
            </a:r>
            <a:r>
              <a:rPr lang="en-US" dirty="0"/>
              <a:t>such as factories, construction sites, or wastewater treatment plants. </a:t>
            </a:r>
            <a:endParaRPr lang="en-US" dirty="0">
              <a:cs typeface="Calibri"/>
            </a:endParaRPr>
          </a:p>
          <a:p>
            <a:pPr marL="705627" lvl="1" indent="-193322">
              <a:buFont typeface="Arial"/>
              <a:buChar char="•"/>
            </a:pPr>
            <a:r>
              <a:rPr lang="en-US" dirty="0"/>
              <a:t>Georgia's Environmental Protection Division (EPD) regulates point source discharges through a permitting process called the National Pollutant Discharge Elimination System (NPDES). These permits set limits for the amount of pollutants discharged into a system. </a:t>
            </a:r>
            <a:endParaRPr lang="en-US" dirty="0">
              <a:cs typeface="Calibri"/>
            </a:endParaRPr>
          </a:p>
          <a:p>
            <a:endParaRPr lang="en-US" dirty="0">
              <a:cs typeface="Calibri"/>
            </a:endParaRPr>
          </a:p>
          <a:p>
            <a:r>
              <a:rPr lang="en-US" dirty="0">
                <a:cs typeface="Calibri"/>
              </a:rPr>
              <a:t>Photo sources: </a:t>
            </a:r>
          </a:p>
          <a:p>
            <a:r>
              <a:rPr lang="en-US" dirty="0">
                <a:cs typeface="Calibri"/>
              </a:rPr>
              <a:t>Chattahoochee Riverkeeper</a:t>
            </a:r>
            <a:endParaRPr lang="en-US" u="sng" dirty="0">
              <a:solidFill>
                <a:srgbClr val="0000FF"/>
              </a:solidFill>
              <a:cs typeface="Calibri"/>
              <a:hlinkClick r:id="rId3">
                <a:extLst>
                  <a:ext uri="{A12FA001-AC4F-418D-AE19-62706E023703}">
                    <ahyp:hlinkClr xmlns:ahyp="http://schemas.microsoft.com/office/drawing/2018/hyperlinkcolor" val="tx"/>
                  </a:ext>
                </a:extLst>
              </a:hlinkClick>
            </a:endParaRPr>
          </a:p>
          <a:p>
            <a:r>
              <a:rPr lang="en-US" u="none" dirty="0">
                <a:solidFill>
                  <a:srgbClr val="0000FF"/>
                </a:solidFill>
                <a:hlinkClick r:id="rId3">
                  <a:extLst>
                    <a:ext uri="{A12FA001-AC4F-418D-AE19-62706E023703}">
                      <ahyp:hlinkClr xmlns:ahyp="http://schemas.microsoft.com/office/drawing/2018/hyperlinkcolor" val="tx"/>
                    </a:ext>
                  </a:extLst>
                </a:hlinkClick>
              </a:rPr>
              <a:t>https</a:t>
            </a:r>
            <a:r>
              <a:rPr lang="en-US" u="none" dirty="0">
                <a:solidFill>
                  <a:schemeClr val="tx1"/>
                </a:solidFill>
                <a:hlinkClick r:id="rId3">
                  <a:extLst>
                    <a:ext uri="{A12FA001-AC4F-418D-AE19-62706E023703}">
                      <ahyp:hlinkClr xmlns:ahyp="http://schemas.microsoft.com/office/drawing/2018/hyperlinkcolor" val="tx"/>
                    </a:ext>
                  </a:extLst>
                </a:hlinkClick>
              </a:rPr>
              <a:t>://www.americanrivers.org/threats-solutions/clean-water/sewage-pollution/</a:t>
            </a:r>
            <a:r>
              <a:rPr lang="en-US" u="none" dirty="0">
                <a:solidFill>
                  <a:schemeClr val="tx1"/>
                </a:solidFill>
              </a:rPr>
              <a:t> </a:t>
            </a:r>
          </a:p>
          <a:p>
            <a:r>
              <a:rPr lang="en-US" u="none" dirty="0">
                <a:solidFill>
                  <a:schemeClr val="tx1"/>
                </a:solidFill>
                <a:hlinkClick r:id="rId4">
                  <a:extLst>
                    <a:ext uri="{A12FA001-AC4F-418D-AE19-62706E023703}">
                      <ahyp:hlinkClr xmlns:ahyp="http://schemas.microsoft.com/office/drawing/2018/hyperlinkcolor" val="tx"/>
                    </a:ext>
                  </a:extLst>
                </a:hlinkClick>
              </a:rPr>
              <a:t>https://oceanservice.noaa.gov/education/tutorial_pollution/03pointsource.html</a:t>
            </a:r>
            <a:r>
              <a:rPr lang="en-US" u="none" dirty="0">
                <a:solidFill>
                  <a:schemeClr val="tx1"/>
                </a:solidFill>
              </a:rPr>
              <a:t> </a:t>
            </a:r>
            <a:endParaRPr lang="en-US" u="none" dirty="0">
              <a:solidFill>
                <a:schemeClr val="tx1"/>
              </a:solidFill>
              <a:cs typeface="Calibri"/>
            </a:endParaRP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3277980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92500"/>
          </a:bodyPr>
          <a:lstStyle/>
          <a:p>
            <a:pPr marL="193322" indent="-193322">
              <a:buFont typeface="Arial"/>
              <a:buChar char="•"/>
            </a:pPr>
            <a:r>
              <a:rPr lang="en-US" sz="1200">
                <a:latin typeface="+mn-lt"/>
                <a:cs typeface="Calibri"/>
              </a:rPr>
              <a:t>Nonpoint source pollution:</a:t>
            </a:r>
          </a:p>
          <a:p>
            <a:pPr marL="705627" lvl="1" indent="-193322">
              <a:buFont typeface="Arial"/>
              <a:buChar char="•"/>
            </a:pPr>
            <a:r>
              <a:rPr lang="en-US" sz="1200">
                <a:latin typeface="+mn-lt"/>
                <a:cs typeface="Calibri"/>
              </a:rPr>
              <a:t>Discharge source is </a:t>
            </a:r>
            <a:r>
              <a:rPr lang="en-US" sz="1200" u="sng">
                <a:latin typeface="+mn-lt"/>
                <a:cs typeface="Calibri"/>
              </a:rPr>
              <a:t>not easily identifiable and/or pollutants come from an array of different sources </a:t>
            </a:r>
            <a:r>
              <a:rPr lang="en-US" sz="1200">
                <a:latin typeface="+mn-lt"/>
                <a:cs typeface="Calibri"/>
              </a:rPr>
              <a:t>(compare to point source)</a:t>
            </a:r>
          </a:p>
          <a:p>
            <a:pPr marL="705627" lvl="1" indent="-193322">
              <a:buFont typeface="Arial"/>
              <a:buChar char="•"/>
            </a:pPr>
            <a:r>
              <a:rPr lang="en-US" sz="1200">
                <a:latin typeface="+mn-lt"/>
                <a:cs typeface="Calibri"/>
              </a:rPr>
              <a:t>More difficult to control, and therefore is the </a:t>
            </a:r>
            <a:r>
              <a:rPr lang="en-US" sz="1200" u="sng">
                <a:latin typeface="+mn-lt"/>
                <a:cs typeface="Calibri"/>
              </a:rPr>
              <a:t>main cause of water quality issues</a:t>
            </a:r>
            <a:r>
              <a:rPr lang="en-US" sz="1200">
                <a:latin typeface="+mn-lt"/>
                <a:cs typeface="Calibri"/>
              </a:rPr>
              <a:t> throughout Georgia. </a:t>
            </a:r>
          </a:p>
          <a:p>
            <a:pPr marL="705627" indent="-193322">
              <a:buFont typeface="Arial"/>
              <a:buChar char="•"/>
            </a:pPr>
            <a:r>
              <a:rPr lang="en-US" sz="1200">
                <a:latin typeface="+mn-lt"/>
              </a:rPr>
              <a:t>Enters waterways as runoff, a result of precipitation traveling over the ground and picking up substances before eventually entering a waterbody. </a:t>
            </a:r>
            <a:endParaRPr lang="en-US" sz="1200">
              <a:latin typeface="+mn-lt"/>
              <a:cs typeface="Calibri"/>
            </a:endParaRPr>
          </a:p>
          <a:p>
            <a:pPr marL="1217931" lvl="2" indent="-181240">
              <a:buFont typeface="Arial"/>
              <a:buChar char="•"/>
            </a:pPr>
            <a:r>
              <a:rPr lang="en-US" sz="1200">
                <a:latin typeface="+mn-lt"/>
                <a:cs typeface="Calibri"/>
              </a:rPr>
              <a:t>Examples: fertilizer from agricultural fields, oil from impervious surfaces, soaps and chemicals from car washes or pressure washing, </a:t>
            </a:r>
            <a:r>
              <a:rPr lang="en-US" sz="1200" i="1">
                <a:latin typeface="+mn-lt"/>
                <a:cs typeface="Calibri"/>
              </a:rPr>
              <a:t>E. coli </a:t>
            </a:r>
            <a:r>
              <a:rPr lang="en-US" sz="1200">
                <a:latin typeface="+mn-lt"/>
                <a:cs typeface="Calibri"/>
              </a:rPr>
              <a:t>from dog poop, etc.</a:t>
            </a:r>
          </a:p>
          <a:p>
            <a:pPr marL="1217931" lvl="2" indent="-181240">
              <a:buFont typeface="Arial"/>
              <a:buChar char="•"/>
            </a:pPr>
            <a:r>
              <a:rPr lang="en-US" sz="1200">
                <a:latin typeface="+mn-lt"/>
                <a:ea typeface="Times New Roman" panose="02020603050405020304" pitchFamily="18" charset="0"/>
              </a:rPr>
              <a:t>NPS pollution moves through the stormwater system to get to the waterways. For example, the vast majority of the ATL metro area is on a stormwater system that is separate from the sewer. Many people don’t understand this and think that the storm drains lead to treatment plants, and so dumping pollutants in these drains is harmless. However, this is not true! </a:t>
            </a:r>
            <a:endParaRPr lang="en-US" sz="1200">
              <a:latin typeface="+mn-lt"/>
              <a:cs typeface="Calibri"/>
            </a:endParaRPr>
          </a:p>
          <a:p>
            <a:pPr marL="705627" lvl="1" indent="-181240">
              <a:buFont typeface="Arial"/>
              <a:buChar char="•"/>
            </a:pPr>
            <a:r>
              <a:rPr lang="en-US" sz="1200">
                <a:latin typeface="+mn-lt"/>
                <a:cs typeface="Calibri"/>
              </a:rPr>
              <a:t>NPS is the main type of pollution that AAS monitoring is focused on- you can help identify sources of nonpoint source pollution</a:t>
            </a:r>
          </a:p>
          <a:p>
            <a:pPr marL="302066" lvl="1"/>
            <a:endParaRPr lang="en-US" sz="1200">
              <a:latin typeface="+mn-lt"/>
              <a:cs typeface="Calibri"/>
            </a:endParaRPr>
          </a:p>
          <a:p>
            <a:r>
              <a:rPr lang="en-US" sz="1200">
                <a:latin typeface="+mn-lt"/>
                <a:cs typeface="Calibri"/>
              </a:rPr>
              <a:t>Photo sources: </a:t>
            </a:r>
            <a:r>
              <a:rPr lang="en-US" sz="1200">
                <a:latin typeface="+mn-lt"/>
                <a:hlinkClick r:id="rId3"/>
              </a:rPr>
              <a:t>https://oceanservice.noaa.gov/education/tutorial_pollution/04nonpointsource.html</a:t>
            </a:r>
            <a:r>
              <a:rPr lang="en-US" sz="1200">
                <a:latin typeface="+mn-lt"/>
              </a:rPr>
              <a:t> </a:t>
            </a:r>
            <a:endParaRPr lang="en-US" sz="1200">
              <a:latin typeface="+mn-lt"/>
              <a:cs typeface="Calibri"/>
            </a:endParaRPr>
          </a:p>
          <a:p>
            <a:r>
              <a:rPr lang="en-US" sz="1200">
                <a:latin typeface="+mn-lt"/>
                <a:hlinkClick r:id="rId4"/>
              </a:rPr>
              <a:t>https://www.nrcs.usda.gov/wps/portal/nrcs/detail/nm/programs/financial/eqip/?cid=nrcseprd323312</a:t>
            </a:r>
            <a:endParaRPr lang="en-US" sz="1200">
              <a:latin typeface="+mn-lt"/>
              <a:cs typeface="Calibri"/>
              <a:hlinkClick r:id="rId4"/>
            </a:endParaRPr>
          </a:p>
          <a:p>
            <a:r>
              <a:rPr lang="en-US" sz="1200">
                <a:latin typeface="+mn-lt"/>
                <a:hlinkClick r:id="rId5"/>
              </a:rPr>
              <a:t>http://www.seattle.gov/utilities/protecting-our-environment/sustainability-tips/pollution-prevention/pet-waste</a:t>
            </a:r>
            <a:r>
              <a:rPr lang="en-US" sz="1200">
                <a:latin typeface="+mn-lt"/>
              </a:rPr>
              <a:t> </a:t>
            </a:r>
            <a:endParaRPr lang="en-US" sz="1200">
              <a:latin typeface="+mn-lt"/>
              <a:cs typeface="Calibri"/>
            </a:endParaRP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38009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a:buFont typeface="Arial"/>
              <a:buChar char="•"/>
            </a:pPr>
            <a:r>
              <a:rPr lang="en-US" altLang="en-US" sz="1200">
                <a:latin typeface="Calibri"/>
                <a:cs typeface="Calibri"/>
              </a:rPr>
              <a:t>Our quality of life is directly related to the quality of the rivers, streams and wetlands around us. </a:t>
            </a:r>
          </a:p>
          <a:p>
            <a:pPr marL="705627" lvl="1" indent="-193322">
              <a:buFont typeface="Arial"/>
              <a:buChar char="•"/>
            </a:pPr>
            <a:r>
              <a:rPr lang="en-US" altLang="en-US" sz="1200">
                <a:latin typeface="Calibri"/>
                <a:cs typeface="Calibri"/>
              </a:rPr>
              <a:t>Water is a necessary component of our daily lives! </a:t>
            </a:r>
          </a:p>
          <a:p>
            <a:pPr marL="705627" lvl="1" indent="-193322">
              <a:buFont typeface="Arial"/>
              <a:buChar char="•"/>
            </a:pPr>
            <a:r>
              <a:rPr lang="en-US" altLang="en-US" sz="1200">
                <a:latin typeface="Calibri"/>
                <a:cs typeface="Calibri"/>
              </a:rPr>
              <a:t>Drinking water, agriculture, fishing, recreation, etc.</a:t>
            </a:r>
          </a:p>
          <a:p>
            <a:pPr marL="193322" indent="-193322">
              <a:buFont typeface="Arial"/>
              <a:buChar char="•"/>
            </a:pPr>
            <a:r>
              <a:rPr lang="en-US" altLang="en-US" sz="1200">
                <a:latin typeface="Calibri"/>
                <a:cs typeface="Calibri"/>
              </a:rPr>
              <a:t>Regular monitoring provides baseline information about the health of our local streams and other water bodies</a:t>
            </a:r>
          </a:p>
          <a:p>
            <a:pPr marL="705627" lvl="1" indent="-193322">
              <a:buFont typeface="Arial"/>
              <a:buChar char="•"/>
            </a:pPr>
            <a:r>
              <a:rPr lang="en-US" altLang="en-US" sz="1200">
                <a:latin typeface="Calibri"/>
                <a:cs typeface="Calibri"/>
              </a:rPr>
              <a:t>Think of it as finding and monitoring the "heartbeat" of a waterbody</a:t>
            </a:r>
          </a:p>
          <a:p>
            <a:pPr marL="705627" lvl="1" indent="-193322">
              <a:buFont typeface="Arial"/>
              <a:buChar char="•"/>
            </a:pPr>
            <a:r>
              <a:rPr lang="en-US" altLang="en-US" sz="1200">
                <a:latin typeface="Calibri"/>
                <a:cs typeface="Calibri"/>
              </a:rPr>
              <a:t>There is seasonal variation, but spikes or dips that deviate from baseline data can indicate an issue with overall water quality</a:t>
            </a:r>
          </a:p>
          <a:p>
            <a:pPr marL="193322" indent="-193322">
              <a:buFont typeface="Arial"/>
              <a:buChar char="•"/>
            </a:pPr>
            <a:r>
              <a:rPr lang="en-US" altLang="en-US" sz="1200">
                <a:latin typeface="Calibri"/>
                <a:cs typeface="Calibri"/>
              </a:rPr>
              <a:t>All the water we have now is all the water we’ll ever have (mention Water Cycle), so it’s important that we conserve and protect this valuable resource </a:t>
            </a: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180359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pPr marL="193322" indent="-193322">
              <a:buFont typeface="Arial" panose="020B0604020202020204" pitchFamily="34" charset="0"/>
              <a:buChar char="•"/>
            </a:pPr>
            <a:r>
              <a:rPr lang="en-US" sz="1200">
                <a:latin typeface="+mn-lt"/>
              </a:rPr>
              <a:t>Georgia Adopt-A-Stream is </a:t>
            </a:r>
            <a:r>
              <a:rPr lang="en-US" sz="1200" b="0" i="0">
                <a:solidFill>
                  <a:srgbClr val="000300"/>
                </a:solidFill>
                <a:effectLst/>
                <a:latin typeface="+mn-lt"/>
              </a:rPr>
              <a:t>the State's volunteer water quality monitoring program</a:t>
            </a:r>
          </a:p>
          <a:p>
            <a:pPr marL="676629" lvl="1" indent="-193322">
              <a:buFont typeface="Arial" panose="020B0604020202020204" pitchFamily="34" charset="0"/>
              <a:buChar char="•"/>
            </a:pPr>
            <a:r>
              <a:rPr lang="en-US" sz="1200">
                <a:latin typeface="+mn-lt"/>
              </a:rPr>
              <a:t>Housed within the Nonpoint Source Unit of the Watershed Protection Branch of Georgia’s Environmental Protection Division (a part of Georgia's Department of Natural Resources)</a:t>
            </a:r>
          </a:p>
          <a:p>
            <a:pPr marL="676629" lvl="1" indent="-193322">
              <a:buFont typeface="Arial"/>
              <a:buChar char="•"/>
            </a:pPr>
            <a:r>
              <a:rPr lang="en-US" sz="1200">
                <a:latin typeface="+mn-lt"/>
              </a:rPr>
              <a:t>One of four programs in the Nonpoint Source Outreach Unit funded by an EPA 319 grant (Clean Water Act funds). </a:t>
            </a:r>
            <a:endParaRPr lang="en-US" sz="1200">
              <a:latin typeface="+mn-lt"/>
              <a:cs typeface="Calibri"/>
            </a:endParaRPr>
          </a:p>
          <a:p>
            <a:pPr marL="1159935" lvl="2" indent="-193322">
              <a:buFont typeface="Arial"/>
              <a:buChar char="•"/>
            </a:pPr>
            <a:r>
              <a:rPr lang="en-US" sz="1200">
                <a:latin typeface="+mn-lt"/>
              </a:rPr>
              <a:t>These programs target awareness, prevention, and monitoring of nonpoint source pollution </a:t>
            </a:r>
            <a:endParaRPr lang="en-US" sz="1200">
              <a:latin typeface="+mn-lt"/>
              <a:cs typeface="Calibri"/>
            </a:endParaRPr>
          </a:p>
          <a:p>
            <a:pPr marL="193322" indent="-193322">
              <a:buFont typeface="Arial"/>
              <a:buChar char="•"/>
            </a:pPr>
            <a:r>
              <a:rPr lang="en-US" sz="1200">
                <a:latin typeface="+mn-lt"/>
              </a:rPr>
              <a:t>AAS encourages individuals and communities to monitor and/or improve sections of streams, wetlands, lakes or estuaries through several different monitoring programs. </a:t>
            </a:r>
          </a:p>
          <a:p>
            <a:pPr marL="193322" indent="-193322">
              <a:buFont typeface="Arial"/>
              <a:buChar char="•"/>
            </a:pPr>
            <a:r>
              <a:rPr lang="en-US" sz="1200">
                <a:latin typeface="+mn-lt"/>
              </a:rPr>
              <a:t>Engages citizen scientists across Georgia and beyond in water protection activities through a series of educational workshops, which train individuals on the physical, chemical and biological health of their waterways.</a:t>
            </a:r>
            <a:endParaRPr lang="en-US" sz="1200">
              <a:latin typeface="+mn-lt"/>
              <a:cs typeface="Calibri"/>
            </a:endParaRPr>
          </a:p>
          <a:p>
            <a:endParaRPr lang="en-US" sz="1200">
              <a:latin typeface="+mn-lt"/>
            </a:endParaRP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1511853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92500" lnSpcReduction="10000"/>
          </a:bodyPr>
          <a:lstStyle/>
          <a:p>
            <a:pPr marL="191589" indent="-191589">
              <a:buFont typeface="Arial" panose="020B0604020202020204" pitchFamily="34" charset="0"/>
              <a:buChar char="•"/>
            </a:pPr>
            <a:r>
              <a:rPr lang="en-US" b="0" u="sng"/>
              <a:t>Awareness</a:t>
            </a:r>
            <a:r>
              <a:rPr lang="en-US" b="0"/>
              <a:t>: </a:t>
            </a:r>
            <a:r>
              <a:rPr lang="en-US"/>
              <a:t>we are striving to increase public awareness of water quality issues throughout Georgia and its neighboring states by hosting outreach events (like cleanups, monitoring demos, etc.) in communities, consistent monitoring, understandable data, and an annual conference to celebrate and foster connectivity between volunteers</a:t>
            </a:r>
          </a:p>
          <a:p>
            <a:endParaRPr lang="en-US">
              <a:cs typeface="Calibri"/>
            </a:endParaRPr>
          </a:p>
          <a:p>
            <a:pPr marL="191589" indent="-191589">
              <a:buFont typeface="Arial" panose="020B0604020202020204" pitchFamily="34" charset="0"/>
              <a:buChar char="•"/>
            </a:pPr>
            <a:r>
              <a:rPr lang="en-US" b="0" u="sng">
                <a:cs typeface="Calibri"/>
              </a:rPr>
              <a:t>Data</a:t>
            </a:r>
            <a:r>
              <a:rPr lang="en-US" b="0">
                <a:cs typeface="Calibri"/>
              </a:rPr>
              <a:t>: </a:t>
            </a:r>
            <a:r>
              <a:rPr lang="en-US">
                <a:cs typeface="Calibri"/>
              </a:rPr>
              <a:t>AAS has an online, open-access database that has thousands of data points that allow anyone to see the value and importance of baseline data. Over time, data collected consistently (in the same locations, using the same protocols) will show natural fluctuations and trends in the waterbody that can be monitored for any deviations that could indicate pollution or impairment. Think of this like the stream’s heartbeat; it needs to be monitored carefully to ensure that the stream is healthy and any issues can be found and resolved quickly.</a:t>
            </a:r>
          </a:p>
          <a:p>
            <a:endParaRPr lang="en-US">
              <a:cs typeface="Calibri"/>
            </a:endParaRPr>
          </a:p>
          <a:p>
            <a:pPr marL="191589" indent="-191589">
              <a:buFont typeface="Arial" panose="020B0604020202020204" pitchFamily="34" charset="0"/>
              <a:buChar char="•"/>
            </a:pPr>
            <a:r>
              <a:rPr lang="en-US" b="0" u="sng">
                <a:cs typeface="Calibri"/>
              </a:rPr>
              <a:t>Observations</a:t>
            </a:r>
            <a:r>
              <a:rPr lang="en-US" b="0">
                <a:cs typeface="Calibri"/>
              </a:rPr>
              <a:t>: </a:t>
            </a:r>
            <a:r>
              <a:rPr lang="en-US">
                <a:cs typeface="Calibri"/>
              </a:rPr>
              <a:t>An incredibly important part of monitoring is being aware of the area around you and making careful observations. Just by noting what you see or smell, a sewage spill or other pollutant source could be found before you even start monitoring! It is also important to note any changes you see over time as these can also represent impacts on water quality. Once you take a look at the AAS data form, you'll quickly see the prominence observations have and how easy it is to gather these data!</a:t>
            </a:r>
          </a:p>
          <a:p>
            <a:pPr marL="191589" indent="-191589">
              <a:buFont typeface="Arial" panose="020B0604020202020204" pitchFamily="34" charset="0"/>
              <a:buChar char="•"/>
            </a:pPr>
            <a:endParaRPr lang="en-US">
              <a:cs typeface="Calibri"/>
            </a:endParaRPr>
          </a:p>
          <a:p>
            <a:pPr marL="191589" indent="-191589">
              <a:buFont typeface="Arial" panose="020B0604020202020204" pitchFamily="34" charset="0"/>
              <a:buChar char="•"/>
            </a:pPr>
            <a:r>
              <a:rPr lang="en-US" b="0" u="sng">
                <a:cs typeface="Calibri"/>
              </a:rPr>
              <a:t>Partnerships</a:t>
            </a:r>
            <a:r>
              <a:rPr lang="en-US" b="0" u="none">
                <a:cs typeface="Calibri"/>
              </a:rPr>
              <a:t>: </a:t>
            </a:r>
            <a:r>
              <a:rPr lang="en-US">
                <a:cs typeface="Calibri"/>
              </a:rPr>
              <a:t>forming partnerships throughout your journey as an AAS volunteer is incredibly valuable! Not only can forming these relationships help you get equipment you need (like macro kits, </a:t>
            </a:r>
            <a:r>
              <a:rPr lang="en-US" err="1">
                <a:cs typeface="Calibri"/>
              </a:rPr>
              <a:t>Petrifilm</a:t>
            </a:r>
            <a:r>
              <a:rPr lang="en-US">
                <a:cs typeface="Calibri"/>
              </a:rPr>
              <a:t>, reagent refills, etc.), but you will also find that you will be supported if you find any pollutants or harmful impacts on your stream. We all have something we can offer when we work together to solve problems. </a:t>
            </a:r>
          </a:p>
          <a:p>
            <a:pPr marL="191589" indent="-191589">
              <a:buFont typeface="Arial" panose="020B0604020202020204" pitchFamily="34" charset="0"/>
              <a:buChar char="•"/>
            </a:pPr>
            <a:endParaRPr lang="en-US">
              <a:cs typeface="Calibri"/>
            </a:endParaRPr>
          </a:p>
          <a:p>
            <a:pPr marL="191589" indent="-191589">
              <a:buFont typeface="Arial" panose="020B0604020202020204" pitchFamily="34" charset="0"/>
              <a:buChar char="•"/>
            </a:pPr>
            <a:r>
              <a:rPr lang="en-US" b="0" u="sng">
                <a:cs typeface="Calibri"/>
              </a:rPr>
              <a:t>Tools and training</a:t>
            </a:r>
            <a:r>
              <a:rPr lang="en-US" b="0" u="none">
                <a:cs typeface="Calibri"/>
              </a:rPr>
              <a:t>: </a:t>
            </a:r>
            <a:r>
              <a:rPr lang="en-US">
                <a:cs typeface="Calibri"/>
              </a:rPr>
              <a:t>You’re here today to fulfill part of this goal. AAS has many partners that work to provide equipment, support, and training opportunities for our volunteers. </a:t>
            </a:r>
          </a:p>
        </p:txBody>
      </p:sp>
      <p:sp>
        <p:nvSpPr>
          <p:cNvPr id="5" name="Slide Image Placeholder 4"/>
          <p:cNvSpPr>
            <a:spLocks noGrp="1" noRot="1" noChangeAspect="1"/>
          </p:cNvSpPr>
          <p:nvPr>
            <p:ph type="sldImg"/>
          </p:nvPr>
        </p:nvSpPr>
        <p:spPr>
          <a:xfrm>
            <a:off x="457200" y="720725"/>
            <a:ext cx="6400800" cy="3600450"/>
          </a:xfrm>
        </p:spPr>
      </p:sp>
    </p:spTree>
    <p:extLst>
      <p:ext uri="{BB962C8B-B14F-4D97-AF65-F5344CB8AC3E}">
        <p14:creationId xmlns:p14="http://schemas.microsoft.com/office/powerpoint/2010/main" val="3516355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85000" lnSpcReduction="20000"/>
          </a:bodyPr>
          <a:lstStyle/>
          <a:p>
            <a:pPr defTabSz="966612">
              <a:defRPr/>
            </a:pPr>
            <a:r>
              <a:rPr lang="en-US" sz="1200" i="1" dirty="0"/>
              <a:t>This slide has animations</a:t>
            </a:r>
          </a:p>
          <a:p>
            <a:pPr defTabSz="966612">
              <a:defRPr/>
            </a:pPr>
            <a:endParaRPr lang="en-US" sz="1200" i="1" dirty="0"/>
          </a:p>
          <a:p>
            <a:pPr marL="193322" indent="-193322" defTabSz="966612">
              <a:buFont typeface="Arial" panose="020B0604020202020204" pitchFamily="34" charset="0"/>
              <a:buChar char="•"/>
              <a:defRPr/>
            </a:pPr>
            <a:r>
              <a:rPr lang="en-US" sz="1200" i="1" dirty="0"/>
              <a:t>(Map photo)</a:t>
            </a:r>
            <a:r>
              <a:rPr lang="en-US" sz="1200" dirty="0"/>
              <a:t> This map shows all the active AAS sites across the state. Working off the knowledge from earlier on in the presentation, are there vols working in your watershed already? </a:t>
            </a:r>
          </a:p>
          <a:p>
            <a:pPr marL="676629" lvl="1" indent="-193322" defTabSz="966612">
              <a:buFont typeface="Arial"/>
              <a:buChar char="•"/>
              <a:defRPr/>
            </a:pPr>
            <a:r>
              <a:rPr lang="en-US" sz="1200" dirty="0"/>
              <a:t>Hopefully, this map shows that you have AAS sites in your watershed already. If it does not, we are so excited that you are leading the way in your area!</a:t>
            </a:r>
          </a:p>
          <a:p>
            <a:pPr marL="676629" lvl="1" indent="-193322">
              <a:buFont typeface="Arial"/>
              <a:buChar char="•"/>
            </a:pPr>
            <a:r>
              <a:rPr lang="en-US" sz="1200" dirty="0"/>
              <a:t>You can use this map to see if there is a site already established near you and reach out to that group or find a waterbody to establish your own. </a:t>
            </a:r>
          </a:p>
          <a:p>
            <a:pPr marL="676629" lvl="1" indent="-193322" defTabSz="966612">
              <a:buFont typeface="Arial"/>
              <a:buChar char="•"/>
              <a:defRPr/>
            </a:pPr>
            <a:r>
              <a:rPr lang="en-US" sz="1200" dirty="0"/>
              <a:t>Sites extend into SC, NC, FL, and can be added anywhere! </a:t>
            </a:r>
            <a:endParaRPr lang="en-US" sz="1200" dirty="0">
              <a:cs typeface="Calibri"/>
            </a:endParaRPr>
          </a:p>
          <a:p>
            <a:pPr marL="483306" lvl="1"/>
            <a:endParaRPr lang="en-US" sz="1200" dirty="0">
              <a:cs typeface="Calibri"/>
            </a:endParaRPr>
          </a:p>
          <a:p>
            <a:pPr marL="193322" indent="-193322" defTabSz="966612">
              <a:buFont typeface="Arial" panose="020B0604020202020204" pitchFamily="34" charset="0"/>
              <a:buChar char="•"/>
              <a:defRPr/>
            </a:pPr>
            <a:r>
              <a:rPr lang="en-US" sz="1200" i="1" dirty="0"/>
              <a:t>(map with photos) </a:t>
            </a:r>
            <a:r>
              <a:rPr lang="en-US" sz="1200" dirty="0"/>
              <a:t>You are joining a network of volunteers across the state (and beyond!) that are collecting and submitting data. These may be professors or their students using the data for research, a retiree acting on their interest in water chemistry, a neighborhood association member concerned about the lake they live on, a young family making sure their backyard stream is safe for their children and pets to play in, a scout troop, a riverkeeper volunteer, you name it!</a:t>
            </a:r>
            <a:endParaRPr lang="en-US" sz="1200" dirty="0">
              <a:cs typeface="Calibri"/>
            </a:endParaRPr>
          </a:p>
          <a:p>
            <a:pPr marL="181240" indent="-181240">
              <a:buFont typeface="Arial" panose="020B0604020202020204" pitchFamily="34" charset="0"/>
              <a:buChar char="•"/>
            </a:pPr>
            <a:endParaRPr lang="en-US" sz="1200" dirty="0">
              <a:cs typeface="Calibri"/>
            </a:endParaRPr>
          </a:p>
          <a:p>
            <a:pPr marL="193322" indent="-193322">
              <a:buFont typeface="Arial" panose="020B0604020202020204" pitchFamily="34" charset="0"/>
              <a:buChar char="•"/>
            </a:pPr>
            <a:r>
              <a:rPr lang="en-US" sz="1200" i="1" dirty="0">
                <a:cs typeface="Calibri"/>
              </a:rPr>
              <a:t>(triangle graphic) </a:t>
            </a:r>
          </a:p>
          <a:p>
            <a:pPr marL="676629" lvl="1" indent="-191589">
              <a:buFont typeface="Arial" panose="020B0604020202020204" pitchFamily="34" charset="0"/>
              <a:buChar char="•"/>
            </a:pPr>
            <a:r>
              <a:rPr lang="en-US" sz="1200" i="0" dirty="0">
                <a:cs typeface="Calibri"/>
              </a:rPr>
              <a:t>Volunteers- </a:t>
            </a:r>
            <a:r>
              <a:rPr lang="en-US" sz="1200" dirty="0">
                <a:cs typeface="Calibri"/>
              </a:rPr>
              <a:t>As you can see, volunteers are the reason this program exists. Without so many interested and active community members, AAS would not be able to monitor anywhere close to the number of sites shown on the previous map. But thanks to you and all other AAS volunteers, our database is ever growing, and we are here to support your efforts. </a:t>
            </a:r>
          </a:p>
          <a:p>
            <a:pPr marL="676629" lvl="1" indent="-191589">
              <a:buFont typeface="Arial" panose="020B0604020202020204" pitchFamily="34" charset="0"/>
              <a:buChar char="•"/>
            </a:pPr>
            <a:r>
              <a:rPr lang="en-US" sz="1200" dirty="0">
                <a:cs typeface="Calibri"/>
              </a:rPr>
              <a:t>Local coordinators- Local coordinators/trainers are an integral part to the AAS program as well. They are responsible for providing training and support to regions of the state and staying up to date with information that the state and local governments put out. These coordinators are trained by the state office and provide many of the workshop opportunities that are offered across the state. </a:t>
            </a:r>
          </a:p>
          <a:p>
            <a:pPr marL="676629" lvl="1" indent="-191589">
              <a:buFont typeface="Arial" panose="020B0604020202020204" pitchFamily="34" charset="0"/>
              <a:buChar char="•"/>
            </a:pPr>
            <a:r>
              <a:rPr lang="en-US" sz="1200" dirty="0">
                <a:cs typeface="Calibri"/>
              </a:rPr>
              <a:t>Board members- AAS also has an advisory board that guides the program to be the most effective and meaningful for the citizen scientists that are engaged. </a:t>
            </a:r>
          </a:p>
          <a:p>
            <a:pPr marL="676629" lvl="1" indent="-191589">
              <a:buFont typeface="Arial" panose="020B0604020202020204" pitchFamily="34" charset="0"/>
              <a:buChar char="•"/>
            </a:pPr>
            <a:r>
              <a:rPr lang="en-US" sz="1200" dirty="0">
                <a:cs typeface="Calibri"/>
              </a:rPr>
              <a:t>State staff- The smallest number you can see at the top of the triangle is state staff. These few employees support this volunteer program for the state of Georgia and provide support and guidance when possible. They also organize the annual conference and travel to participate in other outreach and data collection events. </a:t>
            </a:r>
            <a:endParaRPr lang="en-US" sz="1200" dirty="0"/>
          </a:p>
          <a:p>
            <a:pPr marL="181240" indent="-181240">
              <a:buFont typeface="Arial" panose="020B0604020202020204" pitchFamily="34" charset="0"/>
              <a:buChar char="•"/>
            </a:pPr>
            <a:endParaRPr lang="en-US" sz="1200" dirty="0">
              <a:cs typeface="Calibri"/>
            </a:endParaRPr>
          </a:p>
        </p:txBody>
      </p:sp>
      <p:sp>
        <p:nvSpPr>
          <p:cNvPr id="5" name="Slide Image Placeholder 4"/>
          <p:cNvSpPr>
            <a:spLocks noGrp="1" noRot="1" noChangeAspect="1"/>
          </p:cNvSpPr>
          <p:nvPr>
            <p:ph type="sldImg"/>
          </p:nvPr>
        </p:nvSpPr>
        <p:spPr>
          <a:xfrm>
            <a:off x="457200" y="720725"/>
            <a:ext cx="6400800" cy="3600450"/>
          </a:xfr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EF05EF-6168-407F-8025-E41839E12504}" type="datetimeFigureOut">
              <a:rPr lang="en-US" smtClean="0"/>
              <a:pPr/>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FA57B-16B7-4E9D-AA2C-38C58E3C2783}" type="datetimeFigureOut">
              <a:rPr lang="en-US" smtClean="0"/>
              <a:pPr/>
              <a:t>8/31/2021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C9391D-8AD8-481B-A06A-E6CE1D37099A}" type="slidenum">
              <a:rPr lang="en-US" smtClean="0"/>
              <a:pPr/>
              <a:t>‹#›</a:t>
            </a:fld>
            <a:endParaRPr lang="en-US"/>
          </a:p>
        </p:txBody>
      </p:sp>
    </p:spTree>
    <p:extLst>
      <p:ext uri="{BB962C8B-B14F-4D97-AF65-F5344CB8AC3E}">
        <p14:creationId xmlns:p14="http://schemas.microsoft.com/office/powerpoint/2010/main" val="30690072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F05EF-6168-407F-8025-E41839E12504}" type="datetimeFigureOut">
              <a:rPr lang="en-US" smtClean="0"/>
              <a:pPr/>
              <a:t>8/31/2021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C692C-4F2D-45F6-A9A8-8A3A8FE27806}" type="slidenum">
              <a:rPr lang="en-US" smtClean="0"/>
              <a:pPr/>
              <a:t>‹#›</a:t>
            </a:fld>
            <a:endParaRPr lang="en-US"/>
          </a:p>
        </p:txBody>
      </p:sp>
    </p:spTree>
    <p:extLst>
      <p:ext uri="{BB962C8B-B14F-4D97-AF65-F5344CB8AC3E}">
        <p14:creationId xmlns:p14="http://schemas.microsoft.com/office/powerpoint/2010/main" val="361270606"/>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jpeg"/><Relationship Id="rId3" Type="http://schemas.openxmlformats.org/officeDocument/2006/relationships/image" Target="../media/image59.png"/><Relationship Id="rId7" Type="http://schemas.openxmlformats.org/officeDocument/2006/relationships/image" Target="../media/image63.svg"/><Relationship Id="rId12"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png"/><Relationship Id="rId15" Type="http://schemas.openxmlformats.org/officeDocument/2006/relationships/image" Target="../media/image71.svg"/><Relationship Id="rId10" Type="http://schemas.openxmlformats.org/officeDocument/2006/relationships/image" Target="../media/image66.jpeg"/><Relationship Id="rId4" Type="http://schemas.openxmlformats.org/officeDocument/2006/relationships/image" Target="../media/image60.png"/><Relationship Id="rId9" Type="http://schemas.openxmlformats.org/officeDocument/2006/relationships/image" Target="../media/image65.svg"/><Relationship Id="rId1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9.jpeg"/><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F3AD3B-8B5C-4CBB-8C04-A31BD39592D0}"/>
              </a:ext>
            </a:extLst>
          </p:cNvPr>
          <p:cNvSpPr/>
          <p:nvPr/>
        </p:nvSpPr>
        <p:spPr>
          <a:xfrm>
            <a:off x="2036543" y="2257245"/>
            <a:ext cx="8123206" cy="25115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036543" y="2474892"/>
            <a:ext cx="8118914" cy="1908215"/>
          </a:xfrm>
          <a:prstGeom prst="rect">
            <a:avLst/>
          </a:prstGeom>
          <a:noFill/>
        </p:spPr>
        <p:txBody>
          <a:bodyPr wrap="square" rtlCol="0">
            <a:spAutoFit/>
          </a:bodyPr>
          <a:lstStyle/>
          <a:p>
            <a:pPr algn="ctr">
              <a:spcAft>
                <a:spcPts val="1200"/>
              </a:spcAft>
            </a:pPr>
            <a:r>
              <a:rPr lang="en-US" sz="5400">
                <a:solidFill>
                  <a:srgbClr val="1F5463"/>
                </a:solidFill>
                <a:latin typeface="Gill Sans MT" panose="020B0502020104020203" pitchFamily="34" charset="0"/>
              </a:rPr>
              <a:t>Georgia Adopt-A-Stream</a:t>
            </a:r>
          </a:p>
          <a:p>
            <a:pPr algn="ctr">
              <a:spcAft>
                <a:spcPts val="1200"/>
              </a:spcAft>
            </a:pPr>
            <a:r>
              <a:rPr lang="en-US" sz="5400">
                <a:solidFill>
                  <a:srgbClr val="1F5463"/>
                </a:solidFill>
                <a:latin typeface="Gill Sans MT" panose="020B0502020104020203" pitchFamily="34" charset="0"/>
              </a:rPr>
              <a:t>Introduction</a:t>
            </a:r>
          </a:p>
        </p:txBody>
      </p:sp>
      <p:pic>
        <p:nvPicPr>
          <p:cNvPr id="4" name="Picture 2">
            <a:extLst>
              <a:ext uri="{FF2B5EF4-FFF2-40B4-BE49-F238E27FC236}">
                <a16:creationId xmlns:a16="http://schemas.microsoft.com/office/drawing/2014/main" id="{17EA1DFD-200C-45DB-8C5B-748F24086F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922" y="3932093"/>
            <a:ext cx="1831101" cy="6438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CA17A5FE-086E-4180-BE2E-E07AB83D5668}"/>
              </a:ext>
            </a:extLst>
          </p:cNvPr>
          <p:cNvPicPr>
            <a:picLocks noChangeAspect="1"/>
          </p:cNvPicPr>
          <p:nvPr/>
        </p:nvPicPr>
        <p:blipFill>
          <a:blip r:embed="rId4"/>
          <a:stretch>
            <a:fillRect/>
          </a:stretch>
        </p:blipFill>
        <p:spPr>
          <a:xfrm>
            <a:off x="2176441" y="3566100"/>
            <a:ext cx="1880559" cy="1006539"/>
          </a:xfrm>
          <a:prstGeom prst="rect">
            <a:avLst/>
          </a:prstGeom>
        </p:spPr>
      </p:pic>
    </p:spTree>
    <p:extLst>
      <p:ext uri="{BB962C8B-B14F-4D97-AF65-F5344CB8AC3E}">
        <p14:creationId xmlns:p14="http://schemas.microsoft.com/office/powerpoint/2010/main" val="23113940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7D439F3C-4105-471C-BC38-0E425E98AE5B}"/>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772137" y="1870075"/>
            <a:ext cx="7419427" cy="4431983"/>
          </a:xfrm>
          <a:prstGeom prst="rect">
            <a:avLst/>
          </a:prstGeom>
          <a:noFill/>
        </p:spPr>
        <p:txBody>
          <a:bodyPr wrap="square" lIns="91440" tIns="45720" rIns="91440" bIns="45720" rtlCol="0" anchor="t">
            <a:spAutoFit/>
          </a:bodyPr>
          <a:lstStyle/>
          <a:p>
            <a:pPr marL="514350" indent="-514350">
              <a:spcAft>
                <a:spcPts val="1200"/>
              </a:spcAft>
              <a:buAutoNum type="arabicPeriod"/>
            </a:pPr>
            <a:r>
              <a:rPr lang="en-US" sz="4000">
                <a:latin typeface="Gill Sans MT" panose="020B0502020104020203" pitchFamily="34" charset="0"/>
              </a:rPr>
              <a:t>Determine Your Goals</a:t>
            </a:r>
          </a:p>
          <a:p>
            <a:pPr marL="514350" indent="-514350">
              <a:spcAft>
                <a:spcPts val="1200"/>
              </a:spcAft>
              <a:buAutoNum type="arabicPeriod"/>
            </a:pPr>
            <a:r>
              <a:rPr lang="en-US" sz="4000">
                <a:latin typeface="Gill Sans MT" panose="020B0502020104020203" pitchFamily="34" charset="0"/>
              </a:rPr>
              <a:t>Attend a Monitoring Workshop</a:t>
            </a:r>
          </a:p>
          <a:p>
            <a:pPr marL="514350" indent="-514350">
              <a:spcAft>
                <a:spcPts val="1200"/>
              </a:spcAft>
              <a:buAutoNum type="arabicPeriod"/>
            </a:pPr>
            <a:r>
              <a:rPr lang="en-US" sz="4000">
                <a:latin typeface="Gill Sans MT" panose="020B0502020104020203" pitchFamily="34" charset="0"/>
              </a:rPr>
              <a:t>Form a Group and Select a Site</a:t>
            </a:r>
          </a:p>
          <a:p>
            <a:pPr marL="514350" indent="-514350">
              <a:spcAft>
                <a:spcPts val="1200"/>
              </a:spcAft>
              <a:buAutoNum type="arabicPeriod"/>
            </a:pPr>
            <a:r>
              <a:rPr lang="en-US" sz="4000">
                <a:latin typeface="Gill Sans MT" panose="020B0502020104020203" pitchFamily="34" charset="0"/>
              </a:rPr>
              <a:t>Obtain Equipment</a:t>
            </a:r>
          </a:p>
          <a:p>
            <a:pPr marL="514350" indent="-514350">
              <a:spcAft>
                <a:spcPts val="1200"/>
              </a:spcAft>
              <a:buAutoNum type="arabicPeriod"/>
            </a:pPr>
            <a:r>
              <a:rPr lang="en-US" sz="4000">
                <a:latin typeface="Gill Sans MT" panose="020B0502020104020203" pitchFamily="34" charset="0"/>
              </a:rPr>
              <a:t>Start Monitoring!</a:t>
            </a:r>
          </a:p>
          <a:p>
            <a:pPr>
              <a:spcAft>
                <a:spcPts val="1200"/>
              </a:spcAft>
            </a:pPr>
            <a:endParaRPr lang="en-US" sz="3200">
              <a:latin typeface="Gill Sans MT" panose="020B0502020104020203" pitchFamily="34" charset="0"/>
            </a:endParaRPr>
          </a:p>
        </p:txBody>
      </p:sp>
      <p:sp>
        <p:nvSpPr>
          <p:cNvPr id="2" name="Title 1"/>
          <p:cNvSpPr>
            <a:spLocks noGrp="1"/>
          </p:cNvSpPr>
          <p:nvPr>
            <p:ph type="ctrTitle"/>
          </p:nvPr>
        </p:nvSpPr>
        <p:spPr>
          <a:xfrm>
            <a:off x="567397" y="400050"/>
            <a:ext cx="11057206" cy="1470025"/>
          </a:xfrm>
        </p:spPr>
        <p:txBody>
          <a:bodyPr>
            <a:normAutofit/>
          </a:bodyPr>
          <a:lstStyle/>
          <a:p>
            <a:r>
              <a:rPr lang="en-US" sz="5400">
                <a:latin typeface="Gill Sans MT" panose="020B0502020104020203" pitchFamily="34" charset="0"/>
              </a:rPr>
              <a:t>Getting Started with AAS</a:t>
            </a:r>
          </a:p>
        </p:txBody>
      </p:sp>
    </p:spTree>
    <p:extLst>
      <p:ext uri="{BB962C8B-B14F-4D97-AF65-F5344CB8AC3E}">
        <p14:creationId xmlns:p14="http://schemas.microsoft.com/office/powerpoint/2010/main" val="17553314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C10017B3-3AAD-49C4-86D2-2A3ECFD7B54B}"/>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272150" y="2076822"/>
            <a:ext cx="7779564" cy="1107996"/>
          </a:xfrm>
          <a:prstGeom prst="rect">
            <a:avLst/>
          </a:prstGeom>
          <a:noFill/>
        </p:spPr>
        <p:txBody>
          <a:bodyPr wrap="square" lIns="91440" tIns="45720" rIns="91440" bIns="45720" rtlCol="0" anchor="t">
            <a:spAutoFit/>
          </a:bodyPr>
          <a:lstStyle/>
          <a:p>
            <a:pPr>
              <a:spcAft>
                <a:spcPts val="1200"/>
              </a:spcAft>
            </a:pPr>
            <a:endParaRPr lang="en-US" sz="2800" b="1">
              <a:latin typeface="Candara"/>
            </a:endParaRPr>
          </a:p>
          <a:p>
            <a:pPr>
              <a:spcAft>
                <a:spcPts val="1200"/>
              </a:spcAft>
            </a:pPr>
            <a:endParaRPr lang="en-US" sz="2800" b="1">
              <a:latin typeface="Candara"/>
            </a:endParaRPr>
          </a:p>
        </p:txBody>
      </p:sp>
      <p:sp>
        <p:nvSpPr>
          <p:cNvPr id="2" name="Title 1"/>
          <p:cNvSpPr>
            <a:spLocks noGrp="1"/>
          </p:cNvSpPr>
          <p:nvPr>
            <p:ph type="ctrTitle"/>
          </p:nvPr>
        </p:nvSpPr>
        <p:spPr>
          <a:xfrm>
            <a:off x="567397" y="408921"/>
            <a:ext cx="11057206" cy="1470025"/>
          </a:xfrm>
        </p:spPr>
        <p:txBody>
          <a:bodyPr>
            <a:normAutofit/>
          </a:bodyPr>
          <a:lstStyle/>
          <a:p>
            <a:r>
              <a:rPr lang="en-US" sz="5400">
                <a:latin typeface="Gill Sans MT" panose="020B0502020104020203" pitchFamily="34" charset="0"/>
              </a:rPr>
              <a:t>Determine Your Goals</a:t>
            </a:r>
          </a:p>
        </p:txBody>
      </p:sp>
      <p:sp>
        <p:nvSpPr>
          <p:cNvPr id="3" name="TextBox 2">
            <a:extLst>
              <a:ext uri="{FF2B5EF4-FFF2-40B4-BE49-F238E27FC236}">
                <a16:creationId xmlns:a16="http://schemas.microsoft.com/office/drawing/2014/main" id="{19C8AE0E-8FD9-4556-AC1C-9EF9BDBB322F}"/>
              </a:ext>
            </a:extLst>
          </p:cNvPr>
          <p:cNvSpPr txBox="1"/>
          <p:nvPr/>
        </p:nvSpPr>
        <p:spPr>
          <a:xfrm>
            <a:off x="977921" y="1878946"/>
            <a:ext cx="10234029" cy="4216539"/>
          </a:xfrm>
          <a:prstGeom prst="rect">
            <a:avLst/>
          </a:prstGeom>
          <a:noFill/>
        </p:spPr>
        <p:txBody>
          <a:bodyPr wrap="square" lIns="91440" tIns="45720" rIns="91440" bIns="45720" rtlCol="0" anchor="t">
            <a:spAutoFit/>
          </a:bodyPr>
          <a:lstStyle/>
          <a:p>
            <a:pPr marL="457200" indent="-457200">
              <a:spcBef>
                <a:spcPts val="1000"/>
              </a:spcBef>
              <a:buFont typeface="Arial" panose="020B0604020202020204" pitchFamily="34" charset="0"/>
              <a:buChar char="•"/>
            </a:pPr>
            <a:r>
              <a:rPr lang="en-US" sz="2800">
                <a:latin typeface="Gill Sans MT" panose="020B0502020104020203" pitchFamily="34" charset="0"/>
              </a:rPr>
              <a:t>Questions to consider:</a:t>
            </a:r>
          </a:p>
          <a:p>
            <a:pPr marL="914400" lvl="1" indent="-457200">
              <a:spcBef>
                <a:spcPts val="1000"/>
              </a:spcBef>
              <a:buFont typeface="Arial" panose="020B0604020202020204" pitchFamily="34" charset="0"/>
              <a:buChar char="•"/>
            </a:pPr>
            <a:r>
              <a:rPr lang="en-US" sz="2400">
                <a:latin typeface="Gill Sans MT" panose="020B0502020104020203" pitchFamily="34" charset="0"/>
              </a:rPr>
              <a:t>Why do I want to monitor?</a:t>
            </a:r>
          </a:p>
          <a:p>
            <a:pPr marL="914400" lvl="1" indent="-457200">
              <a:spcBef>
                <a:spcPts val="1000"/>
              </a:spcBef>
              <a:buFont typeface="Arial" panose="020B0604020202020204" pitchFamily="34" charset="0"/>
              <a:buChar char="•"/>
            </a:pPr>
            <a:r>
              <a:rPr lang="en-US" sz="2400">
                <a:latin typeface="Gill Sans MT" panose="020B0502020104020203" pitchFamily="34" charset="0"/>
              </a:rPr>
              <a:t>What site might I like to adopt?</a:t>
            </a:r>
          </a:p>
          <a:p>
            <a:pPr marL="914400" lvl="1" indent="-457200">
              <a:spcBef>
                <a:spcPts val="1000"/>
              </a:spcBef>
              <a:buFont typeface="Arial" panose="020B0604020202020204" pitchFamily="34" charset="0"/>
              <a:buChar char="•"/>
            </a:pPr>
            <a:r>
              <a:rPr lang="en-US" sz="2400">
                <a:latin typeface="Gill Sans MT" panose="020B0502020104020203" pitchFamily="34" charset="0"/>
              </a:rPr>
              <a:t>What type of data do I want to collect?</a:t>
            </a:r>
          </a:p>
          <a:p>
            <a:pPr marL="914400" lvl="1" indent="-457200">
              <a:spcBef>
                <a:spcPts val="1000"/>
              </a:spcBef>
              <a:buFont typeface="Arial" panose="020B0604020202020204" pitchFamily="34" charset="0"/>
              <a:buChar char="•"/>
            </a:pPr>
            <a:r>
              <a:rPr lang="en-US" sz="2400">
                <a:latin typeface="Gill Sans MT" panose="020B0502020104020203" pitchFamily="34" charset="0"/>
              </a:rPr>
              <a:t>Who might be interested in my data?</a:t>
            </a:r>
          </a:p>
          <a:p>
            <a:pPr marL="457200" indent="-457200">
              <a:spcBef>
                <a:spcPts val="1000"/>
              </a:spcBef>
              <a:buFont typeface="Arial" panose="020B0604020202020204" pitchFamily="34" charset="0"/>
              <a:buChar char="•"/>
            </a:pPr>
            <a:r>
              <a:rPr lang="en-US" sz="2800">
                <a:latin typeface="Gill Sans MT" panose="020B0502020104020203" pitchFamily="34" charset="0"/>
              </a:rPr>
              <a:t>Can be driven by group, site, community, etc.</a:t>
            </a:r>
          </a:p>
          <a:p>
            <a:pPr marL="457200" indent="-457200">
              <a:spcBef>
                <a:spcPts val="1000"/>
              </a:spcBef>
              <a:buFont typeface="Arial" panose="020B0604020202020204" pitchFamily="34" charset="0"/>
              <a:buChar char="•"/>
            </a:pPr>
            <a:r>
              <a:rPr lang="en-US" sz="2800">
                <a:latin typeface="Gill Sans MT" panose="020B0502020104020203" pitchFamily="34" charset="0"/>
              </a:rPr>
              <a:t>Goals may shift over time, but can help focus monitoring efforts and maintain participation</a:t>
            </a:r>
            <a:endParaRPr lang="en-US" sz="2400">
              <a:latin typeface="Gill Sans MT" panose="020B0502020104020203" pitchFamily="34" charset="0"/>
            </a:endParaRPr>
          </a:p>
        </p:txBody>
      </p:sp>
      <p:pic>
        <p:nvPicPr>
          <p:cNvPr id="5" name="Picture 4" descr="A picture containing tree, outdoor, rock, nature&#10;&#10;Description automatically generated">
            <a:extLst>
              <a:ext uri="{FF2B5EF4-FFF2-40B4-BE49-F238E27FC236}">
                <a16:creationId xmlns:a16="http://schemas.microsoft.com/office/drawing/2014/main" id="{C53F327B-5C97-49F3-A6C8-6EEADCEE32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95" t="10893" r="10311" b="22734"/>
          <a:stretch/>
        </p:blipFill>
        <p:spPr>
          <a:xfrm>
            <a:off x="7201803" y="1887816"/>
            <a:ext cx="4144140" cy="2482705"/>
          </a:xfrm>
          <a:prstGeom prst="rect">
            <a:avLst/>
          </a:prstGeom>
        </p:spPr>
      </p:pic>
    </p:spTree>
    <p:extLst>
      <p:ext uri="{BB962C8B-B14F-4D97-AF65-F5344CB8AC3E}">
        <p14:creationId xmlns:p14="http://schemas.microsoft.com/office/powerpoint/2010/main" val="424783499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F0EECB13-B230-404B-BFDA-7DB9E710F431}"/>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272150" y="2076822"/>
            <a:ext cx="7779564" cy="1107996"/>
          </a:xfrm>
          <a:prstGeom prst="rect">
            <a:avLst/>
          </a:prstGeom>
          <a:noFill/>
        </p:spPr>
        <p:txBody>
          <a:bodyPr wrap="square" lIns="91440" tIns="45720" rIns="91440" bIns="45720" rtlCol="0" anchor="t">
            <a:spAutoFit/>
          </a:bodyPr>
          <a:lstStyle/>
          <a:p>
            <a:pPr>
              <a:spcAft>
                <a:spcPts val="1200"/>
              </a:spcAft>
            </a:pPr>
            <a:endParaRPr lang="en-US" sz="2800" b="1">
              <a:latin typeface="Candara"/>
            </a:endParaRPr>
          </a:p>
          <a:p>
            <a:pPr>
              <a:spcAft>
                <a:spcPts val="1200"/>
              </a:spcAft>
            </a:pPr>
            <a:endParaRPr lang="en-US" sz="2800" b="1">
              <a:latin typeface="Candara"/>
            </a:endParaRPr>
          </a:p>
        </p:txBody>
      </p:sp>
      <p:sp>
        <p:nvSpPr>
          <p:cNvPr id="2" name="Title 1"/>
          <p:cNvSpPr>
            <a:spLocks noGrp="1"/>
          </p:cNvSpPr>
          <p:nvPr>
            <p:ph type="ctrTitle"/>
          </p:nvPr>
        </p:nvSpPr>
        <p:spPr>
          <a:xfrm>
            <a:off x="567397" y="400050"/>
            <a:ext cx="11057205" cy="1470025"/>
          </a:xfrm>
        </p:spPr>
        <p:txBody>
          <a:bodyPr>
            <a:normAutofit/>
          </a:bodyPr>
          <a:lstStyle/>
          <a:p>
            <a:r>
              <a:rPr lang="en-US" sz="5400">
                <a:latin typeface="Gill Sans MT" panose="020B0502020104020203" pitchFamily="34" charset="0"/>
              </a:rPr>
              <a:t>Attend a Monitoring Workshop</a:t>
            </a:r>
          </a:p>
        </p:txBody>
      </p:sp>
      <p:sp>
        <p:nvSpPr>
          <p:cNvPr id="3" name="TextBox 2">
            <a:extLst>
              <a:ext uri="{FF2B5EF4-FFF2-40B4-BE49-F238E27FC236}">
                <a16:creationId xmlns:a16="http://schemas.microsoft.com/office/drawing/2014/main" id="{07CC4580-5905-4BC2-A1A5-00707A754300}"/>
              </a:ext>
            </a:extLst>
          </p:cNvPr>
          <p:cNvSpPr txBox="1"/>
          <p:nvPr/>
        </p:nvSpPr>
        <p:spPr>
          <a:xfrm>
            <a:off x="977921" y="1701263"/>
            <a:ext cx="8025402" cy="4129336"/>
          </a:xfrm>
          <a:prstGeom prst="rect">
            <a:avLst/>
          </a:prstGeom>
          <a:noFill/>
        </p:spPr>
        <p:txBody>
          <a:bodyPr wrap="square" lIns="91440" tIns="45720" rIns="91440" bIns="45720" rtlCol="0" anchor="t">
            <a:spAutoFit/>
          </a:bodyPr>
          <a:lstStyle/>
          <a:p>
            <a:pPr marL="457200" indent="-457200">
              <a:spcBef>
                <a:spcPts val="1000"/>
              </a:spcBef>
              <a:buFont typeface="Arial,Sans-Serif" panose="020B0604020202020204" pitchFamily="34" charset="0"/>
              <a:buChar char="•"/>
            </a:pPr>
            <a:r>
              <a:rPr lang="en-US" sz="2800">
                <a:latin typeface="Gill Sans MT" panose="020B0502020104020203" pitchFamily="34" charset="0"/>
              </a:rPr>
              <a:t>QA/QC workshops</a:t>
            </a:r>
            <a:endParaRPr lang="en-US" sz="2800">
              <a:latin typeface="Gill Sans MT" panose="020B0502020104020203" pitchFamily="34" charset="0"/>
              <a:ea typeface="+mn-lt"/>
              <a:cs typeface="+mn-lt"/>
            </a:endParaRPr>
          </a:p>
          <a:p>
            <a:pPr marL="914400" lvl="1" indent="-457200">
              <a:spcBef>
                <a:spcPts val="1000"/>
              </a:spcBef>
              <a:buFont typeface="Arial,Sans-Serif" panose="020B0604020202020204" pitchFamily="34" charset="0"/>
              <a:buChar char="•"/>
            </a:pPr>
            <a:r>
              <a:rPr lang="en-US" sz="2400">
                <a:latin typeface="Gill Sans MT" panose="020B0502020104020203" pitchFamily="34" charset="0"/>
              </a:rPr>
              <a:t>Quality Assurance/Quality Control</a:t>
            </a:r>
          </a:p>
          <a:p>
            <a:pPr marL="914400" lvl="1" indent="-457200">
              <a:spcBef>
                <a:spcPts val="1000"/>
              </a:spcBef>
              <a:buFont typeface="Arial,Sans-Serif" panose="020B0604020202020204" pitchFamily="34" charset="0"/>
              <a:buChar char="•"/>
            </a:pPr>
            <a:r>
              <a:rPr lang="en-US" sz="2400">
                <a:latin typeface="Gill Sans MT" panose="020B0502020104020203" pitchFamily="34" charset="0"/>
              </a:rPr>
              <a:t>Procedure based data collection </a:t>
            </a:r>
          </a:p>
          <a:p>
            <a:pPr marL="914400" lvl="1" indent="-457200">
              <a:spcBef>
                <a:spcPts val="1000"/>
              </a:spcBef>
              <a:buFont typeface="Arial,Sans-Serif" panose="020B0604020202020204" pitchFamily="34" charset="0"/>
              <a:buChar char="•"/>
            </a:pPr>
            <a:r>
              <a:rPr lang="en-US" sz="2400">
                <a:latin typeface="Gill Sans MT" panose="020B0502020104020203" pitchFamily="34" charset="0"/>
              </a:rPr>
              <a:t>More frequent monitoring </a:t>
            </a:r>
          </a:p>
          <a:p>
            <a:pPr marL="457200" indent="-457200">
              <a:spcBef>
                <a:spcPts val="1000"/>
              </a:spcBef>
              <a:buFont typeface="Arial" panose="020B0604020202020204" pitchFamily="34" charset="0"/>
              <a:buChar char="•"/>
            </a:pPr>
            <a:r>
              <a:rPr lang="en-US" sz="2800">
                <a:latin typeface="Gill Sans MT" panose="020B0502020104020203" pitchFamily="34" charset="0"/>
              </a:rPr>
              <a:t>Non-QA/QC workshops</a:t>
            </a:r>
          </a:p>
          <a:p>
            <a:pPr marL="914400" lvl="1" indent="-457200">
              <a:spcBef>
                <a:spcPts val="1000"/>
              </a:spcBef>
              <a:buFont typeface="Arial" panose="020B0604020202020204" pitchFamily="34" charset="0"/>
              <a:buChar char="•"/>
            </a:pPr>
            <a:r>
              <a:rPr lang="en-US" sz="2400">
                <a:latin typeface="Gill Sans MT" panose="020B0502020104020203" pitchFamily="34" charset="0"/>
              </a:rPr>
              <a:t>Observational data collection</a:t>
            </a:r>
          </a:p>
          <a:p>
            <a:pPr marL="914400" lvl="1" indent="-457200">
              <a:spcBef>
                <a:spcPts val="1000"/>
              </a:spcBef>
              <a:buFont typeface="Arial" panose="020B0604020202020204" pitchFamily="34" charset="0"/>
              <a:buChar char="•"/>
            </a:pPr>
            <a:r>
              <a:rPr lang="en-US" sz="2400">
                <a:latin typeface="Gill Sans MT" panose="020B0502020104020203" pitchFamily="34" charset="0"/>
              </a:rPr>
              <a:t>Less frequent monitoring</a:t>
            </a:r>
          </a:p>
          <a:p>
            <a:pPr marL="457200" indent="-457200">
              <a:spcBef>
                <a:spcPts val="1000"/>
              </a:spcBef>
              <a:buFont typeface="Arial,Sans-Serif" panose="020B0604020202020204" pitchFamily="34" charset="0"/>
              <a:buChar char="•"/>
            </a:pPr>
            <a:r>
              <a:rPr lang="en-US" sz="2800">
                <a:latin typeface="Gill Sans MT" panose="020B0502020104020203" pitchFamily="34" charset="0"/>
              </a:rPr>
              <a:t>Allows you to create an AAS account</a:t>
            </a:r>
          </a:p>
        </p:txBody>
      </p:sp>
      <p:pic>
        <p:nvPicPr>
          <p:cNvPr id="5" name="Picture 4" descr="A picture containing person, tree, outdoor, person&#10;&#10;Description automatically generated">
            <a:extLst>
              <a:ext uri="{FF2B5EF4-FFF2-40B4-BE49-F238E27FC236}">
                <a16:creationId xmlns:a16="http://schemas.microsoft.com/office/drawing/2014/main" id="{B1391F94-AD06-44D8-BA0B-55422B15B864}"/>
              </a:ext>
            </a:extLst>
          </p:cNvPr>
          <p:cNvPicPr>
            <a:picLocks noChangeAspect="1"/>
          </p:cNvPicPr>
          <p:nvPr/>
        </p:nvPicPr>
        <p:blipFill rotWithShape="1">
          <a:blip r:embed="rId3">
            <a:extLst>
              <a:ext uri="{28A0092B-C50C-407E-A947-70E740481C1C}">
                <a14:useLocalDpi xmlns:a14="http://schemas.microsoft.com/office/drawing/2010/main" val="0"/>
              </a:ext>
            </a:extLst>
          </a:blip>
          <a:srcRect t="2037"/>
          <a:stretch/>
        </p:blipFill>
        <p:spPr>
          <a:xfrm>
            <a:off x="7304733" y="1870075"/>
            <a:ext cx="3909346" cy="3875672"/>
          </a:xfrm>
          <a:prstGeom prst="rect">
            <a:avLst/>
          </a:prstGeom>
        </p:spPr>
      </p:pic>
    </p:spTree>
    <p:extLst>
      <p:ext uri="{BB962C8B-B14F-4D97-AF65-F5344CB8AC3E}">
        <p14:creationId xmlns:p14="http://schemas.microsoft.com/office/powerpoint/2010/main" val="30647270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4">
            <a:extLst>
              <a:ext uri="{FF2B5EF4-FFF2-40B4-BE49-F238E27FC236}">
                <a16:creationId xmlns:a16="http://schemas.microsoft.com/office/drawing/2014/main" id="{343BCD95-45B2-4B63-ABF1-CC9ED8915ED9}"/>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67397" y="400050"/>
            <a:ext cx="11057206" cy="1470025"/>
          </a:xfrm>
        </p:spPr>
        <p:txBody>
          <a:bodyPr>
            <a:normAutofit/>
          </a:bodyPr>
          <a:lstStyle/>
          <a:p>
            <a:r>
              <a:rPr lang="en-US" sz="5400">
                <a:latin typeface="Gill Sans MT" panose="020B0502020104020203" pitchFamily="34" charset="0"/>
              </a:rPr>
              <a:t>QA/QC Monitoring Programs</a:t>
            </a:r>
          </a:p>
        </p:txBody>
      </p:sp>
      <p:sp>
        <p:nvSpPr>
          <p:cNvPr id="8" name="Rectangle 4"/>
          <p:cNvSpPr txBox="1">
            <a:spLocks noChangeArrowheads="1"/>
          </p:cNvSpPr>
          <p:nvPr/>
        </p:nvSpPr>
        <p:spPr>
          <a:xfrm>
            <a:off x="977922" y="1757533"/>
            <a:ext cx="5835040" cy="5559552"/>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90000"/>
              </a:lnSpc>
              <a:spcBef>
                <a:spcPts val="1000"/>
              </a:spcBef>
              <a:buFont typeface="Wingdings" pitchFamily="2" charset="2"/>
              <a:buNone/>
            </a:pPr>
            <a:r>
              <a:rPr lang="en-US" altLang="en-US" sz="2400" b="1">
                <a:solidFill>
                  <a:schemeClr val="tx1"/>
                </a:solidFill>
                <a:latin typeface="Gill Sans MT" panose="020B0502020104020203" pitchFamily="34" charset="0"/>
                <a:cs typeface="Calibri" panose="020F0502020204030204" pitchFamily="34" charset="0"/>
              </a:rPr>
              <a:t>Macroinvertebrate</a:t>
            </a:r>
          </a:p>
          <a:p>
            <a:pPr marL="342900" indent="-342900" algn="l">
              <a:lnSpc>
                <a:spcPct val="90000"/>
              </a:lnSpc>
              <a:spcBef>
                <a:spcPts val="1000"/>
              </a:spcBef>
              <a:buFont typeface="Arial" panose="020B0604020202020204" pitchFamily="34" charset="0"/>
              <a:buChar char="•"/>
            </a:pPr>
            <a:r>
              <a:rPr lang="en-US" altLang="en-US" sz="2200">
                <a:solidFill>
                  <a:schemeClr val="tx1"/>
                </a:solidFill>
                <a:latin typeface="Gill Sans MT" panose="020B0502020104020203" pitchFamily="34" charset="0"/>
                <a:cs typeface="Calibri"/>
              </a:rPr>
              <a:t>Test for stream macroinvertebrate diversity</a:t>
            </a:r>
            <a:endParaRPr lang="en-US" altLang="en-US" sz="2200">
              <a:solidFill>
                <a:schemeClr val="tx1"/>
              </a:solidFill>
              <a:latin typeface="Gill Sans MT" panose="020B0502020104020203" pitchFamily="34" charset="0"/>
              <a:cs typeface="Calibri" panose="020F0502020204030204" pitchFamily="34" charset="0"/>
            </a:endParaRPr>
          </a:p>
          <a:p>
            <a:pPr marL="342900" indent="-342900" algn="l">
              <a:lnSpc>
                <a:spcPct val="90000"/>
              </a:lnSpc>
              <a:spcBef>
                <a:spcPts val="1000"/>
              </a:spcBef>
              <a:buFont typeface="Arial" panose="020B0604020202020204" pitchFamily="34" charset="0"/>
              <a:buChar char="•"/>
            </a:pPr>
            <a:r>
              <a:rPr lang="en-US" altLang="en-US" sz="2200">
                <a:solidFill>
                  <a:schemeClr val="tx1"/>
                </a:solidFill>
                <a:latin typeface="Gill Sans MT" panose="020B0502020104020203" pitchFamily="34" charset="0"/>
                <a:cs typeface="Calibri"/>
              </a:rPr>
              <a:t>Survey quarterly </a:t>
            </a:r>
            <a:r>
              <a:rPr lang="en-US" sz="2200">
                <a:solidFill>
                  <a:schemeClr val="tx1"/>
                </a:solidFill>
                <a:latin typeface="Gill Sans MT" panose="020B0502020104020203" pitchFamily="34" charset="0"/>
                <a:cs typeface="Calibri"/>
              </a:rPr>
              <a:t>or once every season</a:t>
            </a:r>
            <a:endParaRPr lang="en-US" altLang="en-US" sz="1400" b="1">
              <a:solidFill>
                <a:schemeClr val="tx1"/>
              </a:solidFill>
              <a:latin typeface="Gill Sans MT" panose="020B0502020104020203" pitchFamily="34" charset="0"/>
              <a:cs typeface="Calibri" panose="020F0502020204030204" pitchFamily="34" charset="0"/>
            </a:endParaRPr>
          </a:p>
          <a:p>
            <a:pPr algn="l">
              <a:lnSpc>
                <a:spcPct val="90000"/>
              </a:lnSpc>
              <a:spcBef>
                <a:spcPts val="1000"/>
              </a:spcBef>
              <a:buFont typeface="Wingdings" pitchFamily="2" charset="2"/>
              <a:buNone/>
            </a:pPr>
            <a:r>
              <a:rPr lang="en-US" altLang="en-US" sz="2400" b="1">
                <a:solidFill>
                  <a:schemeClr val="tx1"/>
                </a:solidFill>
                <a:latin typeface="Gill Sans MT" panose="020B0502020104020203" pitchFamily="34" charset="0"/>
                <a:cs typeface="Calibri" panose="020F0502020204030204" pitchFamily="34" charset="0"/>
              </a:rPr>
              <a:t>Chemical</a:t>
            </a:r>
          </a:p>
          <a:p>
            <a:pPr marL="342900" indent="-342900" algn="l">
              <a:lnSpc>
                <a:spcPct val="90000"/>
              </a:lnSpc>
              <a:spcBef>
                <a:spcPts val="1000"/>
              </a:spcBef>
              <a:buFont typeface="Arial" panose="020B0604020202020204" pitchFamily="34" charset="0"/>
              <a:buChar char="•"/>
            </a:pPr>
            <a:r>
              <a:rPr lang="en-US" altLang="en-US" sz="2200">
                <a:solidFill>
                  <a:schemeClr val="tx1"/>
                </a:solidFill>
                <a:latin typeface="Gill Sans MT" panose="020B0502020104020203" pitchFamily="34" charset="0"/>
                <a:cs typeface="Calibri" panose="020F0502020204030204" pitchFamily="34" charset="0"/>
              </a:rPr>
              <a:t>Test for basic parameters: dissolved oxygen, temperature, pH, &amp; conductivity</a:t>
            </a:r>
          </a:p>
          <a:p>
            <a:pPr marL="342900" indent="-342900" algn="l">
              <a:lnSpc>
                <a:spcPct val="90000"/>
              </a:lnSpc>
              <a:spcBef>
                <a:spcPts val="1000"/>
              </a:spcBef>
              <a:buFont typeface="Arial" panose="020B0604020202020204" pitchFamily="34" charset="0"/>
              <a:buChar char="•"/>
            </a:pPr>
            <a:r>
              <a:rPr lang="en-US" altLang="en-US" sz="2200">
                <a:solidFill>
                  <a:schemeClr val="tx1"/>
                </a:solidFill>
                <a:latin typeface="Gill Sans MT" panose="020B0502020104020203" pitchFamily="34" charset="0"/>
                <a:cs typeface="Calibri"/>
              </a:rPr>
              <a:t>Survey monthly</a:t>
            </a:r>
            <a:endParaRPr lang="en-US" altLang="en-US" sz="1400">
              <a:solidFill>
                <a:schemeClr val="tx1"/>
              </a:solidFill>
              <a:latin typeface="Gill Sans MT" panose="020B0502020104020203" pitchFamily="34" charset="0"/>
              <a:cs typeface="Calibri" panose="020F0502020204030204" pitchFamily="34" charset="0"/>
            </a:endParaRPr>
          </a:p>
          <a:p>
            <a:pPr algn="l">
              <a:lnSpc>
                <a:spcPct val="90000"/>
              </a:lnSpc>
              <a:spcBef>
                <a:spcPts val="1000"/>
              </a:spcBef>
            </a:pPr>
            <a:r>
              <a:rPr lang="en-US" altLang="en-US" sz="2400" b="1">
                <a:solidFill>
                  <a:schemeClr val="tx1"/>
                </a:solidFill>
                <a:latin typeface="Gill Sans MT" panose="020B0502020104020203" pitchFamily="34" charset="0"/>
                <a:cs typeface="Calibri" panose="020F0502020204030204" pitchFamily="34" charset="0"/>
              </a:rPr>
              <a:t>Bacterial</a:t>
            </a:r>
          </a:p>
          <a:p>
            <a:pPr marL="342900" indent="-342900" algn="l">
              <a:lnSpc>
                <a:spcPct val="90000"/>
              </a:lnSpc>
              <a:spcBef>
                <a:spcPts val="1000"/>
              </a:spcBef>
              <a:buFont typeface="Arial" panose="020B0604020202020204" pitchFamily="34" charset="0"/>
              <a:buChar char="•"/>
            </a:pPr>
            <a:r>
              <a:rPr lang="en-US" altLang="en-US" sz="2200">
                <a:solidFill>
                  <a:schemeClr val="tx1"/>
                </a:solidFill>
                <a:latin typeface="Gill Sans MT" panose="020B0502020104020203" pitchFamily="34" charset="0"/>
                <a:cs typeface="Calibri"/>
              </a:rPr>
              <a:t>Test for </a:t>
            </a:r>
            <a:r>
              <a:rPr lang="en-US" altLang="en-US" sz="2200" i="1">
                <a:solidFill>
                  <a:schemeClr val="tx1"/>
                </a:solidFill>
                <a:latin typeface="Gill Sans MT" panose="020B0502020104020203" pitchFamily="34" charset="0"/>
                <a:cs typeface="Calibri"/>
              </a:rPr>
              <a:t>E. coli </a:t>
            </a:r>
            <a:r>
              <a:rPr lang="en-US" altLang="en-US" sz="2200">
                <a:solidFill>
                  <a:schemeClr val="tx1"/>
                </a:solidFill>
                <a:latin typeface="Gill Sans MT" panose="020B0502020104020203" pitchFamily="34" charset="0"/>
                <a:cs typeface="Calibri"/>
              </a:rPr>
              <a:t>bacteria, which can indicate the presence of pathogens</a:t>
            </a:r>
          </a:p>
          <a:p>
            <a:pPr marL="342900" indent="-342900" algn="l">
              <a:lnSpc>
                <a:spcPct val="90000"/>
              </a:lnSpc>
              <a:spcBef>
                <a:spcPts val="1000"/>
              </a:spcBef>
              <a:buFont typeface="Arial" panose="020B0604020202020204" pitchFamily="34" charset="0"/>
              <a:buChar char="•"/>
            </a:pPr>
            <a:r>
              <a:rPr lang="en-US" altLang="en-US" sz="2200">
                <a:solidFill>
                  <a:schemeClr val="tx1"/>
                </a:solidFill>
                <a:latin typeface="Gill Sans MT" panose="020B0502020104020203" pitchFamily="34" charset="0"/>
                <a:cs typeface="Calibri"/>
              </a:rPr>
              <a:t>Survey monthly</a:t>
            </a:r>
          </a:p>
        </p:txBody>
      </p:sp>
      <p:grpSp>
        <p:nvGrpSpPr>
          <p:cNvPr id="3" name="Group 2">
            <a:extLst>
              <a:ext uri="{FF2B5EF4-FFF2-40B4-BE49-F238E27FC236}">
                <a16:creationId xmlns:a16="http://schemas.microsoft.com/office/drawing/2014/main" id="{E63AD48C-804F-4B7B-9E47-5CAA9F0BE118}"/>
              </a:ext>
            </a:extLst>
          </p:cNvPr>
          <p:cNvGrpSpPr/>
          <p:nvPr/>
        </p:nvGrpSpPr>
        <p:grpSpPr>
          <a:xfrm>
            <a:off x="6811141" y="1623426"/>
            <a:ext cx="4612585" cy="4617561"/>
            <a:chOff x="6811141" y="1683335"/>
            <a:chExt cx="4612585" cy="4617561"/>
          </a:xfrm>
        </p:grpSpPr>
        <p:pic>
          <p:nvPicPr>
            <p:cNvPr id="17" name="Picture 16">
              <a:extLst>
                <a:ext uri="{FF2B5EF4-FFF2-40B4-BE49-F238E27FC236}">
                  <a16:creationId xmlns:a16="http://schemas.microsoft.com/office/drawing/2014/main" id="{9924CC20-6FB6-4631-9B07-4ECF54EE19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36" t="25533" r="5469" b="6472"/>
            <a:stretch/>
          </p:blipFill>
          <p:spPr>
            <a:xfrm>
              <a:off x="9060133" y="1683335"/>
              <a:ext cx="2363593" cy="2369740"/>
            </a:xfrm>
            <a:prstGeom prst="rect">
              <a:avLst/>
            </a:prstGeom>
          </p:spPr>
        </p:pic>
        <p:pic>
          <p:nvPicPr>
            <p:cNvPr id="6" name="Picture 5" descr="A picture containing person, outdoor, older&#10;&#10;Description automatically generated">
              <a:extLst>
                <a:ext uri="{FF2B5EF4-FFF2-40B4-BE49-F238E27FC236}">
                  <a16:creationId xmlns:a16="http://schemas.microsoft.com/office/drawing/2014/main" id="{0D105336-6670-4916-9310-EFC6AB60B5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996" b="8004"/>
            <a:stretch/>
          </p:blipFill>
          <p:spPr>
            <a:xfrm>
              <a:off x="6811141" y="2747336"/>
              <a:ext cx="2369741" cy="2369741"/>
            </a:xfrm>
            <a:prstGeom prst="rect">
              <a:avLst/>
            </a:prstGeom>
          </p:spPr>
        </p:pic>
        <p:pic>
          <p:nvPicPr>
            <p:cNvPr id="19" name="Picture 18">
              <a:extLst>
                <a:ext uri="{FF2B5EF4-FFF2-40B4-BE49-F238E27FC236}">
                  <a16:creationId xmlns:a16="http://schemas.microsoft.com/office/drawing/2014/main" id="{C6E7EC52-9942-4B29-AE9F-FA4EBEECD4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86" r="7686"/>
            <a:stretch/>
          </p:blipFill>
          <p:spPr>
            <a:xfrm>
              <a:off x="8938213" y="3931155"/>
              <a:ext cx="2369741" cy="2369741"/>
            </a:xfrm>
            <a:prstGeom prst="rect">
              <a:avLst/>
            </a:prstGeom>
          </p:spPr>
        </p:pic>
      </p:grpSp>
    </p:spTree>
    <p:extLst>
      <p:ext uri="{BB962C8B-B14F-4D97-AF65-F5344CB8AC3E}">
        <p14:creationId xmlns:p14="http://schemas.microsoft.com/office/powerpoint/2010/main" val="197340460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4">
            <a:extLst>
              <a:ext uri="{FF2B5EF4-FFF2-40B4-BE49-F238E27FC236}">
                <a16:creationId xmlns:a16="http://schemas.microsoft.com/office/drawing/2014/main" id="{F8AB3768-F6F8-4B1C-A2E8-93F549CB3EC0}"/>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67397" y="400050"/>
            <a:ext cx="11057206" cy="1470025"/>
          </a:xfrm>
        </p:spPr>
        <p:txBody>
          <a:bodyPr>
            <a:normAutofit/>
          </a:bodyPr>
          <a:lstStyle/>
          <a:p>
            <a:r>
              <a:rPr lang="en-US" sz="5400">
                <a:latin typeface="Gill Sans MT" panose="020B0502020104020203" pitchFamily="34" charset="0"/>
              </a:rPr>
              <a:t>Quality Assurance Project Plan</a:t>
            </a:r>
          </a:p>
        </p:txBody>
      </p:sp>
      <p:sp>
        <p:nvSpPr>
          <p:cNvPr id="13" name="TextBox 12"/>
          <p:cNvSpPr txBox="1"/>
          <p:nvPr/>
        </p:nvSpPr>
        <p:spPr>
          <a:xfrm>
            <a:off x="982611" y="1752222"/>
            <a:ext cx="5276146" cy="5139869"/>
          </a:xfrm>
          <a:prstGeom prst="rect">
            <a:avLst/>
          </a:prstGeom>
          <a:noFill/>
        </p:spPr>
        <p:txBody>
          <a:bodyPr wrap="square" lIns="91440" tIns="45720" rIns="91440" bIns="45720" rtlCol="0" anchor="t">
            <a:spAutoFit/>
          </a:bodyPr>
          <a:lstStyle/>
          <a:p>
            <a:pPr marL="342900" indent="-342900">
              <a:spcBef>
                <a:spcPts val="1000"/>
              </a:spcBef>
              <a:buFont typeface="Arial"/>
              <a:buChar char="•"/>
            </a:pPr>
            <a:r>
              <a:rPr lang="en-US" sz="2800">
                <a:latin typeface="Gill Sans MT" panose="020B0502020104020203" pitchFamily="34" charset="0"/>
              </a:rPr>
              <a:t>Certification</a:t>
            </a:r>
            <a:endParaRPr lang="en-US" sz="2800">
              <a:latin typeface="Gill Sans MT" panose="020B0502020104020203" pitchFamily="34" charset="0"/>
              <a:cs typeface="Calibri"/>
            </a:endParaRPr>
          </a:p>
          <a:p>
            <a:pPr marL="800100" lvl="1" indent="-342900">
              <a:spcBef>
                <a:spcPts val="1000"/>
              </a:spcBef>
              <a:buFont typeface="Arial"/>
              <a:buChar char="•"/>
            </a:pPr>
            <a:r>
              <a:rPr lang="en-US" sz="2400">
                <a:latin typeface="Gill Sans MT" panose="020B0502020104020203" pitchFamily="34" charset="0"/>
              </a:rPr>
              <a:t>QA/QC and Trainer workshops</a:t>
            </a:r>
            <a:endParaRPr lang="en-US" sz="2400">
              <a:latin typeface="Gill Sans MT" panose="020B0502020104020203" pitchFamily="34" charset="0"/>
              <a:cs typeface="Calibri"/>
            </a:endParaRPr>
          </a:p>
          <a:p>
            <a:pPr marL="800100" lvl="1" indent="-342900">
              <a:spcBef>
                <a:spcPts val="1000"/>
              </a:spcBef>
              <a:buFont typeface="Arial" panose="020B0604020202020204" pitchFamily="34" charset="0"/>
              <a:buChar char="•"/>
            </a:pPr>
            <a:r>
              <a:rPr lang="en-US" sz="2400">
                <a:latin typeface="Gill Sans MT" panose="020B0502020104020203" pitchFamily="34" charset="0"/>
              </a:rPr>
              <a:t>Annual recertifications</a:t>
            </a:r>
          </a:p>
          <a:p>
            <a:pPr marL="800100" lvl="1" indent="-342900">
              <a:spcBef>
                <a:spcPts val="1000"/>
              </a:spcBef>
              <a:buFont typeface="Arial" panose="020B0604020202020204" pitchFamily="34" charset="0"/>
              <a:buChar char="•"/>
            </a:pPr>
            <a:r>
              <a:rPr lang="en-US" sz="2400">
                <a:latin typeface="Gill Sans MT" panose="020B0502020104020203" pitchFamily="34" charset="0"/>
              </a:rPr>
              <a:t>Consistent monitoring schedule and set protocol</a:t>
            </a:r>
          </a:p>
          <a:p>
            <a:pPr marL="342900" indent="-342900">
              <a:spcBef>
                <a:spcPts val="1000"/>
              </a:spcBef>
              <a:buFont typeface="Arial" panose="020B0604020202020204" pitchFamily="34" charset="0"/>
              <a:buChar char="•"/>
            </a:pPr>
            <a:r>
              <a:rPr lang="en-US" sz="2800">
                <a:latin typeface="Gill Sans MT" panose="020B0502020104020203" pitchFamily="34" charset="0"/>
              </a:rPr>
              <a:t>Database</a:t>
            </a:r>
            <a:endParaRPr lang="en-US" sz="2800">
              <a:latin typeface="Gill Sans MT" panose="020B0502020104020203" pitchFamily="34" charset="0"/>
              <a:cs typeface="Calibri"/>
            </a:endParaRPr>
          </a:p>
          <a:p>
            <a:pPr marL="800100" lvl="1" indent="-342900">
              <a:spcBef>
                <a:spcPts val="1000"/>
              </a:spcBef>
              <a:buFont typeface="Arial" panose="020B0604020202020204" pitchFamily="34" charset="0"/>
              <a:buChar char="•"/>
            </a:pPr>
            <a:r>
              <a:rPr lang="en-US" sz="2400">
                <a:latin typeface="Gill Sans MT" panose="020B0502020104020203" pitchFamily="34" charset="0"/>
              </a:rPr>
              <a:t>Only certified volunteers can enter and edit data</a:t>
            </a:r>
          </a:p>
          <a:p>
            <a:pPr marL="800100" lvl="1" indent="-342900">
              <a:spcBef>
                <a:spcPts val="1000"/>
              </a:spcBef>
              <a:buFont typeface="Arial" panose="020B0604020202020204" pitchFamily="34" charset="0"/>
              <a:buChar char="•"/>
            </a:pPr>
            <a:r>
              <a:rPr lang="en-US" sz="2400">
                <a:latin typeface="Gill Sans MT" panose="020B0502020104020203" pitchFamily="34" charset="0"/>
              </a:rPr>
              <a:t>Errors and warnings</a:t>
            </a:r>
          </a:p>
          <a:p>
            <a:pPr marL="342900" indent="-342900">
              <a:spcAft>
                <a:spcPts val="1200"/>
              </a:spcAft>
              <a:buFont typeface="Arial" panose="020B0604020202020204" pitchFamily="34" charset="0"/>
              <a:buChar char="•"/>
            </a:pPr>
            <a:endParaRPr lang="en-US" sz="2200">
              <a:latin typeface="Gill Sans MT" panose="020B0502020104020203" pitchFamily="34" charset="0"/>
            </a:endParaRPr>
          </a:p>
          <a:p>
            <a:pPr lvl="1">
              <a:spcAft>
                <a:spcPts val="1200"/>
              </a:spcAft>
            </a:pPr>
            <a:endParaRPr lang="en-US" sz="2200">
              <a:latin typeface="Gill Sans MT" panose="020B0502020104020203" pitchFamily="34" charset="0"/>
            </a:endParaRPr>
          </a:p>
        </p:txBody>
      </p:sp>
      <p:pic>
        <p:nvPicPr>
          <p:cNvPr id="5" name="Picture 4">
            <a:extLst>
              <a:ext uri="{FF2B5EF4-FFF2-40B4-BE49-F238E27FC236}">
                <a16:creationId xmlns:a16="http://schemas.microsoft.com/office/drawing/2014/main" id="{0E69C06E-A340-4B0A-B8C9-41C8305EE5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12" r="6822"/>
          <a:stretch/>
        </p:blipFill>
        <p:spPr>
          <a:xfrm>
            <a:off x="6133323" y="2356680"/>
            <a:ext cx="4901470" cy="3207212"/>
          </a:xfrm>
          <a:prstGeom prst="rect">
            <a:avLst/>
          </a:prstGeom>
        </p:spPr>
      </p:pic>
    </p:spTree>
    <p:extLst>
      <p:ext uri="{BB962C8B-B14F-4D97-AF65-F5344CB8AC3E}">
        <p14:creationId xmlns:p14="http://schemas.microsoft.com/office/powerpoint/2010/main" val="403350455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444243AC-C085-4FA8-B973-A7749161EC1F}"/>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67397" y="400050"/>
            <a:ext cx="11057206" cy="1470025"/>
          </a:xfrm>
        </p:spPr>
        <p:txBody>
          <a:bodyPr>
            <a:normAutofit/>
          </a:bodyPr>
          <a:lstStyle/>
          <a:p>
            <a:r>
              <a:rPr lang="en-US" sz="5400">
                <a:latin typeface="Gill Sans MT" panose="020B0502020104020203" pitchFamily="34" charset="0"/>
              </a:rPr>
              <a:t>Non-QA/QC Monitoring Programs</a:t>
            </a:r>
          </a:p>
        </p:txBody>
      </p:sp>
      <p:sp>
        <p:nvSpPr>
          <p:cNvPr id="8" name="Rectangle 4"/>
          <p:cNvSpPr txBox="1">
            <a:spLocks noChangeArrowheads="1"/>
          </p:cNvSpPr>
          <p:nvPr/>
        </p:nvSpPr>
        <p:spPr>
          <a:xfrm>
            <a:off x="977923" y="1731377"/>
            <a:ext cx="5848955" cy="5559552"/>
          </a:xfrm>
          <a:prstGeom prst="rect">
            <a:avLst/>
          </a:prstGeom>
        </p:spPr>
        <p:txBody>
          <a:bodyPr vert="horz" lIns="91440" tIns="45720" rIns="91440" bIns="45720" rtlCol="0" anchor="t">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lnSpc>
                <a:spcPct val="90000"/>
              </a:lnSpc>
              <a:spcBef>
                <a:spcPts val="1000"/>
              </a:spcBef>
            </a:pPr>
            <a:r>
              <a:rPr lang="en-US" sz="2400" b="1">
                <a:solidFill>
                  <a:schemeClr val="tx1"/>
                </a:solidFill>
                <a:latin typeface="Gill Sans MT" panose="020B0502020104020203" pitchFamily="34" charset="0"/>
                <a:cs typeface="Calibri"/>
              </a:rPr>
              <a:t>Watershed Survey </a:t>
            </a:r>
            <a:endParaRPr lang="en-US" sz="2400">
              <a:solidFill>
                <a:schemeClr val="tx1"/>
              </a:solidFill>
              <a:latin typeface="Gill Sans MT" panose="020B0502020104020203" pitchFamily="34" charset="0"/>
              <a:cs typeface="Calibri"/>
            </a:endParaRPr>
          </a:p>
          <a:p>
            <a:pPr marL="342900" indent="-342900" algn="l">
              <a:lnSpc>
                <a:spcPct val="90000"/>
              </a:lnSpc>
              <a:spcBef>
                <a:spcPts val="1000"/>
              </a:spcBef>
              <a:buChar char="•"/>
            </a:pPr>
            <a:r>
              <a:rPr lang="en-US" altLang="en-US" sz="2200">
                <a:solidFill>
                  <a:schemeClr val="tx1"/>
                </a:solidFill>
                <a:latin typeface="Gill Sans MT" panose="020B0502020104020203" pitchFamily="34" charset="0"/>
                <a:cs typeface="Calibri"/>
              </a:rPr>
              <a:t>Map your watershed and conduct survey of the land uses around your waterbody</a:t>
            </a:r>
          </a:p>
          <a:p>
            <a:pPr marL="342900" indent="-342900" algn="l">
              <a:lnSpc>
                <a:spcPct val="90000"/>
              </a:lnSpc>
              <a:spcBef>
                <a:spcPts val="1000"/>
              </a:spcBef>
              <a:buChar char="•"/>
            </a:pPr>
            <a:r>
              <a:rPr lang="en-US" altLang="en-US" sz="2200">
                <a:solidFill>
                  <a:schemeClr val="tx1"/>
                </a:solidFill>
                <a:latin typeface="Gill Sans MT" panose="020B0502020104020203" pitchFamily="34" charset="0"/>
                <a:cs typeface="Calibri"/>
              </a:rPr>
              <a:t>Survey annually</a:t>
            </a:r>
            <a:endParaRPr lang="en-US" altLang="en-US" sz="1400">
              <a:solidFill>
                <a:schemeClr val="tx1"/>
              </a:solidFill>
              <a:latin typeface="Gill Sans MT" panose="020B0502020104020203" pitchFamily="34" charset="0"/>
              <a:cs typeface="Calibri" panose="020F0502020204030204" pitchFamily="34" charset="0"/>
            </a:endParaRPr>
          </a:p>
          <a:p>
            <a:pPr algn="l">
              <a:lnSpc>
                <a:spcPct val="90000"/>
              </a:lnSpc>
              <a:spcBef>
                <a:spcPts val="1000"/>
              </a:spcBef>
              <a:buFont typeface="Wingdings" pitchFamily="2" charset="2"/>
              <a:buNone/>
            </a:pPr>
            <a:r>
              <a:rPr lang="en-US" altLang="en-US" sz="2400" b="1">
                <a:solidFill>
                  <a:schemeClr val="tx1"/>
                </a:solidFill>
                <a:latin typeface="Gill Sans MT" panose="020B0502020104020203" pitchFamily="34" charset="0"/>
                <a:cs typeface="Calibri"/>
              </a:rPr>
              <a:t>Visual Stream Monitoring</a:t>
            </a:r>
          </a:p>
          <a:p>
            <a:pPr marL="342900" indent="-342900" algn="l">
              <a:lnSpc>
                <a:spcPct val="90000"/>
              </a:lnSpc>
              <a:spcBef>
                <a:spcPts val="1000"/>
              </a:spcBef>
              <a:buFont typeface="Arial" panose="020B0604020202020204" pitchFamily="34" charset="0"/>
              <a:buChar char="•"/>
            </a:pPr>
            <a:r>
              <a:rPr lang="en-US" altLang="en-US" sz="2200">
                <a:solidFill>
                  <a:schemeClr val="tx1"/>
                </a:solidFill>
                <a:latin typeface="Gill Sans MT" panose="020B0502020104020203" pitchFamily="34" charset="0"/>
                <a:cs typeface="Calibri" panose="020F0502020204030204" pitchFamily="34" charset="0"/>
              </a:rPr>
              <a:t>Visual and physical evaluation of stream conditions</a:t>
            </a:r>
          </a:p>
          <a:p>
            <a:pPr marL="342900" indent="-342900" algn="l">
              <a:lnSpc>
                <a:spcPct val="90000"/>
              </a:lnSpc>
              <a:spcBef>
                <a:spcPts val="1000"/>
              </a:spcBef>
              <a:buFont typeface="Arial" panose="020B0604020202020204" pitchFamily="34" charset="0"/>
              <a:buChar char="•"/>
            </a:pPr>
            <a:r>
              <a:rPr lang="en-US" altLang="en-US" sz="2200">
                <a:solidFill>
                  <a:schemeClr val="tx1"/>
                </a:solidFill>
                <a:latin typeface="Gill Sans MT" panose="020B0502020104020203" pitchFamily="34" charset="0"/>
                <a:cs typeface="Calibri" panose="020F0502020204030204" pitchFamily="34" charset="0"/>
              </a:rPr>
              <a:t>Survey quarterly or once every season</a:t>
            </a:r>
            <a:endParaRPr lang="en-US" altLang="en-US" sz="1400" b="1">
              <a:solidFill>
                <a:schemeClr val="tx1"/>
              </a:solidFill>
              <a:latin typeface="Gill Sans MT" panose="020B0502020104020203" pitchFamily="34" charset="0"/>
              <a:cs typeface="Calibri" panose="020F0502020204030204" pitchFamily="34" charset="0"/>
            </a:endParaRPr>
          </a:p>
          <a:p>
            <a:pPr algn="l">
              <a:lnSpc>
                <a:spcPct val="90000"/>
              </a:lnSpc>
              <a:spcBef>
                <a:spcPts val="1000"/>
              </a:spcBef>
            </a:pPr>
            <a:r>
              <a:rPr lang="en-US" altLang="en-US" sz="2400" b="1">
                <a:solidFill>
                  <a:schemeClr val="tx1"/>
                </a:solidFill>
                <a:latin typeface="Gill Sans MT" panose="020B0502020104020203" pitchFamily="34" charset="0"/>
                <a:cs typeface="Calibri"/>
              </a:rPr>
              <a:t>Amphibian Monitoring</a:t>
            </a:r>
          </a:p>
          <a:p>
            <a:pPr marL="342900" indent="-342900" algn="l">
              <a:lnSpc>
                <a:spcPct val="90000"/>
              </a:lnSpc>
              <a:spcBef>
                <a:spcPts val="1000"/>
              </a:spcBef>
              <a:buFont typeface="Arial,Sans-Serif"/>
              <a:buChar char="•"/>
            </a:pPr>
            <a:r>
              <a:rPr lang="en-US" sz="2200">
                <a:solidFill>
                  <a:schemeClr val="tx1"/>
                </a:solidFill>
                <a:latin typeface="Gill Sans MT" panose="020B0502020104020203" pitchFamily="34" charset="0"/>
                <a:cs typeface="Calibri"/>
              </a:rPr>
              <a:t>Passively monitor for frogs and salamanders </a:t>
            </a:r>
            <a:endParaRPr lang="en-US" sz="2200">
              <a:solidFill>
                <a:schemeClr val="tx1"/>
              </a:solidFill>
              <a:latin typeface="Gill Sans MT" panose="020B0502020104020203" pitchFamily="34" charset="0"/>
              <a:ea typeface="+mn-lt"/>
              <a:cs typeface="+mn-lt"/>
            </a:endParaRPr>
          </a:p>
          <a:p>
            <a:pPr marL="342900" indent="-342900" algn="l">
              <a:lnSpc>
                <a:spcPct val="90000"/>
              </a:lnSpc>
              <a:spcBef>
                <a:spcPts val="1000"/>
              </a:spcBef>
              <a:buFont typeface="Arial,Sans-Serif"/>
              <a:buChar char="•"/>
            </a:pPr>
            <a:r>
              <a:rPr lang="en-US" sz="2200">
                <a:solidFill>
                  <a:schemeClr val="tx1"/>
                </a:solidFill>
                <a:latin typeface="Gill Sans MT" panose="020B0502020104020203" pitchFamily="34" charset="0"/>
                <a:cs typeface="Calibri" panose="020F0502020204030204" pitchFamily="34" charset="0"/>
              </a:rPr>
              <a:t>Survey quarterly or once every season</a:t>
            </a:r>
            <a:endParaRPr lang="en-US" sz="2200">
              <a:latin typeface="Gill Sans MT" panose="020B0502020104020203" pitchFamily="34" charset="0"/>
            </a:endParaRPr>
          </a:p>
        </p:txBody>
      </p:sp>
      <p:grpSp>
        <p:nvGrpSpPr>
          <p:cNvPr id="3" name="Group 2">
            <a:extLst>
              <a:ext uri="{FF2B5EF4-FFF2-40B4-BE49-F238E27FC236}">
                <a16:creationId xmlns:a16="http://schemas.microsoft.com/office/drawing/2014/main" id="{CF94DC43-520D-4B31-B8F5-33B6509FD136}"/>
              </a:ext>
            </a:extLst>
          </p:cNvPr>
          <p:cNvGrpSpPr/>
          <p:nvPr/>
        </p:nvGrpSpPr>
        <p:grpSpPr>
          <a:xfrm>
            <a:off x="6826878" y="1670417"/>
            <a:ext cx="4593844" cy="4585731"/>
            <a:chOff x="6826878" y="1640431"/>
            <a:chExt cx="4593844" cy="4585731"/>
          </a:xfrm>
        </p:grpSpPr>
        <p:pic>
          <p:nvPicPr>
            <p:cNvPr id="2050" name="Picture 2" descr="Delineated watershed near Valdosta">
              <a:extLst>
                <a:ext uri="{FF2B5EF4-FFF2-40B4-BE49-F238E27FC236}">
                  <a16:creationId xmlns:a16="http://schemas.microsoft.com/office/drawing/2014/main" id="{E45D6270-C180-4215-9E00-66DE71A389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222" t="11984"/>
            <a:stretch/>
          </p:blipFill>
          <p:spPr bwMode="auto">
            <a:xfrm>
              <a:off x="9062840" y="1640431"/>
              <a:ext cx="2357882" cy="23497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7044E6-8BEC-499E-BFD2-0F024539DE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859" r="21859"/>
            <a:stretch/>
          </p:blipFill>
          <p:spPr>
            <a:xfrm>
              <a:off x="6826878" y="2725812"/>
              <a:ext cx="2357882" cy="2357882"/>
            </a:xfrm>
            <a:prstGeom prst="rect">
              <a:avLst/>
            </a:prstGeom>
          </p:spPr>
        </p:pic>
        <p:pic>
          <p:nvPicPr>
            <p:cNvPr id="6" name="Picture 5">
              <a:extLst>
                <a:ext uri="{FF2B5EF4-FFF2-40B4-BE49-F238E27FC236}">
                  <a16:creationId xmlns:a16="http://schemas.microsoft.com/office/drawing/2014/main" id="{DB38ED83-97D9-4B9F-970C-734A9B7679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758" b="11758"/>
            <a:stretch/>
          </p:blipFill>
          <p:spPr>
            <a:xfrm>
              <a:off x="8940920" y="3868280"/>
              <a:ext cx="2357882" cy="2357882"/>
            </a:xfrm>
            <a:prstGeom prst="rect">
              <a:avLst/>
            </a:prstGeom>
          </p:spPr>
        </p:pic>
      </p:grpSp>
    </p:spTree>
    <p:extLst>
      <p:ext uri="{BB962C8B-B14F-4D97-AF65-F5344CB8AC3E}">
        <p14:creationId xmlns:p14="http://schemas.microsoft.com/office/powerpoint/2010/main" val="28520405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A505B4F7-B6C8-4658-AB4F-2DA19BC06832}"/>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272150" y="2076822"/>
            <a:ext cx="7779564" cy="1107996"/>
          </a:xfrm>
          <a:prstGeom prst="rect">
            <a:avLst/>
          </a:prstGeom>
          <a:noFill/>
        </p:spPr>
        <p:txBody>
          <a:bodyPr wrap="square" lIns="91440" tIns="45720" rIns="91440" bIns="45720" rtlCol="0" anchor="t">
            <a:spAutoFit/>
          </a:bodyPr>
          <a:lstStyle/>
          <a:p>
            <a:pPr>
              <a:spcAft>
                <a:spcPts val="1200"/>
              </a:spcAft>
            </a:pPr>
            <a:endParaRPr lang="en-US" sz="2800" b="1">
              <a:latin typeface="Candara"/>
            </a:endParaRPr>
          </a:p>
          <a:p>
            <a:pPr>
              <a:spcAft>
                <a:spcPts val="1200"/>
              </a:spcAft>
            </a:pPr>
            <a:endParaRPr lang="en-US" sz="2800" b="1">
              <a:latin typeface="Candara"/>
            </a:endParaRPr>
          </a:p>
        </p:txBody>
      </p:sp>
      <p:sp>
        <p:nvSpPr>
          <p:cNvPr id="2" name="Title 1"/>
          <p:cNvSpPr>
            <a:spLocks noGrp="1"/>
          </p:cNvSpPr>
          <p:nvPr>
            <p:ph type="ctrTitle"/>
          </p:nvPr>
        </p:nvSpPr>
        <p:spPr>
          <a:xfrm>
            <a:off x="567397" y="400050"/>
            <a:ext cx="11057205" cy="1470025"/>
          </a:xfrm>
        </p:spPr>
        <p:txBody>
          <a:bodyPr>
            <a:normAutofit/>
          </a:bodyPr>
          <a:lstStyle/>
          <a:p>
            <a:r>
              <a:rPr lang="en-US" sz="5400">
                <a:latin typeface="Gill Sans MT" panose="020B0502020104020203" pitchFamily="34" charset="0"/>
              </a:rPr>
              <a:t>Form a Group and Select a Site</a:t>
            </a:r>
          </a:p>
        </p:txBody>
      </p:sp>
      <p:sp>
        <p:nvSpPr>
          <p:cNvPr id="3" name="TextBox 2">
            <a:extLst>
              <a:ext uri="{FF2B5EF4-FFF2-40B4-BE49-F238E27FC236}">
                <a16:creationId xmlns:a16="http://schemas.microsoft.com/office/drawing/2014/main" id="{07CC4580-5905-4BC2-A1A5-00707A754300}"/>
              </a:ext>
            </a:extLst>
          </p:cNvPr>
          <p:cNvSpPr txBox="1"/>
          <p:nvPr/>
        </p:nvSpPr>
        <p:spPr>
          <a:xfrm>
            <a:off x="977921" y="1808083"/>
            <a:ext cx="8234318" cy="4067780"/>
          </a:xfrm>
          <a:prstGeom prst="rect">
            <a:avLst/>
          </a:prstGeom>
          <a:noFill/>
        </p:spPr>
        <p:txBody>
          <a:bodyPr wrap="square" lIns="91440" tIns="45720" rIns="91440" bIns="45720" rtlCol="0" anchor="t">
            <a:spAutoFit/>
          </a:bodyPr>
          <a:lstStyle/>
          <a:p>
            <a:pPr marL="457200" indent="-457200">
              <a:spcBef>
                <a:spcPts val="1000"/>
              </a:spcBef>
              <a:buFont typeface="Arial" panose="020B0604020202020204" pitchFamily="34" charset="0"/>
              <a:buChar char="•"/>
            </a:pPr>
            <a:r>
              <a:rPr lang="en-US" sz="2800">
                <a:latin typeface="Gill Sans MT" panose="020B0502020104020203" pitchFamily="34" charset="0"/>
              </a:rPr>
              <a:t>Form a Group</a:t>
            </a:r>
          </a:p>
          <a:p>
            <a:pPr marL="914400" lvl="1" indent="-457200">
              <a:spcBef>
                <a:spcPts val="1000"/>
              </a:spcBef>
              <a:buFont typeface="Arial" panose="020B0604020202020204" pitchFamily="34" charset="0"/>
              <a:buChar char="•"/>
            </a:pPr>
            <a:r>
              <a:rPr lang="en-US" sz="2400">
                <a:latin typeface="Gill Sans MT" panose="020B0502020104020203" pitchFamily="34" charset="0"/>
              </a:rPr>
              <a:t>Must register a group to register site and enter data</a:t>
            </a:r>
          </a:p>
          <a:p>
            <a:pPr marL="914400" lvl="1" indent="-457200">
              <a:spcBef>
                <a:spcPts val="1000"/>
              </a:spcBef>
              <a:buFont typeface="Arial" panose="020B0604020202020204" pitchFamily="34" charset="0"/>
              <a:buChar char="•"/>
            </a:pPr>
            <a:r>
              <a:rPr lang="en-US" sz="2400">
                <a:latin typeface="Gill Sans MT" panose="020B0502020104020203" pitchFamily="34" charset="0"/>
              </a:rPr>
              <a:t>Can be an individual, but recommend at least 2 people</a:t>
            </a:r>
          </a:p>
          <a:p>
            <a:pPr marL="914400" lvl="1" indent="-457200">
              <a:spcBef>
                <a:spcPts val="1000"/>
              </a:spcBef>
              <a:buFont typeface="Arial" panose="020B0604020202020204" pitchFamily="34" charset="0"/>
              <a:buChar char="•"/>
            </a:pPr>
            <a:r>
              <a:rPr lang="en-US" sz="2400">
                <a:latin typeface="Gill Sans MT" panose="020B0502020104020203" pitchFamily="34" charset="0"/>
              </a:rPr>
              <a:t>Community groups, classes, families, etc.</a:t>
            </a:r>
          </a:p>
          <a:p>
            <a:pPr marL="457200" indent="-457200">
              <a:spcBef>
                <a:spcPts val="1000"/>
              </a:spcBef>
              <a:buFont typeface="Arial" panose="020B0604020202020204" pitchFamily="34" charset="0"/>
              <a:buChar char="•"/>
            </a:pPr>
            <a:r>
              <a:rPr lang="en-US" sz="2800">
                <a:latin typeface="Gill Sans MT" panose="020B0502020104020203" pitchFamily="34" charset="0"/>
              </a:rPr>
              <a:t>Select a Site</a:t>
            </a:r>
          </a:p>
          <a:p>
            <a:pPr marL="914400" lvl="1" indent="-457200">
              <a:spcBef>
                <a:spcPts val="1000"/>
              </a:spcBef>
              <a:buFont typeface="Arial" panose="020B0604020202020204" pitchFamily="34" charset="0"/>
              <a:buChar char="•"/>
            </a:pPr>
            <a:r>
              <a:rPr lang="en-US" sz="2400">
                <a:latin typeface="Gill Sans MT" panose="020B0502020104020203" pitchFamily="34" charset="0"/>
              </a:rPr>
              <a:t>AAS does not assign sites</a:t>
            </a:r>
          </a:p>
          <a:p>
            <a:pPr marL="914400" lvl="1" indent="-457200">
              <a:spcBef>
                <a:spcPts val="1000"/>
              </a:spcBef>
              <a:buFont typeface="Arial" panose="020B0604020202020204" pitchFamily="34" charset="0"/>
              <a:buChar char="•"/>
            </a:pPr>
            <a:r>
              <a:rPr lang="en-US" sz="2400">
                <a:latin typeface="Gill Sans MT" panose="020B0502020104020203" pitchFamily="34" charset="0"/>
              </a:rPr>
              <a:t>Ask local coordinators for suggestions</a:t>
            </a:r>
          </a:p>
          <a:p>
            <a:pPr marL="914400" lvl="1" indent="-457200">
              <a:spcBef>
                <a:spcPts val="1000"/>
              </a:spcBef>
              <a:buFont typeface="Arial" panose="020B0604020202020204" pitchFamily="34" charset="0"/>
              <a:buChar char="•"/>
            </a:pPr>
            <a:r>
              <a:rPr lang="en-US" sz="2400">
                <a:latin typeface="Gill Sans MT" panose="020B0502020104020203" pitchFamily="34" charset="0"/>
              </a:rPr>
              <a:t>Easy, safe, and legal to access!</a:t>
            </a:r>
            <a:endParaRPr lang="en-US" sz="2200">
              <a:latin typeface="Gill Sans MT" panose="020B0502020104020203" pitchFamily="34" charset="0"/>
            </a:endParaRPr>
          </a:p>
        </p:txBody>
      </p:sp>
      <p:pic>
        <p:nvPicPr>
          <p:cNvPr id="5" name="Picture 4">
            <a:extLst>
              <a:ext uri="{FF2B5EF4-FFF2-40B4-BE49-F238E27FC236}">
                <a16:creationId xmlns:a16="http://schemas.microsoft.com/office/drawing/2014/main" id="{8E4EAB92-018C-40EE-9A28-701B30C96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68" t="11301" r="410" b="546"/>
          <a:stretch/>
        </p:blipFill>
        <p:spPr>
          <a:xfrm>
            <a:off x="7408190" y="3590923"/>
            <a:ext cx="3496952" cy="2496129"/>
          </a:xfrm>
          <a:prstGeom prst="rect">
            <a:avLst/>
          </a:prstGeom>
        </p:spPr>
      </p:pic>
    </p:spTree>
    <p:extLst>
      <p:ext uri="{BB962C8B-B14F-4D97-AF65-F5344CB8AC3E}">
        <p14:creationId xmlns:p14="http://schemas.microsoft.com/office/powerpoint/2010/main" val="355250630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94735C9D-6354-49BC-9AF2-270AA308D919}"/>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272150" y="2076822"/>
            <a:ext cx="7779564" cy="1107996"/>
          </a:xfrm>
          <a:prstGeom prst="rect">
            <a:avLst/>
          </a:prstGeom>
          <a:noFill/>
        </p:spPr>
        <p:txBody>
          <a:bodyPr wrap="square" lIns="91440" tIns="45720" rIns="91440" bIns="45720" rtlCol="0" anchor="t">
            <a:spAutoFit/>
          </a:bodyPr>
          <a:lstStyle/>
          <a:p>
            <a:pPr>
              <a:spcAft>
                <a:spcPts val="1200"/>
              </a:spcAft>
            </a:pPr>
            <a:endParaRPr lang="en-US" sz="2800" b="1">
              <a:latin typeface="Candara"/>
            </a:endParaRPr>
          </a:p>
          <a:p>
            <a:pPr>
              <a:spcAft>
                <a:spcPts val="1200"/>
              </a:spcAft>
            </a:pPr>
            <a:endParaRPr lang="en-US" sz="2800" b="1">
              <a:latin typeface="Candara"/>
            </a:endParaRPr>
          </a:p>
        </p:txBody>
      </p:sp>
      <p:sp>
        <p:nvSpPr>
          <p:cNvPr id="2" name="Title 1"/>
          <p:cNvSpPr>
            <a:spLocks noGrp="1"/>
          </p:cNvSpPr>
          <p:nvPr>
            <p:ph type="ctrTitle"/>
          </p:nvPr>
        </p:nvSpPr>
        <p:spPr>
          <a:xfrm>
            <a:off x="567397" y="400050"/>
            <a:ext cx="11057206" cy="1470025"/>
          </a:xfrm>
        </p:spPr>
        <p:txBody>
          <a:bodyPr>
            <a:normAutofit/>
          </a:bodyPr>
          <a:lstStyle/>
          <a:p>
            <a:r>
              <a:rPr lang="en-US" sz="5400">
                <a:latin typeface="Gill Sans MT" panose="020B0502020104020203" pitchFamily="34" charset="0"/>
              </a:rPr>
              <a:t>Obtain Equipment</a:t>
            </a:r>
          </a:p>
        </p:txBody>
      </p:sp>
      <p:sp>
        <p:nvSpPr>
          <p:cNvPr id="3" name="TextBox 2">
            <a:extLst>
              <a:ext uri="{FF2B5EF4-FFF2-40B4-BE49-F238E27FC236}">
                <a16:creationId xmlns:a16="http://schemas.microsoft.com/office/drawing/2014/main" id="{07CC4580-5905-4BC2-A1A5-00707A754300}"/>
              </a:ext>
            </a:extLst>
          </p:cNvPr>
          <p:cNvSpPr txBox="1"/>
          <p:nvPr/>
        </p:nvSpPr>
        <p:spPr>
          <a:xfrm>
            <a:off x="977921" y="1832670"/>
            <a:ext cx="8032673" cy="2657138"/>
          </a:xfrm>
          <a:prstGeom prst="rect">
            <a:avLst/>
          </a:prstGeom>
          <a:noFill/>
        </p:spPr>
        <p:txBody>
          <a:bodyPr wrap="square" lIns="91440" tIns="45720" rIns="91440" bIns="45720" rtlCol="0" anchor="t">
            <a:spAutoFit/>
          </a:bodyPr>
          <a:lstStyle/>
          <a:p>
            <a:pPr marL="457200" indent="-457200">
              <a:spcBef>
                <a:spcPts val="1000"/>
              </a:spcBef>
              <a:buFont typeface="Arial" panose="020B0604020202020204" pitchFamily="34" charset="0"/>
              <a:buChar char="•"/>
            </a:pPr>
            <a:r>
              <a:rPr lang="en-US" sz="2800">
                <a:latin typeface="Gill Sans MT" panose="020B0502020104020203" pitchFamily="34" charset="0"/>
              </a:rPr>
              <a:t>Purchasing info on AAS website</a:t>
            </a:r>
          </a:p>
          <a:p>
            <a:pPr marL="457200" indent="-457200">
              <a:spcBef>
                <a:spcPts val="1000"/>
              </a:spcBef>
              <a:buFont typeface="Arial" panose="020B0604020202020204" pitchFamily="34" charset="0"/>
              <a:buChar char="•"/>
            </a:pPr>
            <a:r>
              <a:rPr lang="en-US" sz="2800">
                <a:latin typeface="Gill Sans MT" panose="020B0502020104020203" pitchFamily="34" charset="0"/>
              </a:rPr>
              <a:t>Reach out to local coordinator for loan</a:t>
            </a:r>
          </a:p>
          <a:p>
            <a:pPr marL="457200" indent="-457200">
              <a:spcBef>
                <a:spcPts val="1000"/>
              </a:spcBef>
              <a:buFont typeface="Arial" panose="020B0604020202020204" pitchFamily="34" charset="0"/>
              <a:buChar char="•"/>
            </a:pPr>
            <a:r>
              <a:rPr lang="en-US" sz="2800">
                <a:latin typeface="Gill Sans MT" panose="020B0502020104020203" pitchFamily="34" charset="0"/>
              </a:rPr>
              <a:t>Contact state office</a:t>
            </a:r>
          </a:p>
          <a:p>
            <a:pPr marL="914400" lvl="1" indent="-457200">
              <a:spcAft>
                <a:spcPts val="1200"/>
              </a:spcAft>
              <a:buFont typeface="Arial" panose="020B0604020202020204" pitchFamily="34" charset="0"/>
              <a:buChar char="•"/>
            </a:pPr>
            <a:endParaRPr lang="en-US" sz="2800">
              <a:latin typeface="Gill Sans MT" panose="020B0502020104020203" pitchFamily="34" charset="0"/>
            </a:endParaRPr>
          </a:p>
          <a:p>
            <a:pPr indent="-457200">
              <a:spcAft>
                <a:spcPts val="1200"/>
              </a:spcAft>
              <a:buFont typeface="Arial" panose="020B0604020202020204" pitchFamily="34" charset="0"/>
              <a:buChar char="•"/>
            </a:pPr>
            <a:endParaRPr lang="en-US" sz="2800">
              <a:latin typeface="Gill Sans MT" panose="020B0502020104020203" pitchFamily="34" charset="0"/>
            </a:endParaRPr>
          </a:p>
        </p:txBody>
      </p:sp>
      <p:grpSp>
        <p:nvGrpSpPr>
          <p:cNvPr id="4" name="Group 3">
            <a:extLst>
              <a:ext uri="{FF2B5EF4-FFF2-40B4-BE49-F238E27FC236}">
                <a16:creationId xmlns:a16="http://schemas.microsoft.com/office/drawing/2014/main" id="{66A6221E-7870-4C58-BDF0-51579033E166}"/>
              </a:ext>
            </a:extLst>
          </p:cNvPr>
          <p:cNvGrpSpPr/>
          <p:nvPr/>
        </p:nvGrpSpPr>
        <p:grpSpPr>
          <a:xfrm>
            <a:off x="1075136" y="3724036"/>
            <a:ext cx="10041728" cy="2527780"/>
            <a:chOff x="1029186" y="3692872"/>
            <a:chExt cx="10041728" cy="2527780"/>
          </a:xfrm>
        </p:grpSpPr>
        <p:pic>
          <p:nvPicPr>
            <p:cNvPr id="11" name="Picture 10" descr="A picture containing water, outdoor, boat&#10;&#10;Description automatically generated">
              <a:extLst>
                <a:ext uri="{FF2B5EF4-FFF2-40B4-BE49-F238E27FC236}">
                  <a16:creationId xmlns:a16="http://schemas.microsoft.com/office/drawing/2014/main" id="{C44B71E7-6F57-4C3B-BAD9-FB1956A086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07" b="849"/>
            <a:stretch/>
          </p:blipFill>
          <p:spPr>
            <a:xfrm>
              <a:off x="6050050" y="3703455"/>
              <a:ext cx="2510432" cy="2517106"/>
            </a:xfrm>
            <a:prstGeom prst="rect">
              <a:avLst/>
            </a:prstGeom>
          </p:spPr>
        </p:pic>
        <p:pic>
          <p:nvPicPr>
            <p:cNvPr id="13" name="Picture 12" descr="A picture containing outdoor&#10;&#10;Description automatically generated">
              <a:extLst>
                <a:ext uri="{FF2B5EF4-FFF2-40B4-BE49-F238E27FC236}">
                  <a16:creationId xmlns:a16="http://schemas.microsoft.com/office/drawing/2014/main" id="{B38F76F7-6A40-4176-970C-F71639560F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444" r="275" b="22566"/>
            <a:stretch/>
          </p:blipFill>
          <p:spPr>
            <a:xfrm>
              <a:off x="8560482" y="3703286"/>
              <a:ext cx="2510432" cy="2517366"/>
            </a:xfrm>
            <a:prstGeom prst="rect">
              <a:avLst/>
            </a:prstGeom>
          </p:spPr>
        </p:pic>
        <p:pic>
          <p:nvPicPr>
            <p:cNvPr id="8" name="Picture 9" descr="IMG_1679.JPG">
              <a:extLst>
                <a:ext uri="{FF2B5EF4-FFF2-40B4-BE49-F238E27FC236}">
                  <a16:creationId xmlns:a16="http://schemas.microsoft.com/office/drawing/2014/main" id="{8A23F328-6EBA-4FC7-8681-91A8A76C4217}"/>
                </a:ext>
              </a:extLst>
            </p:cNvPr>
            <p:cNvPicPr>
              <a:picLocks noChangeAspect="1"/>
            </p:cNvPicPr>
            <p:nvPr/>
          </p:nvPicPr>
          <p:blipFill rotWithShape="1">
            <a:blip r:embed="rId5"/>
            <a:srcRect l="4196" t="-422" r="5628" b="141"/>
            <a:stretch/>
          </p:blipFill>
          <p:spPr>
            <a:xfrm>
              <a:off x="3539618" y="3692872"/>
              <a:ext cx="2510432" cy="2527689"/>
            </a:xfrm>
            <a:prstGeom prst="rect">
              <a:avLst/>
            </a:prstGeom>
          </p:spPr>
        </p:pic>
        <p:pic>
          <p:nvPicPr>
            <p:cNvPr id="9" name="Picture 8" descr="A picture containing tree, outdoor, grass, ground&#10;&#10;Description automatically generated">
              <a:extLst>
                <a:ext uri="{FF2B5EF4-FFF2-40B4-BE49-F238E27FC236}">
                  <a16:creationId xmlns:a16="http://schemas.microsoft.com/office/drawing/2014/main" id="{E6578984-2BDC-4748-9D55-601C6B81F1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275" t="37752" r="13952" b="16270"/>
            <a:stretch/>
          </p:blipFill>
          <p:spPr>
            <a:xfrm>
              <a:off x="1029186" y="3703286"/>
              <a:ext cx="2510432" cy="2517366"/>
            </a:xfrm>
            <a:prstGeom prst="rect">
              <a:avLst/>
            </a:prstGeom>
          </p:spPr>
        </p:pic>
      </p:grpSp>
    </p:spTree>
    <p:extLst>
      <p:ext uri="{BB962C8B-B14F-4D97-AF65-F5344CB8AC3E}">
        <p14:creationId xmlns:p14="http://schemas.microsoft.com/office/powerpoint/2010/main" val="173260590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78C11CD6-5445-4CF6-99B0-DA7441931D20}"/>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2272150" y="2076822"/>
            <a:ext cx="7779564" cy="1107996"/>
          </a:xfrm>
          <a:prstGeom prst="rect">
            <a:avLst/>
          </a:prstGeom>
          <a:noFill/>
        </p:spPr>
        <p:txBody>
          <a:bodyPr wrap="square" lIns="91440" tIns="45720" rIns="91440" bIns="45720" rtlCol="0" anchor="t">
            <a:spAutoFit/>
          </a:bodyPr>
          <a:lstStyle/>
          <a:p>
            <a:pPr>
              <a:spcAft>
                <a:spcPts val="1200"/>
              </a:spcAft>
            </a:pPr>
            <a:endParaRPr lang="en-US" sz="2800" b="1">
              <a:latin typeface="Candara"/>
            </a:endParaRPr>
          </a:p>
          <a:p>
            <a:pPr>
              <a:spcAft>
                <a:spcPts val="1200"/>
              </a:spcAft>
            </a:pPr>
            <a:endParaRPr lang="en-US" sz="2800" b="1">
              <a:latin typeface="Candara"/>
            </a:endParaRPr>
          </a:p>
        </p:txBody>
      </p:sp>
      <p:sp>
        <p:nvSpPr>
          <p:cNvPr id="2" name="Title 1"/>
          <p:cNvSpPr>
            <a:spLocks noGrp="1"/>
          </p:cNvSpPr>
          <p:nvPr>
            <p:ph type="ctrTitle"/>
          </p:nvPr>
        </p:nvSpPr>
        <p:spPr>
          <a:xfrm>
            <a:off x="567397" y="400050"/>
            <a:ext cx="11057206" cy="1470025"/>
          </a:xfrm>
        </p:spPr>
        <p:txBody>
          <a:bodyPr>
            <a:normAutofit/>
          </a:bodyPr>
          <a:lstStyle/>
          <a:p>
            <a:r>
              <a:rPr lang="en-US" sz="5400">
                <a:latin typeface="Gill Sans MT" panose="020B0502020104020203" pitchFamily="34" charset="0"/>
              </a:rPr>
              <a:t>Start Monitoring!</a:t>
            </a:r>
          </a:p>
        </p:txBody>
      </p:sp>
      <p:sp>
        <p:nvSpPr>
          <p:cNvPr id="3" name="TextBox 2">
            <a:extLst>
              <a:ext uri="{FF2B5EF4-FFF2-40B4-BE49-F238E27FC236}">
                <a16:creationId xmlns:a16="http://schemas.microsoft.com/office/drawing/2014/main" id="{07CC4580-5905-4BC2-A1A5-00707A754300}"/>
              </a:ext>
            </a:extLst>
          </p:cNvPr>
          <p:cNvSpPr txBox="1"/>
          <p:nvPr/>
        </p:nvSpPr>
        <p:spPr>
          <a:xfrm>
            <a:off x="977922" y="1870075"/>
            <a:ext cx="5515868" cy="2708434"/>
          </a:xfrm>
          <a:prstGeom prst="rect">
            <a:avLst/>
          </a:prstGeom>
          <a:noFill/>
        </p:spPr>
        <p:txBody>
          <a:bodyPr wrap="square" lIns="91440" tIns="45720" rIns="91440" bIns="45720" rtlCol="0" anchor="t">
            <a:spAutoFit/>
          </a:bodyPr>
          <a:lstStyle/>
          <a:p>
            <a:pPr marL="342900" indent="-342900">
              <a:spcBef>
                <a:spcPts val="1000"/>
              </a:spcBef>
              <a:buFont typeface="Arial,Sans-Serif" panose="020B0604020202020204" pitchFamily="34" charset="0"/>
              <a:buChar char="•"/>
            </a:pPr>
            <a:r>
              <a:rPr lang="en-US" sz="2800">
                <a:latin typeface="Gill Sans MT" panose="020B0502020104020203" pitchFamily="34" charset="0"/>
              </a:rPr>
              <a:t>Set up monitoring schedule</a:t>
            </a:r>
            <a:endParaRPr lang="en-US" sz="2800">
              <a:latin typeface="Gill Sans MT" panose="020B0502020104020203" pitchFamily="34" charset="0"/>
              <a:ea typeface="+mn-lt"/>
              <a:cs typeface="+mn-lt"/>
            </a:endParaRPr>
          </a:p>
          <a:p>
            <a:pPr marL="342900" indent="-342900">
              <a:spcBef>
                <a:spcPts val="1000"/>
              </a:spcBef>
              <a:buFont typeface="Arial,Sans-Serif" panose="020B0604020202020204" pitchFamily="34" charset="0"/>
              <a:buChar char="•"/>
            </a:pPr>
            <a:r>
              <a:rPr lang="en-US" sz="2800">
                <a:latin typeface="Gill Sans MT" panose="020B0502020104020203" pitchFamily="34" charset="0"/>
              </a:rPr>
              <a:t>Consistently monitor one or more sites</a:t>
            </a:r>
            <a:endParaRPr lang="en-US" sz="2800">
              <a:latin typeface="Gill Sans MT" panose="020B0502020104020203" pitchFamily="34" charset="0"/>
              <a:ea typeface="+mn-lt"/>
              <a:cs typeface="+mn-lt"/>
            </a:endParaRPr>
          </a:p>
          <a:p>
            <a:pPr marL="342900" indent="-342900">
              <a:spcBef>
                <a:spcPts val="1000"/>
              </a:spcBef>
              <a:buFont typeface="Arial,Sans-Serif" panose="020B0604020202020204" pitchFamily="34" charset="0"/>
              <a:buChar char="•"/>
            </a:pPr>
            <a:r>
              <a:rPr lang="en-US" sz="2800">
                <a:latin typeface="Gill Sans MT" panose="020B0502020104020203" pitchFamily="34" charset="0"/>
              </a:rPr>
              <a:t>Submit and review data</a:t>
            </a:r>
            <a:endParaRPr lang="en-US" sz="2800">
              <a:latin typeface="Gill Sans MT" panose="020B0502020104020203" pitchFamily="34" charset="0"/>
              <a:ea typeface="+mn-lt"/>
              <a:cs typeface="+mn-lt"/>
            </a:endParaRPr>
          </a:p>
          <a:p>
            <a:pPr marL="342900" indent="-342900">
              <a:spcBef>
                <a:spcPts val="1000"/>
              </a:spcBef>
              <a:buFont typeface="Arial,Sans-Serif" panose="020B0604020202020204" pitchFamily="34" charset="0"/>
              <a:buChar char="•"/>
            </a:pPr>
            <a:r>
              <a:rPr lang="en-US" sz="2800">
                <a:latin typeface="Gill Sans MT" panose="020B0502020104020203" pitchFamily="34" charset="0"/>
                <a:ea typeface="+mn-lt"/>
                <a:cs typeface="+mn-lt"/>
              </a:rPr>
              <a:t>Follow up on problems</a:t>
            </a:r>
          </a:p>
        </p:txBody>
      </p:sp>
      <p:pic>
        <p:nvPicPr>
          <p:cNvPr id="11" name="Picture 10" descr="A picture containing tree, outdoor, person, standing&#10;&#10;Description automatically generated">
            <a:extLst>
              <a:ext uri="{FF2B5EF4-FFF2-40B4-BE49-F238E27FC236}">
                <a16:creationId xmlns:a16="http://schemas.microsoft.com/office/drawing/2014/main" id="{EFB3F619-6702-452A-B34F-503FDB0EACC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138" b="861"/>
          <a:stretch/>
        </p:blipFill>
        <p:spPr>
          <a:xfrm>
            <a:off x="6310996" y="1870075"/>
            <a:ext cx="4066701" cy="4066701"/>
          </a:xfrm>
          <a:prstGeom prst="rect">
            <a:avLst/>
          </a:prstGeom>
        </p:spPr>
      </p:pic>
    </p:spTree>
    <p:extLst>
      <p:ext uri="{BB962C8B-B14F-4D97-AF65-F5344CB8AC3E}">
        <p14:creationId xmlns:p14="http://schemas.microsoft.com/office/powerpoint/2010/main" val="16507840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9B01B312-593B-4C58-BBA1-EB2829DB523F}"/>
              </a:ext>
            </a:extLst>
          </p:cNvPr>
          <p:cNvSpPr/>
          <p:nvPr/>
        </p:nvSpPr>
        <p:spPr>
          <a:xfrm>
            <a:off x="600635"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C30653C6-E0E2-4DFF-812E-4B5603649582}"/>
              </a:ext>
            </a:extLst>
          </p:cNvPr>
          <p:cNvSpPr>
            <a:spLocks noGrp="1"/>
          </p:cNvSpPr>
          <p:nvPr>
            <p:ph type="title"/>
          </p:nvPr>
        </p:nvSpPr>
        <p:spPr>
          <a:xfrm>
            <a:off x="601035" y="288417"/>
            <a:ext cx="10980284" cy="1188720"/>
          </a:xfrm>
        </p:spPr>
        <p:txBody>
          <a:bodyPr>
            <a:normAutofit/>
          </a:bodyPr>
          <a:lstStyle/>
          <a:p>
            <a:r>
              <a:rPr lang="en-US" sz="5400">
                <a:latin typeface="Gill Sans MT" panose="020B0502020104020203" pitchFamily="34" charset="0"/>
                <a:ea typeface="+mj-lt"/>
                <a:cs typeface="+mj-lt"/>
              </a:rPr>
              <a:t>How are your data used?</a:t>
            </a:r>
            <a:endParaRPr lang="en-US" sz="5400">
              <a:latin typeface="Gill Sans MT" panose="020B0502020104020203" pitchFamily="34" charset="0"/>
            </a:endParaRPr>
          </a:p>
        </p:txBody>
      </p:sp>
      <p:sp>
        <p:nvSpPr>
          <p:cNvPr id="8" name="Content Placeholder 2">
            <a:extLst>
              <a:ext uri="{FF2B5EF4-FFF2-40B4-BE49-F238E27FC236}">
                <a16:creationId xmlns:a16="http://schemas.microsoft.com/office/drawing/2014/main" id="{849B8E1D-95AD-458B-B59A-AEA060E50B72}"/>
              </a:ext>
            </a:extLst>
          </p:cNvPr>
          <p:cNvSpPr txBox="1">
            <a:spLocks/>
          </p:cNvSpPr>
          <p:nvPr/>
        </p:nvSpPr>
        <p:spPr>
          <a:xfrm>
            <a:off x="991850" y="1604832"/>
            <a:ext cx="6557216" cy="4543876"/>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ClrTx/>
              <a:buFont typeface="Arial,Sans-Serif" panose="020B0604020202020204" pitchFamily="34" charset="0"/>
              <a:buChar char="•"/>
            </a:pPr>
            <a:r>
              <a:rPr lang="en-US" sz="2800">
                <a:solidFill>
                  <a:schemeClr val="tx1"/>
                </a:solidFill>
                <a:latin typeface="Gill Sans MT" panose="020B0502020104020203" pitchFamily="34" charset="0"/>
              </a:rPr>
              <a:t>Establish baseline conditions for waterbodies across the state</a:t>
            </a:r>
          </a:p>
          <a:p>
            <a:pPr marL="342900" indent="-342900">
              <a:buClrTx/>
              <a:buFont typeface="Arial,Sans-Serif" panose="020B0604020202020204" pitchFamily="34" charset="0"/>
              <a:buChar char="•"/>
            </a:pPr>
            <a:r>
              <a:rPr lang="en-US" sz="2800">
                <a:solidFill>
                  <a:schemeClr val="tx1"/>
                </a:solidFill>
                <a:latin typeface="Gill Sans MT" panose="020B0502020104020203" pitchFamily="34" charset="0"/>
              </a:rPr>
              <a:t>Discover and report water quality issues</a:t>
            </a:r>
          </a:p>
          <a:p>
            <a:pPr marL="342900" indent="-342900">
              <a:buClrTx/>
              <a:buFont typeface="Arial,Sans-Serif" panose="020B0604020202020204" pitchFamily="34" charset="0"/>
              <a:buChar char="•"/>
            </a:pPr>
            <a:r>
              <a:rPr lang="en-US" sz="2800">
                <a:solidFill>
                  <a:schemeClr val="tx1"/>
                </a:solidFill>
                <a:latin typeface="Gill Sans MT" panose="020B0502020104020203" pitchFamily="34" charset="0"/>
              </a:rPr>
              <a:t>Educate your community </a:t>
            </a:r>
          </a:p>
          <a:p>
            <a:pPr marL="342900" indent="-342900">
              <a:buClrTx/>
              <a:buFont typeface="Arial,Sans-Serif" panose="020B0604020202020204" pitchFamily="34" charset="0"/>
              <a:buChar char="•"/>
            </a:pPr>
            <a:r>
              <a:rPr lang="en-US" sz="2800">
                <a:solidFill>
                  <a:schemeClr val="tx1"/>
                </a:solidFill>
                <a:latin typeface="Gill Sans MT" panose="020B0502020104020203" pitchFamily="34" charset="0"/>
              </a:rPr>
              <a:t>Help inform status of streams for 303d/305b list</a:t>
            </a:r>
          </a:p>
        </p:txBody>
      </p:sp>
      <p:pic>
        <p:nvPicPr>
          <p:cNvPr id="15" name="Picture 5" descr="9.jpg">
            <a:extLst>
              <a:ext uri="{FF2B5EF4-FFF2-40B4-BE49-F238E27FC236}">
                <a16:creationId xmlns:a16="http://schemas.microsoft.com/office/drawing/2014/main" id="{D17B6B71-F6C1-4021-9253-F24C9A2DAE84}"/>
              </a:ext>
            </a:extLst>
          </p:cNvPr>
          <p:cNvPicPr>
            <a:picLocks noChangeAspect="1"/>
          </p:cNvPicPr>
          <p:nvPr/>
        </p:nvPicPr>
        <p:blipFill>
          <a:blip r:embed="rId3"/>
          <a:stretch>
            <a:fillRect/>
          </a:stretch>
        </p:blipFill>
        <p:spPr>
          <a:xfrm>
            <a:off x="7549065" y="1496159"/>
            <a:ext cx="3264987" cy="2380611"/>
          </a:xfrm>
          <a:prstGeom prst="rect">
            <a:avLst/>
          </a:prstGeom>
        </p:spPr>
      </p:pic>
      <p:pic>
        <p:nvPicPr>
          <p:cNvPr id="14" name="Picture 6">
            <a:extLst>
              <a:ext uri="{FF2B5EF4-FFF2-40B4-BE49-F238E27FC236}">
                <a16:creationId xmlns:a16="http://schemas.microsoft.com/office/drawing/2014/main" id="{C2EDD3B4-3373-4BBF-AE84-7738CA7502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283526" y="3429000"/>
            <a:ext cx="3251499" cy="2324476"/>
          </a:xfrm>
          <a:prstGeom prst="rect">
            <a:avLst/>
          </a:prstGeom>
        </p:spPr>
      </p:pic>
      <p:pic>
        <p:nvPicPr>
          <p:cNvPr id="16" name="Picture 15">
            <a:extLst>
              <a:ext uri="{FF2B5EF4-FFF2-40B4-BE49-F238E27FC236}">
                <a16:creationId xmlns:a16="http://schemas.microsoft.com/office/drawing/2014/main" id="{68C2FAC1-ECEC-493F-98A3-CEEB12BB3A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8868" y="4541348"/>
            <a:ext cx="5292691" cy="1718993"/>
          </a:xfrm>
          <a:prstGeom prst="rect">
            <a:avLst/>
          </a:prstGeom>
        </p:spPr>
      </p:pic>
    </p:spTree>
    <p:extLst>
      <p:ext uri="{BB962C8B-B14F-4D97-AF65-F5344CB8AC3E}">
        <p14:creationId xmlns:p14="http://schemas.microsoft.com/office/powerpoint/2010/main" val="1182698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C647F7A3-DD6E-4697-8058-2C73556394C3}"/>
              </a:ext>
            </a:extLst>
          </p:cNvPr>
          <p:cNvSpPr/>
          <p:nvPr/>
        </p:nvSpPr>
        <p:spPr>
          <a:xfrm>
            <a:off x="567397" y="400050"/>
            <a:ext cx="11057206" cy="6057900"/>
          </a:xfrm>
          <a:prstGeom prst="roundRect">
            <a:avLst>
              <a:gd name="adj" fmla="val 5281"/>
            </a:avLst>
          </a:prstGeom>
          <a:solidFill>
            <a:schemeClr val="bg1">
              <a:alpha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5BC80DD4-0437-4B6D-A901-1D455B7394E7}"/>
              </a:ext>
            </a:extLst>
          </p:cNvPr>
          <p:cNvSpPr>
            <a:spLocks noGrp="1"/>
          </p:cNvSpPr>
          <p:nvPr>
            <p:ph type="title"/>
          </p:nvPr>
        </p:nvSpPr>
        <p:spPr>
          <a:xfrm>
            <a:off x="609600" y="403459"/>
            <a:ext cx="10972800" cy="1143000"/>
          </a:xfrm>
        </p:spPr>
        <p:txBody>
          <a:bodyPr>
            <a:normAutofit/>
          </a:bodyPr>
          <a:lstStyle/>
          <a:p>
            <a:r>
              <a:rPr lang="en-US" sz="5400">
                <a:latin typeface="Gill Sans MT" panose="020B0502020104020203" pitchFamily="34" charset="0"/>
              </a:rPr>
              <a:t>What is a Watershed?</a:t>
            </a:r>
          </a:p>
        </p:txBody>
      </p:sp>
      <p:sp>
        <p:nvSpPr>
          <p:cNvPr id="5" name="Content Placeholder 4">
            <a:extLst>
              <a:ext uri="{FF2B5EF4-FFF2-40B4-BE49-F238E27FC236}">
                <a16:creationId xmlns:a16="http://schemas.microsoft.com/office/drawing/2014/main" id="{0F7AFB2B-3D07-4444-9A47-D8D50C0708B8}"/>
              </a:ext>
            </a:extLst>
          </p:cNvPr>
          <p:cNvSpPr>
            <a:spLocks noGrp="1"/>
          </p:cNvSpPr>
          <p:nvPr>
            <p:ph idx="1"/>
          </p:nvPr>
        </p:nvSpPr>
        <p:spPr>
          <a:xfrm>
            <a:off x="609600" y="1600201"/>
            <a:ext cx="5343728" cy="4525963"/>
          </a:xfrm>
        </p:spPr>
        <p:txBody>
          <a:bodyPr vert="horz" lIns="91440" tIns="45720" rIns="91440" bIns="45720" rtlCol="0" anchor="t">
            <a:normAutofit/>
          </a:bodyPr>
          <a:lstStyle/>
          <a:p>
            <a:pPr fontAlgn="base">
              <a:lnSpc>
                <a:spcPct val="110000"/>
              </a:lnSpc>
              <a:spcBef>
                <a:spcPts val="1000"/>
              </a:spcBef>
              <a:spcAft>
                <a:spcPts val="1000"/>
              </a:spcAft>
            </a:pPr>
            <a:r>
              <a:rPr lang="en-US" sz="2800">
                <a:latin typeface="Gill Sans MT"/>
              </a:rPr>
              <a:t>A land area from which water, sediment, and dissolved materials drain to a common point along a stream, wetland, lake, or river.</a:t>
            </a:r>
            <a:r>
              <a:rPr lang="en-US" sz="2800" b="1">
                <a:latin typeface="Gill Sans MT"/>
              </a:rPr>
              <a:t> </a:t>
            </a:r>
            <a:r>
              <a:rPr lang="en-US" sz="2800">
                <a:latin typeface="Gill Sans MT"/>
              </a:rPr>
              <a:t>​</a:t>
            </a:r>
          </a:p>
          <a:p>
            <a:pPr fontAlgn="base">
              <a:lnSpc>
                <a:spcPct val="110000"/>
              </a:lnSpc>
              <a:spcBef>
                <a:spcPts val="1000"/>
              </a:spcBef>
              <a:spcAft>
                <a:spcPts val="1000"/>
              </a:spcAft>
            </a:pPr>
            <a:r>
              <a:rPr lang="en-US" sz="2800">
                <a:latin typeface="Gill Sans MT"/>
              </a:rPr>
              <a:t>Its boundaries are defined by the highest points of land around the waterbody. </a:t>
            </a:r>
          </a:p>
        </p:txBody>
      </p:sp>
      <p:pic>
        <p:nvPicPr>
          <p:cNvPr id="2050" name="Picture 2">
            <a:extLst>
              <a:ext uri="{FF2B5EF4-FFF2-40B4-BE49-F238E27FC236}">
                <a16:creationId xmlns:a16="http://schemas.microsoft.com/office/drawing/2014/main" id="{9026884D-DB8C-4C90-80FD-AA85977EF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328" y="1622320"/>
            <a:ext cx="5523630" cy="466973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6D7F966-DA9D-44A2-95C0-E45465204C37}"/>
              </a:ext>
            </a:extLst>
          </p:cNvPr>
          <p:cNvSpPr txBox="1"/>
          <p:nvPr/>
        </p:nvSpPr>
        <p:spPr>
          <a:xfrm>
            <a:off x="9872742" y="6065993"/>
            <a:ext cx="1709658" cy="230832"/>
          </a:xfrm>
          <a:prstGeom prst="rect">
            <a:avLst/>
          </a:prstGeom>
          <a:noFill/>
        </p:spPr>
        <p:txBody>
          <a:bodyPr wrap="square" lIns="91440" tIns="45720" rIns="91440" bIns="45720" anchor="t">
            <a:spAutoFit/>
          </a:bodyPr>
          <a:lstStyle/>
          <a:p>
            <a:r>
              <a:rPr lang="en-US" sz="900" b="1" i="1" dirty="0"/>
              <a:t>A. Vicente, U.S. Forest Service</a:t>
            </a:r>
            <a:endParaRPr lang="en-US" sz="900" dirty="0"/>
          </a:p>
        </p:txBody>
      </p:sp>
    </p:spTree>
    <p:extLst>
      <p:ext uri="{BB962C8B-B14F-4D97-AF65-F5344CB8AC3E}">
        <p14:creationId xmlns:p14="http://schemas.microsoft.com/office/powerpoint/2010/main" val="2754279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E2CA3788-1BDC-46B1-B807-54466279E4DC}"/>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1870364" y="2057401"/>
            <a:ext cx="8371114" cy="2554545"/>
          </a:xfrm>
          <a:prstGeom prst="rect">
            <a:avLst/>
          </a:prstGeom>
          <a:noFill/>
        </p:spPr>
        <p:txBody>
          <a:bodyPr wrap="square" rtlCol="0">
            <a:spAutoFit/>
          </a:bodyPr>
          <a:lstStyle/>
          <a:p>
            <a:pPr>
              <a:spcAft>
                <a:spcPts val="1200"/>
              </a:spcAft>
            </a:pPr>
            <a:br>
              <a:rPr lang="en-US" sz="2000">
                <a:latin typeface="Candara" pitchFamily="34" charset="0"/>
              </a:rPr>
            </a:br>
            <a:endParaRPr lang="en-US" sz="2000">
              <a:latin typeface="Candara" pitchFamily="34" charset="0"/>
            </a:endParaRPr>
          </a:p>
          <a:p>
            <a:pPr marL="457200" indent="-457200">
              <a:spcAft>
                <a:spcPts val="1200"/>
              </a:spcAft>
              <a:buFont typeface="Arial" panose="020B0604020202020204" pitchFamily="34" charset="0"/>
              <a:buChar char="•"/>
            </a:pPr>
            <a:endParaRPr lang="en-US" sz="2000">
              <a:latin typeface="Candara" pitchFamily="34" charset="0"/>
            </a:endParaRPr>
          </a:p>
          <a:p>
            <a:pPr marL="457200" indent="-457200">
              <a:spcAft>
                <a:spcPts val="1200"/>
              </a:spcAft>
              <a:buFont typeface="Arial" panose="020B0604020202020204" pitchFamily="34" charset="0"/>
              <a:buChar char="•"/>
            </a:pPr>
            <a:endParaRPr lang="en-US" sz="2000">
              <a:latin typeface="Candara" pitchFamily="34" charset="0"/>
            </a:endParaRPr>
          </a:p>
          <a:p>
            <a:pPr marL="457200" indent="-457200">
              <a:spcAft>
                <a:spcPts val="1200"/>
              </a:spcAft>
              <a:buFont typeface="Arial" panose="020B0604020202020204" pitchFamily="34" charset="0"/>
              <a:buChar char="•"/>
            </a:pPr>
            <a:endParaRPr lang="en-US" sz="2000">
              <a:latin typeface="Candara" pitchFamily="34" charset="0"/>
            </a:endParaRPr>
          </a:p>
          <a:p>
            <a:pPr marL="457200" indent="-457200">
              <a:spcAft>
                <a:spcPts val="1200"/>
              </a:spcAft>
              <a:buFont typeface="Arial" panose="020B0604020202020204" pitchFamily="34" charset="0"/>
              <a:buChar char="•"/>
            </a:pPr>
            <a:endParaRPr lang="en-US" sz="2000">
              <a:latin typeface="Candara" pitchFamily="34" charset="0"/>
            </a:endParaRPr>
          </a:p>
        </p:txBody>
      </p:sp>
      <p:pic>
        <p:nvPicPr>
          <p:cNvPr id="1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8954" y="1755585"/>
            <a:ext cx="6054090" cy="45459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alpha val="50195"/>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tle 1"/>
          <p:cNvSpPr>
            <a:spLocks noGrp="1"/>
          </p:cNvSpPr>
          <p:nvPr>
            <p:ph type="ctrTitle"/>
          </p:nvPr>
        </p:nvSpPr>
        <p:spPr>
          <a:xfrm>
            <a:off x="567397" y="400050"/>
            <a:ext cx="11057205" cy="1470025"/>
          </a:xfrm>
        </p:spPr>
        <p:txBody>
          <a:bodyPr>
            <a:normAutofit/>
          </a:bodyPr>
          <a:lstStyle/>
          <a:p>
            <a:r>
              <a:rPr lang="en-US" sz="5400">
                <a:latin typeface="Gill Sans MT" panose="020B0502020104020203" pitchFamily="34" charset="0"/>
              </a:rPr>
              <a:t>Volunteer Monitoring Data Uses</a:t>
            </a:r>
          </a:p>
        </p:txBody>
      </p:sp>
      <p:sp>
        <p:nvSpPr>
          <p:cNvPr id="7" name="TextBox 6">
            <a:extLst>
              <a:ext uri="{FF2B5EF4-FFF2-40B4-BE49-F238E27FC236}">
                <a16:creationId xmlns:a16="http://schemas.microsoft.com/office/drawing/2014/main" id="{821B5E60-4321-451D-BDC4-AEF962EDCC64}"/>
              </a:ext>
            </a:extLst>
          </p:cNvPr>
          <p:cNvSpPr txBox="1"/>
          <p:nvPr/>
        </p:nvSpPr>
        <p:spPr>
          <a:xfrm>
            <a:off x="3046863" y="3247746"/>
            <a:ext cx="6093724" cy="369332"/>
          </a:xfrm>
          <a:prstGeom prst="rect">
            <a:avLst/>
          </a:prstGeom>
          <a:noFill/>
        </p:spPr>
        <p:txBody>
          <a:bodyPr wrap="square">
            <a:spAutoFit/>
          </a:bodyPr>
          <a:lstStyle/>
          <a:p>
            <a:r>
              <a:rPr lang="en-US" b="0" i="0">
                <a:solidFill>
                  <a:srgbClr val="000000"/>
                </a:solidFill>
                <a:effectLst/>
                <a:latin typeface="Times New Roman" panose="02020603050405020304" pitchFamily="18" charset="0"/>
              </a:rPr>
              <a:t> </a:t>
            </a:r>
            <a:endParaRPr lang="en-US"/>
          </a:p>
        </p:txBody>
      </p:sp>
    </p:spTree>
    <p:extLst>
      <p:ext uri="{BB962C8B-B14F-4D97-AF65-F5344CB8AC3E}">
        <p14:creationId xmlns:p14="http://schemas.microsoft.com/office/powerpoint/2010/main" val="296296016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4">
            <a:extLst>
              <a:ext uri="{FF2B5EF4-FFF2-40B4-BE49-F238E27FC236}">
                <a16:creationId xmlns:a16="http://schemas.microsoft.com/office/drawing/2014/main" id="{07DD10E3-A05D-4EFC-BC8B-010C24F4396C}"/>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67397" y="381001"/>
            <a:ext cx="11057206" cy="1470025"/>
          </a:xfrm>
        </p:spPr>
        <p:txBody>
          <a:bodyPr>
            <a:normAutofit/>
          </a:bodyPr>
          <a:lstStyle/>
          <a:p>
            <a:r>
              <a:rPr lang="en-US" sz="5400">
                <a:latin typeface="Gill Sans MT" panose="020B0502020104020203" pitchFamily="34" charset="0"/>
              </a:rPr>
              <a:t>More Ways to Get Involved</a:t>
            </a:r>
          </a:p>
        </p:txBody>
      </p:sp>
      <p:sp>
        <p:nvSpPr>
          <p:cNvPr id="3" name="TextBox 2"/>
          <p:cNvSpPr txBox="1"/>
          <p:nvPr/>
        </p:nvSpPr>
        <p:spPr>
          <a:xfrm>
            <a:off x="1146752" y="1705520"/>
            <a:ext cx="4814016" cy="4465838"/>
          </a:xfrm>
          <a:prstGeom prst="rect">
            <a:avLst/>
          </a:prstGeom>
          <a:noFill/>
        </p:spPr>
        <p:txBody>
          <a:bodyPr wrap="square" lIns="91440" tIns="45720" rIns="91440" bIns="45720" rtlCol="0" anchor="t">
            <a:spAutoFit/>
          </a:bodyPr>
          <a:lstStyle/>
          <a:p>
            <a:pPr marL="342900" indent="-342900">
              <a:lnSpc>
                <a:spcPct val="90000"/>
              </a:lnSpc>
              <a:spcBef>
                <a:spcPts val="1000"/>
              </a:spcBef>
              <a:buFont typeface="Arial" panose="020B0604020202020204" pitchFamily="34" charset="0"/>
              <a:buChar char="•"/>
            </a:pPr>
            <a:r>
              <a:rPr lang="en-US" altLang="en-US" sz="2800">
                <a:latin typeface="Gill Sans MT" panose="020B0502020104020203" pitchFamily="34" charset="0"/>
                <a:cs typeface="Calibri"/>
              </a:rPr>
              <a:t>Confluence</a:t>
            </a:r>
          </a:p>
          <a:p>
            <a:pPr marL="800100" lvl="1" indent="-342900">
              <a:lnSpc>
                <a:spcPct val="90000"/>
              </a:lnSpc>
              <a:buFont typeface="Arial" panose="020B0604020202020204" pitchFamily="34" charset="0"/>
              <a:buChar char="•"/>
            </a:pPr>
            <a:r>
              <a:rPr lang="en-US" altLang="en-US" sz="2200">
                <a:latin typeface="Gill Sans MT" panose="020B0502020104020203" pitchFamily="34" charset="0"/>
                <a:cs typeface="Calibri"/>
              </a:rPr>
              <a:t>Annual volunteer conference</a:t>
            </a:r>
          </a:p>
          <a:p>
            <a:pPr marL="800100" lvl="1" indent="-342900">
              <a:lnSpc>
                <a:spcPct val="90000"/>
              </a:lnSpc>
              <a:buFont typeface="Arial" panose="020B0604020202020204" pitchFamily="34" charset="0"/>
              <a:buChar char="•"/>
            </a:pPr>
            <a:r>
              <a:rPr lang="en-US" altLang="en-US" sz="2200">
                <a:latin typeface="Gill Sans MT" panose="020B0502020104020203" pitchFamily="34" charset="0"/>
                <a:cs typeface="Calibri"/>
              </a:rPr>
              <a:t>Expert talks and workshops</a:t>
            </a:r>
          </a:p>
          <a:p>
            <a:pPr marL="800100" lvl="1" indent="-342900">
              <a:lnSpc>
                <a:spcPct val="90000"/>
              </a:lnSpc>
              <a:buFont typeface="Arial" panose="020B0604020202020204" pitchFamily="34" charset="0"/>
              <a:buChar char="•"/>
            </a:pPr>
            <a:r>
              <a:rPr lang="en-US" altLang="en-US" sz="2200">
                <a:latin typeface="Gill Sans MT" panose="020B0502020104020203" pitchFamily="34" charset="0"/>
                <a:cs typeface="Calibri"/>
              </a:rPr>
              <a:t>Networking and social events</a:t>
            </a:r>
            <a:endParaRPr lang="en-US" altLang="en-US" sz="1400">
              <a:latin typeface="Gill Sans MT" panose="020B0502020104020203" pitchFamily="34" charset="0"/>
              <a:cs typeface="Calibri" panose="020F0502020204030204" pitchFamily="34" charset="0"/>
            </a:endParaRPr>
          </a:p>
          <a:p>
            <a:pPr marL="342900" indent="-342900">
              <a:lnSpc>
                <a:spcPct val="90000"/>
              </a:lnSpc>
              <a:spcBef>
                <a:spcPts val="1000"/>
              </a:spcBef>
              <a:buFont typeface="Arial" panose="020B0604020202020204" pitchFamily="34" charset="0"/>
              <a:buChar char="•"/>
            </a:pPr>
            <a:r>
              <a:rPr lang="en-US" altLang="en-US" sz="2800">
                <a:latin typeface="Gill Sans MT" panose="020B0502020104020203" pitchFamily="34" charset="0"/>
                <a:cs typeface="Calibri"/>
              </a:rPr>
              <a:t>Awards</a:t>
            </a:r>
          </a:p>
          <a:p>
            <a:pPr marL="800100" lvl="1" indent="-342900">
              <a:lnSpc>
                <a:spcPct val="90000"/>
              </a:lnSpc>
              <a:buFont typeface="Arial" panose="020B0604020202020204" pitchFamily="34" charset="0"/>
              <a:buChar char="•"/>
            </a:pPr>
            <a:r>
              <a:rPr lang="en-US" sz="2200">
                <a:latin typeface="Gill Sans MT" panose="020B0502020104020203" pitchFamily="34" charset="0"/>
                <a:cs typeface="Calibri"/>
              </a:rPr>
              <a:t>Volunteers</a:t>
            </a:r>
            <a:endParaRPr lang="en-US" altLang="en-US" sz="2200">
              <a:latin typeface="Gill Sans MT" panose="020B0502020104020203" pitchFamily="34" charset="0"/>
              <a:cs typeface="Calibri"/>
            </a:endParaRPr>
          </a:p>
          <a:p>
            <a:pPr marL="800100" lvl="1" indent="-342900">
              <a:lnSpc>
                <a:spcPct val="90000"/>
              </a:lnSpc>
              <a:buFont typeface="Arial" panose="020B0604020202020204" pitchFamily="34" charset="0"/>
              <a:buChar char="•"/>
            </a:pPr>
            <a:r>
              <a:rPr lang="en-US" altLang="en-US" sz="2200">
                <a:latin typeface="Gill Sans MT" panose="020B0502020104020203" pitchFamily="34" charset="0"/>
                <a:cs typeface="Calibri"/>
              </a:rPr>
              <a:t>Trainers</a:t>
            </a:r>
            <a:endParaRPr lang="en-US">
              <a:latin typeface="Gill Sans MT" panose="020B0502020104020203" pitchFamily="34" charset="0"/>
              <a:cs typeface="Calibri"/>
            </a:endParaRPr>
          </a:p>
          <a:p>
            <a:pPr marL="800100" lvl="1" indent="-342900">
              <a:lnSpc>
                <a:spcPct val="90000"/>
              </a:lnSpc>
              <a:buFont typeface="Arial" panose="020B0604020202020204" pitchFamily="34" charset="0"/>
              <a:buChar char="•"/>
            </a:pPr>
            <a:r>
              <a:rPr lang="en-US" sz="2200">
                <a:latin typeface="Gill Sans MT" panose="020B0502020104020203" pitchFamily="34" charset="0"/>
                <a:cs typeface="Calibri"/>
              </a:rPr>
              <a:t>Watershed groups</a:t>
            </a:r>
            <a:endParaRPr lang="en-US" altLang="en-US" sz="1400" b="1">
              <a:latin typeface="Gill Sans MT" panose="020B0502020104020203" pitchFamily="34" charset="0"/>
              <a:cs typeface="Calibri" panose="020F0502020204030204" pitchFamily="34" charset="0"/>
            </a:endParaRPr>
          </a:p>
          <a:p>
            <a:pPr marL="342900" indent="-342900">
              <a:lnSpc>
                <a:spcPct val="90000"/>
              </a:lnSpc>
              <a:spcBef>
                <a:spcPts val="1000"/>
              </a:spcBef>
              <a:buFont typeface="Arial" panose="020B0604020202020204" pitchFamily="34" charset="0"/>
              <a:buChar char="•"/>
            </a:pPr>
            <a:r>
              <a:rPr lang="en-US" altLang="en-US" sz="2800">
                <a:latin typeface="Gill Sans MT" panose="020B0502020104020203" pitchFamily="34" charset="0"/>
                <a:cs typeface="Calibri"/>
              </a:rPr>
              <a:t>Quarterly E-Newsletter</a:t>
            </a:r>
            <a:endParaRPr lang="en-US" altLang="en-US" sz="1400" b="1">
              <a:latin typeface="Gill Sans MT" panose="020B0502020104020203" pitchFamily="34" charset="0"/>
              <a:cs typeface="Calibri" panose="020F0502020204030204" pitchFamily="34" charset="0"/>
            </a:endParaRPr>
          </a:p>
          <a:p>
            <a:pPr marL="342900" indent="-342900">
              <a:lnSpc>
                <a:spcPct val="90000"/>
              </a:lnSpc>
              <a:spcBef>
                <a:spcPts val="1000"/>
              </a:spcBef>
              <a:buFont typeface="Arial" panose="020B0604020202020204" pitchFamily="34" charset="0"/>
              <a:buChar char="•"/>
            </a:pPr>
            <a:r>
              <a:rPr lang="en-US" altLang="en-US" sz="2800">
                <a:latin typeface="Gill Sans MT" panose="020B0502020104020203" pitchFamily="34" charset="0"/>
                <a:cs typeface="Calibri"/>
              </a:rPr>
              <a:t>Green Infrastructure</a:t>
            </a:r>
          </a:p>
          <a:p>
            <a:pPr marL="800100" lvl="1" indent="-342900">
              <a:lnSpc>
                <a:spcPct val="90000"/>
              </a:lnSpc>
              <a:buFont typeface="Arial" panose="020B0604020202020204" pitchFamily="34" charset="0"/>
              <a:buChar char="•"/>
            </a:pPr>
            <a:r>
              <a:rPr lang="en-US" altLang="en-US" sz="2200">
                <a:latin typeface="Gill Sans MT" panose="020B0502020104020203" pitchFamily="34" charset="0"/>
                <a:cs typeface="Calibri"/>
              </a:rPr>
              <a:t>Stream restoration</a:t>
            </a:r>
          </a:p>
          <a:p>
            <a:pPr marL="800100" lvl="1" indent="-342900">
              <a:lnSpc>
                <a:spcPct val="90000"/>
              </a:lnSpc>
              <a:buFont typeface="Arial" panose="020B0604020202020204" pitchFamily="34" charset="0"/>
              <a:buChar char="•"/>
            </a:pPr>
            <a:r>
              <a:rPr lang="en-US" altLang="en-US" sz="2200">
                <a:latin typeface="Gill Sans MT" panose="020B0502020104020203" pitchFamily="34" charset="0"/>
                <a:cs typeface="Calibri"/>
              </a:rPr>
              <a:t>Rain gardens and barrels</a:t>
            </a:r>
            <a:endParaRPr lang="en-US" sz="2400">
              <a:latin typeface="Gill Sans MT" panose="020B0502020104020203" pitchFamily="34" charset="0"/>
            </a:endParaRPr>
          </a:p>
        </p:txBody>
      </p:sp>
      <p:pic>
        <p:nvPicPr>
          <p:cNvPr id="2050" name="Picture 2" descr="No photo description available.">
            <a:extLst>
              <a:ext uri="{FF2B5EF4-FFF2-40B4-BE49-F238E27FC236}">
                <a16:creationId xmlns:a16="http://schemas.microsoft.com/office/drawing/2014/main" id="{92674184-C132-4E57-A316-21D231308E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601"/>
          <a:stretch/>
        </p:blipFill>
        <p:spPr bwMode="auto">
          <a:xfrm>
            <a:off x="8695577" y="1583062"/>
            <a:ext cx="2277228" cy="21071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may contain: 3 people, people smiling">
            <a:extLst>
              <a:ext uri="{FF2B5EF4-FFF2-40B4-BE49-F238E27FC236}">
                <a16:creationId xmlns:a16="http://schemas.microsoft.com/office/drawing/2014/main" id="{92C10CD0-19E3-402A-A9C6-16C4E0156A1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70" r="4889"/>
          <a:stretch/>
        </p:blipFill>
        <p:spPr bwMode="auto">
          <a:xfrm>
            <a:off x="6333720" y="2190979"/>
            <a:ext cx="2277228" cy="18544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05DA0FE-395A-4E84-90AB-C5B8B69C5C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8025" y="4150879"/>
            <a:ext cx="2282923" cy="1712192"/>
          </a:xfrm>
          <a:prstGeom prst="rect">
            <a:avLst/>
          </a:prstGeom>
        </p:spPr>
      </p:pic>
      <p:pic>
        <p:nvPicPr>
          <p:cNvPr id="5" name="Picture 4">
            <a:extLst>
              <a:ext uri="{FF2B5EF4-FFF2-40B4-BE49-F238E27FC236}">
                <a16:creationId xmlns:a16="http://schemas.microsoft.com/office/drawing/2014/main" id="{815B71D0-26F2-45FD-B04C-30BDF75E944E}"/>
              </a:ext>
            </a:extLst>
          </p:cNvPr>
          <p:cNvPicPr>
            <a:picLocks noChangeAspect="1"/>
          </p:cNvPicPr>
          <p:nvPr/>
        </p:nvPicPr>
        <p:blipFill rotWithShape="1">
          <a:blip r:embed="rId6"/>
          <a:srcRect l="19094" r="20861" b="7599"/>
          <a:stretch/>
        </p:blipFill>
        <p:spPr>
          <a:xfrm>
            <a:off x="8692427" y="3775976"/>
            <a:ext cx="2280378" cy="2317407"/>
          </a:xfrm>
          <a:prstGeom prst="rect">
            <a:avLst/>
          </a:prstGeom>
        </p:spPr>
      </p:pic>
    </p:spTree>
    <p:extLst>
      <p:ext uri="{BB962C8B-B14F-4D97-AF65-F5344CB8AC3E}">
        <p14:creationId xmlns:p14="http://schemas.microsoft.com/office/powerpoint/2010/main" val="125880851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E4D7AFD5-7974-4A23-BA7C-503A51140263}"/>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a:extLst>
              <a:ext uri="{FF2B5EF4-FFF2-40B4-BE49-F238E27FC236}">
                <a16:creationId xmlns:a16="http://schemas.microsoft.com/office/drawing/2014/main" id="{96C0D645-3938-432D-A94A-7661BBA876C0}"/>
              </a:ext>
            </a:extLst>
          </p:cNvPr>
          <p:cNvPicPr>
            <a:picLocks noChangeAspect="1"/>
          </p:cNvPicPr>
          <p:nvPr/>
        </p:nvPicPr>
        <p:blipFill rotWithShape="1">
          <a:blip r:embed="rId3"/>
          <a:srcRect t="14349"/>
          <a:stretch/>
        </p:blipFill>
        <p:spPr>
          <a:xfrm>
            <a:off x="1424941" y="1870075"/>
            <a:ext cx="9367702" cy="4276089"/>
          </a:xfrm>
          <a:prstGeom prst="rect">
            <a:avLst/>
          </a:prstGeom>
        </p:spPr>
      </p:pic>
      <p:sp>
        <p:nvSpPr>
          <p:cNvPr id="16" name="Title 1"/>
          <p:cNvSpPr>
            <a:spLocks noGrp="1"/>
          </p:cNvSpPr>
          <p:nvPr>
            <p:ph type="ctrTitle"/>
          </p:nvPr>
        </p:nvSpPr>
        <p:spPr>
          <a:xfrm>
            <a:off x="567397" y="400050"/>
            <a:ext cx="11057206" cy="1470025"/>
          </a:xfrm>
        </p:spPr>
        <p:txBody>
          <a:bodyPr>
            <a:normAutofit/>
          </a:bodyPr>
          <a:lstStyle/>
          <a:p>
            <a:r>
              <a:rPr lang="en-US" sz="5400">
                <a:latin typeface="Gill Sans MT" panose="020B0502020104020203" pitchFamily="34" charset="0"/>
              </a:rPr>
              <a:t>AAS Website - Get Involved</a:t>
            </a:r>
          </a:p>
        </p:txBody>
      </p:sp>
    </p:spTree>
    <p:extLst>
      <p:ext uri="{BB962C8B-B14F-4D97-AF65-F5344CB8AC3E}">
        <p14:creationId xmlns:p14="http://schemas.microsoft.com/office/powerpoint/2010/main" val="64850237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E4D7AFD5-7974-4A23-BA7C-503A51140263}"/>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a:extLst>
              <a:ext uri="{FF2B5EF4-FFF2-40B4-BE49-F238E27FC236}">
                <a16:creationId xmlns:a16="http://schemas.microsoft.com/office/drawing/2014/main" id="{D64EDD2A-EA53-45BA-982D-C254D17161C1}"/>
              </a:ext>
            </a:extLst>
          </p:cNvPr>
          <p:cNvPicPr>
            <a:picLocks noChangeAspect="1"/>
          </p:cNvPicPr>
          <p:nvPr/>
        </p:nvPicPr>
        <p:blipFill rotWithShape="1">
          <a:blip r:embed="rId3"/>
          <a:srcRect t="13880"/>
          <a:stretch/>
        </p:blipFill>
        <p:spPr>
          <a:xfrm>
            <a:off x="1424941" y="1870075"/>
            <a:ext cx="9367702" cy="4299508"/>
          </a:xfrm>
          <a:prstGeom prst="rect">
            <a:avLst/>
          </a:prstGeom>
        </p:spPr>
      </p:pic>
      <p:sp>
        <p:nvSpPr>
          <p:cNvPr id="16" name="Title 1"/>
          <p:cNvSpPr>
            <a:spLocks noGrp="1"/>
          </p:cNvSpPr>
          <p:nvPr>
            <p:ph type="ctrTitle"/>
          </p:nvPr>
        </p:nvSpPr>
        <p:spPr>
          <a:xfrm>
            <a:off x="567397" y="400050"/>
            <a:ext cx="11057206" cy="1470025"/>
          </a:xfrm>
        </p:spPr>
        <p:txBody>
          <a:bodyPr>
            <a:normAutofit/>
          </a:bodyPr>
          <a:lstStyle/>
          <a:p>
            <a:r>
              <a:rPr lang="en-US" sz="5400">
                <a:latin typeface="Gill Sans MT" panose="020B0502020104020203" pitchFamily="34" charset="0"/>
              </a:rPr>
              <a:t>AAS Website - Data Entry</a:t>
            </a:r>
          </a:p>
        </p:txBody>
      </p:sp>
    </p:spTree>
    <p:extLst>
      <p:ext uri="{BB962C8B-B14F-4D97-AF65-F5344CB8AC3E}">
        <p14:creationId xmlns:p14="http://schemas.microsoft.com/office/powerpoint/2010/main" val="267882570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E4D7AFD5-7974-4A23-BA7C-503A51140263}"/>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1"/>
          <p:cNvSpPr>
            <a:spLocks noGrp="1"/>
          </p:cNvSpPr>
          <p:nvPr>
            <p:ph type="ctrTitle"/>
          </p:nvPr>
        </p:nvSpPr>
        <p:spPr>
          <a:xfrm>
            <a:off x="567397" y="400050"/>
            <a:ext cx="11057206" cy="1470025"/>
          </a:xfrm>
        </p:spPr>
        <p:txBody>
          <a:bodyPr>
            <a:normAutofit/>
          </a:bodyPr>
          <a:lstStyle/>
          <a:p>
            <a:r>
              <a:rPr lang="en-US" sz="5400">
                <a:latin typeface="Gill Sans MT" panose="020B0502020104020203" pitchFamily="34" charset="0"/>
              </a:rPr>
              <a:t>AAS Website - Materials &amp; Resources</a:t>
            </a:r>
          </a:p>
        </p:txBody>
      </p:sp>
      <p:pic>
        <p:nvPicPr>
          <p:cNvPr id="3" name="Picture 2">
            <a:extLst>
              <a:ext uri="{FF2B5EF4-FFF2-40B4-BE49-F238E27FC236}">
                <a16:creationId xmlns:a16="http://schemas.microsoft.com/office/drawing/2014/main" id="{2211D5BC-D1B0-43A7-BA82-E00C7A73A1EF}"/>
              </a:ext>
            </a:extLst>
          </p:cNvPr>
          <p:cNvPicPr>
            <a:picLocks noChangeAspect="1"/>
          </p:cNvPicPr>
          <p:nvPr/>
        </p:nvPicPr>
        <p:blipFill rotWithShape="1">
          <a:blip r:embed="rId3"/>
          <a:srcRect t="14114"/>
          <a:stretch/>
        </p:blipFill>
        <p:spPr>
          <a:xfrm>
            <a:off x="1424940" y="1870075"/>
            <a:ext cx="9342120" cy="4276089"/>
          </a:xfrm>
          <a:prstGeom prst="rect">
            <a:avLst/>
          </a:prstGeom>
        </p:spPr>
      </p:pic>
    </p:spTree>
    <p:extLst>
      <p:ext uri="{BB962C8B-B14F-4D97-AF65-F5344CB8AC3E}">
        <p14:creationId xmlns:p14="http://schemas.microsoft.com/office/powerpoint/2010/main" val="95254247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E4D7AFD5-7974-4A23-BA7C-503A51140263}"/>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1"/>
          <p:cNvSpPr>
            <a:spLocks noGrp="1"/>
          </p:cNvSpPr>
          <p:nvPr>
            <p:ph type="ctrTitle"/>
          </p:nvPr>
        </p:nvSpPr>
        <p:spPr>
          <a:xfrm>
            <a:off x="567397" y="400050"/>
            <a:ext cx="11057206" cy="1470025"/>
          </a:xfrm>
        </p:spPr>
        <p:txBody>
          <a:bodyPr>
            <a:normAutofit/>
          </a:bodyPr>
          <a:lstStyle/>
          <a:p>
            <a:r>
              <a:rPr lang="en-US" sz="5400">
                <a:latin typeface="Gill Sans MT" panose="020B0502020104020203" pitchFamily="34" charset="0"/>
              </a:rPr>
              <a:t>Other EPD Outreach Programs</a:t>
            </a:r>
          </a:p>
        </p:txBody>
      </p:sp>
      <p:sp>
        <p:nvSpPr>
          <p:cNvPr id="5" name="TextBox 4">
            <a:extLst>
              <a:ext uri="{FF2B5EF4-FFF2-40B4-BE49-F238E27FC236}">
                <a16:creationId xmlns:a16="http://schemas.microsoft.com/office/drawing/2014/main" id="{C86D38F6-AD42-44A8-868A-18A959C4A973}"/>
              </a:ext>
            </a:extLst>
          </p:cNvPr>
          <p:cNvSpPr txBox="1"/>
          <p:nvPr/>
        </p:nvSpPr>
        <p:spPr>
          <a:xfrm>
            <a:off x="1115961" y="1681198"/>
            <a:ext cx="7049471" cy="4483279"/>
          </a:xfrm>
          <a:prstGeom prst="rect">
            <a:avLst/>
          </a:prstGeom>
          <a:noFill/>
        </p:spPr>
        <p:txBody>
          <a:bodyPr wrap="square" lIns="91440" tIns="45720" rIns="91440" bIns="45720" rtlCol="0" anchor="t">
            <a:spAutoFit/>
          </a:bodyPr>
          <a:lstStyle/>
          <a:p>
            <a:pPr marL="342900" indent="-342900">
              <a:lnSpc>
                <a:spcPct val="90000"/>
              </a:lnSpc>
              <a:spcBef>
                <a:spcPts val="1000"/>
              </a:spcBef>
              <a:spcAft>
                <a:spcPts val="1000"/>
              </a:spcAft>
              <a:buFont typeface="Arial" panose="020B0604020202020204" pitchFamily="34" charset="0"/>
              <a:buChar char="•"/>
            </a:pPr>
            <a:r>
              <a:rPr lang="en-US" altLang="en-US" sz="2800" b="1">
                <a:latin typeface="Gill Sans MT" panose="020B0502020104020203" pitchFamily="34" charset="0"/>
                <a:cs typeface="Calibri"/>
              </a:rPr>
              <a:t>Rivers Alive- </a:t>
            </a:r>
            <a:r>
              <a:rPr lang="en-US" sz="2800" b="0" i="0" u="none" strike="noStrike">
                <a:effectLst/>
                <a:latin typeface="Gill Sans MT" panose="020B0502020104020203" pitchFamily="34" charset="0"/>
              </a:rPr>
              <a:t>Georgia’s statewide annual volunteer waterway cleanup program</a:t>
            </a:r>
            <a:endParaRPr lang="en-US" altLang="en-US" sz="1400">
              <a:latin typeface="Gill Sans MT" panose="020B0502020104020203" pitchFamily="34" charset="0"/>
              <a:cs typeface="Calibri"/>
            </a:endParaRPr>
          </a:p>
          <a:p>
            <a:pPr marL="342900" indent="-342900">
              <a:lnSpc>
                <a:spcPct val="90000"/>
              </a:lnSpc>
              <a:spcBef>
                <a:spcPts val="1000"/>
              </a:spcBef>
              <a:spcAft>
                <a:spcPts val="1000"/>
              </a:spcAft>
              <a:buFont typeface="Arial"/>
              <a:buChar char="•"/>
            </a:pPr>
            <a:r>
              <a:rPr lang="en-US" altLang="en-US" sz="2800" b="1">
                <a:latin typeface="Gill Sans MT" panose="020B0502020104020203" pitchFamily="34" charset="0"/>
                <a:cs typeface="Calibri"/>
              </a:rPr>
              <a:t>Project WET </a:t>
            </a:r>
            <a:r>
              <a:rPr lang="en-US" altLang="en-US" sz="2800">
                <a:latin typeface="Gill Sans MT" panose="020B0502020104020203" pitchFamily="34" charset="0"/>
                <a:cs typeface="Calibri"/>
              </a:rPr>
              <a:t>(Water Education Today)- Curriculum designed for formal and non-formal educators of K-12 students to p</a:t>
            </a:r>
            <a:r>
              <a:rPr lang="en-US" sz="2800">
                <a:latin typeface="Gill Sans MT" panose="020B0502020104020203" pitchFamily="34" charset="0"/>
              </a:rPr>
              <a:t>romote stewardship of water resources</a:t>
            </a:r>
            <a:endParaRPr lang="en-US" sz="1400">
              <a:latin typeface="Gill Sans MT" panose="020B0502020104020203" pitchFamily="34" charset="0"/>
              <a:cs typeface="Calibri" panose="020F0502020204030204" pitchFamily="34" charset="0"/>
            </a:endParaRPr>
          </a:p>
          <a:p>
            <a:pPr marL="342900" indent="-342900">
              <a:lnSpc>
                <a:spcPct val="90000"/>
              </a:lnSpc>
              <a:spcBef>
                <a:spcPts val="1000"/>
              </a:spcBef>
              <a:spcAft>
                <a:spcPts val="1000"/>
              </a:spcAft>
              <a:buFont typeface="Arial" panose="020B0604020202020204" pitchFamily="34" charset="0"/>
              <a:buChar char="•"/>
            </a:pPr>
            <a:r>
              <a:rPr lang="en-US" altLang="en-US" sz="2800" b="1">
                <a:latin typeface="Gill Sans MT" panose="020B0502020104020203" pitchFamily="34" charset="0"/>
                <a:cs typeface="Calibri"/>
              </a:rPr>
              <a:t>River of Words- </a:t>
            </a:r>
            <a:r>
              <a:rPr lang="en-US" altLang="en-US" sz="2800">
                <a:latin typeface="Gill Sans MT" panose="020B0502020104020203" pitchFamily="34" charset="0"/>
                <a:cs typeface="Calibri"/>
              </a:rPr>
              <a:t>Annual youth poetry and art contest that inspires children to translate observations of their watersheds into creative expression</a:t>
            </a:r>
          </a:p>
        </p:txBody>
      </p:sp>
      <p:pic>
        <p:nvPicPr>
          <p:cNvPr id="4" name="Picture 3">
            <a:extLst>
              <a:ext uri="{FF2B5EF4-FFF2-40B4-BE49-F238E27FC236}">
                <a16:creationId xmlns:a16="http://schemas.microsoft.com/office/drawing/2014/main" id="{8ED108D7-CFC7-4AC6-8D5F-F754DDF70B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1425" y="1687836"/>
            <a:ext cx="2138659" cy="1181609"/>
          </a:xfrm>
          <a:prstGeom prst="rect">
            <a:avLst/>
          </a:prstGeom>
        </p:spPr>
      </p:pic>
      <p:pic>
        <p:nvPicPr>
          <p:cNvPr id="9" name="Picture 8" descr="Logo, company name&#10;&#10;Description automatically generated">
            <a:extLst>
              <a:ext uri="{FF2B5EF4-FFF2-40B4-BE49-F238E27FC236}">
                <a16:creationId xmlns:a16="http://schemas.microsoft.com/office/drawing/2014/main" id="{96BBCC5E-2789-43AB-AC66-3A64FE7F2A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10" t="9764" r="3197" b="11559"/>
          <a:stretch/>
        </p:blipFill>
        <p:spPr>
          <a:xfrm>
            <a:off x="8561425" y="3172152"/>
            <a:ext cx="2138659" cy="1181608"/>
          </a:xfrm>
          <a:prstGeom prst="rect">
            <a:avLst/>
          </a:prstGeom>
        </p:spPr>
      </p:pic>
      <p:pic>
        <p:nvPicPr>
          <p:cNvPr id="15" name="Picture 5" descr="cfb-riverlogo">
            <a:extLst>
              <a:ext uri="{FF2B5EF4-FFF2-40B4-BE49-F238E27FC236}">
                <a16:creationId xmlns:a16="http://schemas.microsoft.com/office/drawing/2014/main" id="{94C24895-DD58-4DC2-A705-1314C6709C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8551" y="4650887"/>
            <a:ext cx="1344405" cy="1588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7773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4">
            <a:extLst>
              <a:ext uri="{FF2B5EF4-FFF2-40B4-BE49-F238E27FC236}">
                <a16:creationId xmlns:a16="http://schemas.microsoft.com/office/drawing/2014/main" id="{3B5B5C2A-49DE-4915-A4FF-CF361CE16433}"/>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1"/>
          <p:cNvSpPr>
            <a:spLocks noGrp="1"/>
          </p:cNvSpPr>
          <p:nvPr>
            <p:ph type="ctrTitle"/>
          </p:nvPr>
        </p:nvSpPr>
        <p:spPr>
          <a:xfrm>
            <a:off x="567398" y="386185"/>
            <a:ext cx="11057206" cy="1498779"/>
          </a:xfrm>
        </p:spPr>
        <p:txBody>
          <a:bodyPr>
            <a:normAutofit/>
          </a:bodyPr>
          <a:lstStyle/>
          <a:p>
            <a:r>
              <a:rPr lang="en-US" sz="5400">
                <a:latin typeface="Gill Sans MT" panose="020B0502020104020203" pitchFamily="34" charset="0"/>
              </a:rPr>
              <a:t>Follow AAS and Stay Connected!</a:t>
            </a:r>
          </a:p>
        </p:txBody>
      </p:sp>
      <p:sp>
        <p:nvSpPr>
          <p:cNvPr id="7" name="Content Placeholder 2">
            <a:extLst>
              <a:ext uri="{FF2B5EF4-FFF2-40B4-BE49-F238E27FC236}">
                <a16:creationId xmlns:a16="http://schemas.microsoft.com/office/drawing/2014/main" id="{A5542FD1-6A1E-4E77-9AC5-1D661E8ED449}"/>
              </a:ext>
            </a:extLst>
          </p:cNvPr>
          <p:cNvSpPr txBox="1">
            <a:spLocks/>
          </p:cNvSpPr>
          <p:nvPr/>
        </p:nvSpPr>
        <p:spPr>
          <a:xfrm>
            <a:off x="1131515" y="3643608"/>
            <a:ext cx="3642355" cy="411178"/>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lvl="1"/>
            <a:r>
              <a:rPr lang="en-US" sz="2400">
                <a:latin typeface="Gill Sans MT" panose="020B0502020104020203" pitchFamily="34" charset="0"/>
              </a:rPr>
              <a:t>@georgiaadoptastream</a:t>
            </a:r>
          </a:p>
        </p:txBody>
      </p:sp>
      <p:pic>
        <p:nvPicPr>
          <p:cNvPr id="8" name="Picture 7">
            <a:extLst>
              <a:ext uri="{FF2B5EF4-FFF2-40B4-BE49-F238E27FC236}">
                <a16:creationId xmlns:a16="http://schemas.microsoft.com/office/drawing/2014/main" id="{268AF1D5-26A6-4F6A-9BC3-FF841EF0C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254" y="3703963"/>
            <a:ext cx="421457" cy="41117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D4185DE5-3ED6-47B7-8A61-08801A6265A3}"/>
              </a:ext>
            </a:extLst>
          </p:cNvPr>
          <p:cNvSpPr txBox="1">
            <a:spLocks/>
          </p:cNvSpPr>
          <p:nvPr/>
        </p:nvSpPr>
        <p:spPr>
          <a:xfrm>
            <a:off x="1146982" y="3030325"/>
            <a:ext cx="5141282" cy="411178"/>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lvl="1"/>
            <a:r>
              <a:rPr lang="en-US" sz="2400">
                <a:latin typeface="Gill Sans MT" panose="020B0502020104020203" pitchFamily="34" charset="0"/>
              </a:rPr>
              <a:t>facebook.com/</a:t>
            </a:r>
            <a:r>
              <a:rPr lang="en-US" sz="2400" err="1">
                <a:latin typeface="Gill Sans MT" panose="020B0502020104020203" pitchFamily="34" charset="0"/>
              </a:rPr>
              <a:t>georgiaadoptastream</a:t>
            </a:r>
            <a:endParaRPr lang="en-US" sz="2400">
              <a:latin typeface="Gill Sans MT" panose="020B0502020104020203" pitchFamily="34" charset="0"/>
            </a:endParaRPr>
          </a:p>
        </p:txBody>
      </p:sp>
      <p:pic>
        <p:nvPicPr>
          <p:cNvPr id="10" name="Picture 9">
            <a:extLst>
              <a:ext uri="{FF2B5EF4-FFF2-40B4-BE49-F238E27FC236}">
                <a16:creationId xmlns:a16="http://schemas.microsoft.com/office/drawing/2014/main" id="{568F2D9E-2C91-432D-AC4C-CA3CFACF4E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935" y="3093141"/>
            <a:ext cx="342900" cy="3429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FDF0201A-82B8-46B9-986C-B8C93F171472}"/>
              </a:ext>
            </a:extLst>
          </p:cNvPr>
          <p:cNvSpPr txBox="1">
            <a:spLocks/>
          </p:cNvSpPr>
          <p:nvPr/>
        </p:nvSpPr>
        <p:spPr>
          <a:xfrm>
            <a:off x="1201673" y="1713876"/>
            <a:ext cx="4137653" cy="411178"/>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lvl="1"/>
            <a:r>
              <a:rPr lang="en-US" sz="2400">
                <a:latin typeface="Gill Sans MT" panose="020B0502020104020203" pitchFamily="34" charset="0"/>
              </a:rPr>
              <a:t>aas@dnr.ga.gov</a:t>
            </a:r>
          </a:p>
        </p:txBody>
      </p:sp>
      <p:pic>
        <p:nvPicPr>
          <p:cNvPr id="17" name="Picture 16" descr="Icon&#10;&#10;Description automatically generated">
            <a:extLst>
              <a:ext uri="{FF2B5EF4-FFF2-40B4-BE49-F238E27FC236}">
                <a16:creationId xmlns:a16="http://schemas.microsoft.com/office/drawing/2014/main" id="{3893B494-95A1-49A7-940B-FB07402721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083" y="2417706"/>
            <a:ext cx="269798" cy="404191"/>
          </a:xfrm>
          <a:prstGeom prst="rect">
            <a:avLst/>
          </a:prstGeom>
        </p:spPr>
      </p:pic>
      <p:sp>
        <p:nvSpPr>
          <p:cNvPr id="18" name="TextBox 11">
            <a:extLst>
              <a:ext uri="{FF2B5EF4-FFF2-40B4-BE49-F238E27FC236}">
                <a16:creationId xmlns:a16="http://schemas.microsoft.com/office/drawing/2014/main" id="{F3DB3C09-F2D5-42C7-BEE4-4AD58F581B8A}"/>
              </a:ext>
            </a:extLst>
          </p:cNvPr>
          <p:cNvSpPr txBox="1"/>
          <p:nvPr/>
        </p:nvSpPr>
        <p:spPr>
          <a:xfrm>
            <a:off x="1299306" y="2414339"/>
            <a:ext cx="3942389" cy="461665"/>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base"/>
            <a:r>
              <a:rPr lang="en-US" sz="2400">
                <a:solidFill>
                  <a:srgbClr val="000000"/>
                </a:solidFill>
                <a:latin typeface="Gill Sans MT" panose="020B0502020104020203" pitchFamily="34" charset="0"/>
              </a:rPr>
              <a:t>AdoptAStream.Georgia.gov​</a:t>
            </a:r>
          </a:p>
        </p:txBody>
      </p:sp>
      <p:sp>
        <p:nvSpPr>
          <p:cNvPr id="14" name="TextBox 8">
            <a:extLst>
              <a:ext uri="{FF2B5EF4-FFF2-40B4-BE49-F238E27FC236}">
                <a16:creationId xmlns:a16="http://schemas.microsoft.com/office/drawing/2014/main" id="{80EB45C3-1418-443D-9958-98445535A883}"/>
              </a:ext>
            </a:extLst>
          </p:cNvPr>
          <p:cNvSpPr txBox="1"/>
          <p:nvPr/>
        </p:nvSpPr>
        <p:spPr>
          <a:xfrm>
            <a:off x="1380126" y="4290412"/>
            <a:ext cx="3995776" cy="1938992"/>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base"/>
            <a:r>
              <a:rPr lang="en-US" sz="2400">
                <a:solidFill>
                  <a:srgbClr val="000000"/>
                </a:solidFill>
                <a:latin typeface="Gill Sans MT" panose="020B0502020104020203" pitchFamily="34" charset="0"/>
              </a:rPr>
              <a:t>2 Martin Luther King Jr. Drive​</a:t>
            </a:r>
          </a:p>
          <a:p>
            <a:pPr rtl="0" fontAlgn="base"/>
            <a:r>
              <a:rPr lang="en-US" sz="2400">
                <a:solidFill>
                  <a:srgbClr val="000000"/>
                </a:solidFill>
                <a:latin typeface="Gill Sans MT" panose="020B0502020104020203" pitchFamily="34" charset="0"/>
              </a:rPr>
              <a:t>Suite 1462, East Tower​</a:t>
            </a:r>
          </a:p>
          <a:p>
            <a:pPr rtl="0" fontAlgn="base"/>
            <a:r>
              <a:rPr lang="en-US" sz="2400">
                <a:solidFill>
                  <a:srgbClr val="000000"/>
                </a:solidFill>
                <a:latin typeface="Gill Sans MT" panose="020B0502020104020203" pitchFamily="34" charset="0"/>
              </a:rPr>
              <a:t>Atlanta, Georgia 30334​</a:t>
            </a:r>
          </a:p>
          <a:p>
            <a:pPr rtl="0" fontAlgn="base"/>
            <a:endParaRPr lang="en-US" sz="2400">
              <a:solidFill>
                <a:srgbClr val="000000"/>
              </a:solidFill>
              <a:latin typeface="Gill Sans MT" panose="020B0502020104020203" pitchFamily="34" charset="0"/>
            </a:endParaRPr>
          </a:p>
          <a:p>
            <a:pPr rtl="0" fontAlgn="base"/>
            <a:endParaRPr lang="en-US" sz="2400">
              <a:solidFill>
                <a:srgbClr val="000000"/>
              </a:solidFill>
              <a:latin typeface="Gill Sans MT" panose="020B0502020104020203" pitchFamily="34" charset="0"/>
            </a:endParaRPr>
          </a:p>
        </p:txBody>
      </p:sp>
      <p:pic>
        <p:nvPicPr>
          <p:cNvPr id="19" name="Graphic 12" descr="Speaker phone with solid fill">
            <a:extLst>
              <a:ext uri="{FF2B5EF4-FFF2-40B4-BE49-F238E27FC236}">
                <a16:creationId xmlns:a16="http://schemas.microsoft.com/office/drawing/2014/main" id="{56FA0C6B-A8D3-44D6-8CF6-3209452A5A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0200" y="5666615"/>
            <a:ext cx="517615" cy="517615"/>
          </a:xfrm>
          <a:prstGeom prst="rect">
            <a:avLst/>
          </a:prstGeom>
        </p:spPr>
      </p:pic>
      <p:pic>
        <p:nvPicPr>
          <p:cNvPr id="22" name="Graphic 21" descr="Marker with solid fill">
            <a:extLst>
              <a:ext uri="{FF2B5EF4-FFF2-40B4-BE49-F238E27FC236}">
                <a16:creationId xmlns:a16="http://schemas.microsoft.com/office/drawing/2014/main" id="{358EA869-C99C-4384-9B47-C5C9EF99F3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1000" y="4270004"/>
            <a:ext cx="564902" cy="564902"/>
          </a:xfrm>
          <a:prstGeom prst="rect">
            <a:avLst/>
          </a:prstGeom>
        </p:spPr>
      </p:pic>
      <p:pic>
        <p:nvPicPr>
          <p:cNvPr id="1026" name="Picture 2">
            <a:extLst>
              <a:ext uri="{FF2B5EF4-FFF2-40B4-BE49-F238E27FC236}">
                <a16:creationId xmlns:a16="http://schemas.microsoft.com/office/drawing/2014/main" id="{C210D3BF-E308-45F9-A0D2-317D2596E16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8046" y="1962703"/>
            <a:ext cx="1340450" cy="1768885"/>
          </a:xfrm>
          <a:prstGeom prst="rect">
            <a:avLst/>
          </a:prstGeom>
          <a:noFill/>
          <a:extLst>
            <a:ext uri="{909E8E84-426E-40DD-AFC4-6F175D3DCCD1}">
              <a14:hiddenFill xmlns:a14="http://schemas.microsoft.com/office/drawing/2010/main">
                <a:solidFill>
                  <a:srgbClr val="FFFFFF"/>
                </a:solidFill>
              </a14:hiddenFill>
            </a:ext>
          </a:extLst>
        </p:spPr>
      </p:pic>
      <p:sp>
        <p:nvSpPr>
          <p:cNvPr id="30" name="Content Placeholder 2">
            <a:extLst>
              <a:ext uri="{FF2B5EF4-FFF2-40B4-BE49-F238E27FC236}">
                <a16:creationId xmlns:a16="http://schemas.microsoft.com/office/drawing/2014/main" id="{99083BB9-A35F-4CE1-AB75-24640DB7D655}"/>
              </a:ext>
            </a:extLst>
          </p:cNvPr>
          <p:cNvSpPr txBox="1">
            <a:spLocks/>
          </p:cNvSpPr>
          <p:nvPr/>
        </p:nvSpPr>
        <p:spPr>
          <a:xfrm>
            <a:off x="7424392" y="3728544"/>
            <a:ext cx="1600000" cy="411178"/>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1" algn="ctr"/>
            <a:r>
              <a:rPr lang="en-US" sz="900">
                <a:latin typeface="Gill Sans MT" panose="020B0502020104020203" pitchFamily="34" charset="0"/>
              </a:rPr>
              <a:t>Harold Harbert, Watershed Outreach Manager</a:t>
            </a:r>
          </a:p>
        </p:txBody>
      </p:sp>
      <p:sp>
        <p:nvSpPr>
          <p:cNvPr id="31" name="Content Placeholder 2">
            <a:extLst>
              <a:ext uri="{FF2B5EF4-FFF2-40B4-BE49-F238E27FC236}">
                <a16:creationId xmlns:a16="http://schemas.microsoft.com/office/drawing/2014/main" id="{08903711-2A98-4833-BB06-30A286B2664B}"/>
              </a:ext>
            </a:extLst>
          </p:cNvPr>
          <p:cNvSpPr txBox="1">
            <a:spLocks/>
          </p:cNvSpPr>
          <p:nvPr/>
        </p:nvSpPr>
        <p:spPr>
          <a:xfrm>
            <a:off x="9128258" y="3722780"/>
            <a:ext cx="1352313" cy="411178"/>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1" algn="ctr"/>
            <a:r>
              <a:rPr lang="en-US" sz="900">
                <a:latin typeface="Gill Sans MT" panose="020B0502020104020203" pitchFamily="34" charset="0"/>
              </a:rPr>
              <a:t>Bailey Crapps Sauls, AAS State Coordinator</a:t>
            </a:r>
          </a:p>
        </p:txBody>
      </p:sp>
      <p:sp>
        <p:nvSpPr>
          <p:cNvPr id="33" name="Content Placeholder 2">
            <a:extLst>
              <a:ext uri="{FF2B5EF4-FFF2-40B4-BE49-F238E27FC236}">
                <a16:creationId xmlns:a16="http://schemas.microsoft.com/office/drawing/2014/main" id="{4F74E5B0-D18E-4DDD-A35A-83B8567DF4AE}"/>
              </a:ext>
            </a:extLst>
          </p:cNvPr>
          <p:cNvSpPr txBox="1">
            <a:spLocks/>
          </p:cNvSpPr>
          <p:nvPr/>
        </p:nvSpPr>
        <p:spPr>
          <a:xfrm>
            <a:off x="7544610" y="5994498"/>
            <a:ext cx="1340453" cy="411178"/>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1" algn="ctr"/>
            <a:r>
              <a:rPr lang="en-US" sz="900">
                <a:latin typeface="Gill Sans MT" panose="020B0502020104020203" pitchFamily="34" charset="0"/>
              </a:rPr>
              <a:t>Cecilia Nachtmann, AAS State Coordinator</a:t>
            </a:r>
          </a:p>
        </p:txBody>
      </p:sp>
      <p:sp>
        <p:nvSpPr>
          <p:cNvPr id="34" name="Content Placeholder 2">
            <a:extLst>
              <a:ext uri="{FF2B5EF4-FFF2-40B4-BE49-F238E27FC236}">
                <a16:creationId xmlns:a16="http://schemas.microsoft.com/office/drawing/2014/main" id="{5287E891-042F-45E1-A7EC-0881B7F7A91B}"/>
              </a:ext>
            </a:extLst>
          </p:cNvPr>
          <p:cNvSpPr txBox="1">
            <a:spLocks/>
          </p:cNvSpPr>
          <p:nvPr/>
        </p:nvSpPr>
        <p:spPr>
          <a:xfrm>
            <a:off x="9141936" y="5994498"/>
            <a:ext cx="1340452" cy="411178"/>
          </a:xfrm>
          <a:prstGeom prst="rect">
            <a:avLst/>
          </a:prstGeom>
        </p:spPr>
        <p:txBody>
          <a:bodyPr vert="horz" lIns="91440" tIns="45720" rIns="91440" bIns="45720" rtlCol="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1" algn="ctr"/>
            <a:r>
              <a:rPr lang="en-US" sz="900">
                <a:latin typeface="Gill Sans MT" panose="020B0502020104020203" pitchFamily="34" charset="0"/>
              </a:rPr>
              <a:t>Jackie Encinas, Outreach Specialist</a:t>
            </a:r>
          </a:p>
        </p:txBody>
      </p:sp>
      <p:pic>
        <p:nvPicPr>
          <p:cNvPr id="2" name="Picture 2" descr="213C4847-9281-4601-948D-8B252E7EA1DA.jpeg">
            <a:extLst>
              <a:ext uri="{FF2B5EF4-FFF2-40B4-BE49-F238E27FC236}">
                <a16:creationId xmlns:a16="http://schemas.microsoft.com/office/drawing/2014/main" id="{0505A879-760B-4C37-8958-7B33E41DF9BA}"/>
              </a:ext>
            </a:extLst>
          </p:cNvPr>
          <p:cNvPicPr>
            <a:picLocks noChangeAspect="1"/>
          </p:cNvPicPr>
          <p:nvPr/>
        </p:nvPicPr>
        <p:blipFill rotWithShape="1">
          <a:blip r:embed="rId11"/>
          <a:srcRect l="13709" t="402" r="11380" b="-1488"/>
          <a:stretch/>
        </p:blipFill>
        <p:spPr>
          <a:xfrm>
            <a:off x="9140507" y="4202882"/>
            <a:ext cx="1346200" cy="1803975"/>
          </a:xfrm>
          <a:prstGeom prst="rect">
            <a:avLst/>
          </a:prstGeom>
        </p:spPr>
      </p:pic>
      <p:pic>
        <p:nvPicPr>
          <p:cNvPr id="3" name="Picture 3" descr="Cecilia_full.jpg">
            <a:extLst>
              <a:ext uri="{FF2B5EF4-FFF2-40B4-BE49-F238E27FC236}">
                <a16:creationId xmlns:a16="http://schemas.microsoft.com/office/drawing/2014/main" id="{00C58621-BF49-468C-9D2E-F7C86A94B9A0}"/>
              </a:ext>
            </a:extLst>
          </p:cNvPr>
          <p:cNvPicPr>
            <a:picLocks noChangeAspect="1"/>
          </p:cNvPicPr>
          <p:nvPr/>
        </p:nvPicPr>
        <p:blipFill rotWithShape="1">
          <a:blip r:embed="rId12"/>
          <a:srcRect l="22019" t="-201" r="3032" b="201"/>
          <a:stretch/>
        </p:blipFill>
        <p:spPr>
          <a:xfrm>
            <a:off x="7413155" y="4204300"/>
            <a:ext cx="1342116" cy="1790704"/>
          </a:xfrm>
          <a:prstGeom prst="rect">
            <a:avLst/>
          </a:prstGeom>
        </p:spPr>
      </p:pic>
      <p:pic>
        <p:nvPicPr>
          <p:cNvPr id="4" name="Picture 4" descr="BCstream.jpg">
            <a:extLst>
              <a:ext uri="{FF2B5EF4-FFF2-40B4-BE49-F238E27FC236}">
                <a16:creationId xmlns:a16="http://schemas.microsoft.com/office/drawing/2014/main" id="{26C963CE-8280-4AF6-AE42-EF9E6F371A62}"/>
              </a:ext>
            </a:extLst>
          </p:cNvPr>
          <p:cNvPicPr>
            <a:picLocks noChangeAspect="1"/>
          </p:cNvPicPr>
          <p:nvPr/>
        </p:nvPicPr>
        <p:blipFill rotWithShape="1">
          <a:blip r:embed="rId13"/>
          <a:srcRect l="211" t="-447" r="334" b="3235"/>
          <a:stretch/>
        </p:blipFill>
        <p:spPr>
          <a:xfrm>
            <a:off x="9140507" y="1966752"/>
            <a:ext cx="1345180" cy="1759312"/>
          </a:xfrm>
          <a:prstGeom prst="rect">
            <a:avLst/>
          </a:prstGeom>
        </p:spPr>
      </p:pic>
      <p:pic>
        <p:nvPicPr>
          <p:cNvPr id="6" name="Graphic 5" descr="Envelope with solid fill">
            <a:extLst>
              <a:ext uri="{FF2B5EF4-FFF2-40B4-BE49-F238E27FC236}">
                <a16:creationId xmlns:a16="http://schemas.microsoft.com/office/drawing/2014/main" id="{8DE6EA9B-524E-47EF-A2A1-EBE23F57BC5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0200" y="1731488"/>
            <a:ext cx="529268" cy="529268"/>
          </a:xfrm>
          <a:prstGeom prst="rect">
            <a:avLst/>
          </a:prstGeom>
        </p:spPr>
      </p:pic>
      <p:sp>
        <p:nvSpPr>
          <p:cNvPr id="23" name="TextBox 8">
            <a:extLst>
              <a:ext uri="{FF2B5EF4-FFF2-40B4-BE49-F238E27FC236}">
                <a16:creationId xmlns:a16="http://schemas.microsoft.com/office/drawing/2014/main" id="{D81E745D-8B3D-40F0-8B88-0D98F4C5AA15}"/>
              </a:ext>
            </a:extLst>
          </p:cNvPr>
          <p:cNvSpPr txBox="1"/>
          <p:nvPr/>
        </p:nvSpPr>
        <p:spPr>
          <a:xfrm>
            <a:off x="1391306" y="5554302"/>
            <a:ext cx="2462607" cy="156966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fontAlgn="base"/>
            <a:r>
              <a:rPr lang="en-US" sz="2400">
                <a:solidFill>
                  <a:srgbClr val="000000"/>
                </a:solidFill>
                <a:latin typeface="Gill Sans MT" panose="020B0502020104020203" pitchFamily="34" charset="0"/>
              </a:rPr>
              <a:t>470.938.3341</a:t>
            </a:r>
          </a:p>
          <a:p>
            <a:pPr rtl="0" fontAlgn="base"/>
            <a:r>
              <a:rPr lang="en-US" sz="2400">
                <a:solidFill>
                  <a:srgbClr val="000000"/>
                </a:solidFill>
                <a:latin typeface="Gill Sans MT" panose="020B0502020104020203" pitchFamily="34" charset="0"/>
              </a:rPr>
              <a:t>470.524.5791​</a:t>
            </a:r>
          </a:p>
          <a:p>
            <a:pPr rtl="0" fontAlgn="base"/>
            <a:endParaRPr lang="en-US" sz="2400">
              <a:solidFill>
                <a:srgbClr val="000000"/>
              </a:solidFill>
              <a:latin typeface="Gill Sans MT" panose="020B0502020104020203" pitchFamily="34" charset="0"/>
            </a:endParaRPr>
          </a:p>
          <a:p>
            <a:pPr rtl="0" fontAlgn="base"/>
            <a:endParaRPr lang="en-US" sz="2400">
              <a:solidFill>
                <a:srgbClr val="000000"/>
              </a:solidFill>
              <a:latin typeface="Gill Sans MT" panose="020B0502020104020203" pitchFamily="34" charset="0"/>
            </a:endParaRPr>
          </a:p>
        </p:txBody>
      </p:sp>
    </p:spTree>
    <p:extLst>
      <p:ext uri="{BB962C8B-B14F-4D97-AF65-F5344CB8AC3E}">
        <p14:creationId xmlns:p14="http://schemas.microsoft.com/office/powerpoint/2010/main" val="307133119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C647F7A3-DD6E-4697-8058-2C73556394C3}"/>
              </a:ext>
            </a:extLst>
          </p:cNvPr>
          <p:cNvSpPr/>
          <p:nvPr/>
        </p:nvSpPr>
        <p:spPr>
          <a:xfrm>
            <a:off x="567397" y="400050"/>
            <a:ext cx="11057206" cy="6057900"/>
          </a:xfrm>
          <a:prstGeom prst="roundRect">
            <a:avLst>
              <a:gd name="adj" fmla="val 5281"/>
            </a:avLst>
          </a:prstGeom>
          <a:solidFill>
            <a:schemeClr val="bg1">
              <a:alpha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5BC80DD4-0437-4B6D-A901-1D455B7394E7}"/>
              </a:ext>
            </a:extLst>
          </p:cNvPr>
          <p:cNvSpPr>
            <a:spLocks noGrp="1"/>
          </p:cNvSpPr>
          <p:nvPr>
            <p:ph type="title"/>
          </p:nvPr>
        </p:nvSpPr>
        <p:spPr>
          <a:xfrm>
            <a:off x="609600" y="403459"/>
            <a:ext cx="10972800" cy="1143000"/>
          </a:xfrm>
        </p:spPr>
        <p:txBody>
          <a:bodyPr>
            <a:normAutofit/>
          </a:bodyPr>
          <a:lstStyle/>
          <a:p>
            <a:r>
              <a:rPr lang="en-US" sz="5400">
                <a:latin typeface="Gill Sans MT" panose="020B0502020104020203" pitchFamily="34" charset="0"/>
              </a:rPr>
              <a:t>Where is Your Watershed?</a:t>
            </a:r>
          </a:p>
        </p:txBody>
      </p:sp>
      <p:pic>
        <p:nvPicPr>
          <p:cNvPr id="6" name="Picture 5">
            <a:extLst>
              <a:ext uri="{FF2B5EF4-FFF2-40B4-BE49-F238E27FC236}">
                <a16:creationId xmlns:a16="http://schemas.microsoft.com/office/drawing/2014/main" id="{E9BD5340-A159-44AB-A2D8-20B587E76258}"/>
              </a:ext>
            </a:extLst>
          </p:cNvPr>
          <p:cNvPicPr>
            <a:picLocks noChangeAspect="1"/>
          </p:cNvPicPr>
          <p:nvPr/>
        </p:nvPicPr>
        <p:blipFill>
          <a:blip r:embed="rId3"/>
          <a:stretch>
            <a:fillRect/>
          </a:stretch>
        </p:blipFill>
        <p:spPr>
          <a:xfrm>
            <a:off x="6871622" y="1382896"/>
            <a:ext cx="4381774" cy="5114956"/>
          </a:xfrm>
          <a:prstGeom prst="rect">
            <a:avLst/>
          </a:prstGeom>
        </p:spPr>
      </p:pic>
      <p:pic>
        <p:nvPicPr>
          <p:cNvPr id="8" name="Picture 7" descr="Map&#10;&#10;Description automatically generated">
            <a:extLst>
              <a:ext uri="{FF2B5EF4-FFF2-40B4-BE49-F238E27FC236}">
                <a16:creationId xmlns:a16="http://schemas.microsoft.com/office/drawing/2014/main" id="{3E206908-176F-4883-B62C-A9F84BBF2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39" y="1364790"/>
            <a:ext cx="4196109" cy="5064584"/>
          </a:xfrm>
          <a:prstGeom prst="rect">
            <a:avLst/>
          </a:prstGeom>
        </p:spPr>
      </p:pic>
    </p:spTree>
    <p:extLst>
      <p:ext uri="{BB962C8B-B14F-4D97-AF65-F5344CB8AC3E}">
        <p14:creationId xmlns:p14="http://schemas.microsoft.com/office/powerpoint/2010/main" val="3864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5CFD9B52-5E5E-4DC7-8055-6192F1F1145E}"/>
              </a:ext>
            </a:extLst>
          </p:cNvPr>
          <p:cNvSpPr/>
          <p:nvPr/>
        </p:nvSpPr>
        <p:spPr>
          <a:xfrm>
            <a:off x="567397" y="400050"/>
            <a:ext cx="11057206" cy="6057900"/>
          </a:xfrm>
          <a:prstGeom prst="roundRect">
            <a:avLst>
              <a:gd name="adj" fmla="val 5281"/>
            </a:avLst>
          </a:prstGeom>
          <a:solidFill>
            <a:schemeClr val="bg1">
              <a:alpha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80864" y="1719553"/>
            <a:ext cx="10449111" cy="1569660"/>
          </a:xfrm>
          <a:prstGeom prst="rect">
            <a:avLst/>
          </a:prstGeom>
          <a:noFill/>
        </p:spPr>
        <p:txBody>
          <a:bodyPr wrap="square" lIns="91440" tIns="45720" rIns="91440" bIns="45720" rtlCol="0" anchor="t">
            <a:spAutoFit/>
          </a:bodyPr>
          <a:lstStyle/>
          <a:p>
            <a:pPr marL="457200" indent="-457200">
              <a:spcBef>
                <a:spcPts val="1000"/>
              </a:spcBef>
              <a:buFont typeface="Arial" panose="020B0604020202020204" pitchFamily="34" charset="0"/>
              <a:buChar char="•"/>
            </a:pPr>
            <a:r>
              <a:rPr lang="en-US" sz="2800" b="1">
                <a:latin typeface="Gill Sans MT"/>
              </a:rPr>
              <a:t>Point Source</a:t>
            </a:r>
          </a:p>
          <a:p>
            <a:pPr marL="914400" lvl="1" indent="-457200">
              <a:spcBef>
                <a:spcPts val="1000"/>
              </a:spcBef>
              <a:buFont typeface="Arial" panose="020B0604020202020204" pitchFamily="34" charset="0"/>
              <a:buChar char="•"/>
            </a:pPr>
            <a:r>
              <a:rPr lang="en-US" sz="2400">
                <a:latin typeface="Gill Sans MT"/>
              </a:rPr>
              <a:t>Easily identifiable pollutant source</a:t>
            </a:r>
          </a:p>
          <a:p>
            <a:pPr marL="914400" lvl="1" indent="-457200">
              <a:spcBef>
                <a:spcPts val="1000"/>
              </a:spcBef>
              <a:buFont typeface="Arial" panose="020B0604020202020204" pitchFamily="34" charset="0"/>
              <a:buChar char="•"/>
            </a:pPr>
            <a:r>
              <a:rPr lang="en-US" sz="2400">
                <a:latin typeface="Gill Sans MT"/>
              </a:rPr>
              <a:t>Regulated by GA EPD through the NPDES permitting process</a:t>
            </a:r>
          </a:p>
        </p:txBody>
      </p:sp>
      <p:sp>
        <p:nvSpPr>
          <p:cNvPr id="2" name="Title 1"/>
          <p:cNvSpPr>
            <a:spLocks noGrp="1"/>
          </p:cNvSpPr>
          <p:nvPr>
            <p:ph type="ctrTitle"/>
          </p:nvPr>
        </p:nvSpPr>
        <p:spPr>
          <a:xfrm>
            <a:off x="567397" y="400050"/>
            <a:ext cx="11057206" cy="1470025"/>
          </a:xfrm>
        </p:spPr>
        <p:txBody>
          <a:bodyPr>
            <a:noAutofit/>
          </a:bodyPr>
          <a:lstStyle/>
          <a:p>
            <a:r>
              <a:rPr lang="en-US" sz="5400">
                <a:latin typeface="Gill Sans MT" panose="020B0502020104020203" pitchFamily="34" charset="0"/>
              </a:rPr>
              <a:t>Point vs. Nonpoint Source Pollution</a:t>
            </a:r>
          </a:p>
        </p:txBody>
      </p:sp>
      <p:pic>
        <p:nvPicPr>
          <p:cNvPr id="8" name="Picture 7" descr="How Sewage Pollution Ends Up In Rivers | American Rivers">
            <a:extLst>
              <a:ext uri="{FF2B5EF4-FFF2-40B4-BE49-F238E27FC236}">
                <a16:creationId xmlns:a16="http://schemas.microsoft.com/office/drawing/2014/main" id="{C251995B-B04D-468D-802C-EAAFD4F944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459"/>
          <a:stretch/>
        </p:blipFill>
        <p:spPr bwMode="auto">
          <a:xfrm>
            <a:off x="4533983" y="3667968"/>
            <a:ext cx="3124034" cy="24330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2DD5E4E-39D2-9541-8033-BA52BA1F6301}"/>
              </a:ext>
            </a:extLst>
          </p:cNvPr>
          <p:cNvPicPr>
            <a:picLocks noChangeAspect="1"/>
          </p:cNvPicPr>
          <p:nvPr/>
        </p:nvPicPr>
        <p:blipFill rotWithShape="1">
          <a:blip r:embed="rId4"/>
          <a:srcRect l="15845" t="430" r="1247" b="329"/>
          <a:stretch/>
        </p:blipFill>
        <p:spPr>
          <a:xfrm>
            <a:off x="7853964" y="3665005"/>
            <a:ext cx="3033768" cy="2433058"/>
          </a:xfrm>
          <a:prstGeom prst="rect">
            <a:avLst/>
          </a:prstGeom>
        </p:spPr>
      </p:pic>
      <p:pic>
        <p:nvPicPr>
          <p:cNvPr id="4" name="Picture 3" descr="A picture containing outdoor, nature, hole&#10;&#10;Description automatically generated">
            <a:extLst>
              <a:ext uri="{FF2B5EF4-FFF2-40B4-BE49-F238E27FC236}">
                <a16:creationId xmlns:a16="http://schemas.microsoft.com/office/drawing/2014/main" id="{62104D64-88C1-4EC6-A2E7-E582BCDB52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33"/>
          <a:stretch/>
        </p:blipFill>
        <p:spPr>
          <a:xfrm>
            <a:off x="1111432" y="3675995"/>
            <a:ext cx="3313985" cy="2425030"/>
          </a:xfrm>
          <a:prstGeom prst="rect">
            <a:avLst/>
          </a:prstGeom>
        </p:spPr>
      </p:pic>
      <p:sp>
        <p:nvSpPr>
          <p:cNvPr id="12" name="TextBox 11">
            <a:extLst>
              <a:ext uri="{FF2B5EF4-FFF2-40B4-BE49-F238E27FC236}">
                <a16:creationId xmlns:a16="http://schemas.microsoft.com/office/drawing/2014/main" id="{97F20487-CC43-460F-A63F-BFB6D43584E5}"/>
              </a:ext>
            </a:extLst>
          </p:cNvPr>
          <p:cNvSpPr txBox="1"/>
          <p:nvPr/>
        </p:nvSpPr>
        <p:spPr>
          <a:xfrm>
            <a:off x="1068702" y="5904164"/>
            <a:ext cx="1924940" cy="230832"/>
          </a:xfrm>
          <a:prstGeom prst="rect">
            <a:avLst/>
          </a:prstGeom>
          <a:noFill/>
        </p:spPr>
        <p:txBody>
          <a:bodyPr wrap="square">
            <a:spAutoFit/>
          </a:bodyPr>
          <a:lstStyle/>
          <a:p>
            <a:r>
              <a:rPr lang="en-US" sz="900" b="1" i="1" u="none" strike="noStrike" dirty="0">
                <a:solidFill>
                  <a:srgbClr val="000000"/>
                </a:solidFill>
                <a:effectLst/>
                <a:latin typeface="Gill Sans MT" panose="020B0502020104020203" pitchFamily="34" charset="0"/>
              </a:rPr>
              <a:t>Chattahoochee Riverkeeper</a:t>
            </a:r>
            <a:r>
              <a:rPr lang="en-US" sz="900" b="0" i="0" dirty="0">
                <a:solidFill>
                  <a:srgbClr val="000000"/>
                </a:solidFill>
                <a:effectLst/>
                <a:latin typeface="Gill Sans MT" panose="020B0502020104020203" pitchFamily="34" charset="0"/>
              </a:rPr>
              <a:t>​</a:t>
            </a:r>
            <a:endParaRPr lang="en-US" sz="900" dirty="0"/>
          </a:p>
        </p:txBody>
      </p:sp>
      <p:sp>
        <p:nvSpPr>
          <p:cNvPr id="9" name="TextBox 8">
            <a:extLst>
              <a:ext uri="{FF2B5EF4-FFF2-40B4-BE49-F238E27FC236}">
                <a16:creationId xmlns:a16="http://schemas.microsoft.com/office/drawing/2014/main" id="{FE5E5D99-AB8B-4A63-AED5-029E3A4DB377}"/>
              </a:ext>
            </a:extLst>
          </p:cNvPr>
          <p:cNvSpPr txBox="1"/>
          <p:nvPr/>
        </p:nvSpPr>
        <p:spPr>
          <a:xfrm>
            <a:off x="4461333" y="5904164"/>
            <a:ext cx="1924940" cy="230832"/>
          </a:xfrm>
          <a:prstGeom prst="rect">
            <a:avLst/>
          </a:prstGeom>
          <a:noFill/>
        </p:spPr>
        <p:txBody>
          <a:bodyPr wrap="square">
            <a:spAutoFit/>
          </a:bodyPr>
          <a:lstStyle/>
          <a:p>
            <a:r>
              <a:rPr lang="en-US" sz="900" b="1" i="1" u="none" strike="noStrike">
                <a:solidFill>
                  <a:srgbClr val="000000"/>
                </a:solidFill>
                <a:effectLst/>
                <a:latin typeface="Gill Sans MT" panose="020B0502020104020203" pitchFamily="34" charset="0"/>
              </a:rPr>
              <a:t>American Rivers</a:t>
            </a:r>
            <a:endParaRPr lang="en-US" sz="900" dirty="0"/>
          </a:p>
        </p:txBody>
      </p:sp>
    </p:spTree>
    <p:extLst>
      <p:ext uri="{BB962C8B-B14F-4D97-AF65-F5344CB8AC3E}">
        <p14:creationId xmlns:p14="http://schemas.microsoft.com/office/powerpoint/2010/main" val="324366515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5CFD9B52-5E5E-4DC7-8055-6192F1F1145E}"/>
              </a:ext>
            </a:extLst>
          </p:cNvPr>
          <p:cNvSpPr/>
          <p:nvPr/>
        </p:nvSpPr>
        <p:spPr>
          <a:xfrm>
            <a:off x="567397" y="400050"/>
            <a:ext cx="11057206" cy="6057900"/>
          </a:xfrm>
          <a:prstGeom prst="roundRect">
            <a:avLst>
              <a:gd name="adj" fmla="val 5281"/>
            </a:avLst>
          </a:prstGeom>
          <a:solidFill>
            <a:schemeClr val="bg1">
              <a:alpha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780864" y="1719553"/>
            <a:ext cx="10434824" cy="2575064"/>
          </a:xfrm>
          <a:prstGeom prst="rect">
            <a:avLst/>
          </a:prstGeom>
          <a:noFill/>
        </p:spPr>
        <p:txBody>
          <a:bodyPr wrap="square" lIns="91440" tIns="45720" rIns="91440" bIns="45720" rtlCol="0" anchor="t">
            <a:spAutoFit/>
          </a:bodyPr>
          <a:lstStyle/>
          <a:p>
            <a:pPr marL="457200" indent="-457200">
              <a:spcBef>
                <a:spcPts val="1000"/>
              </a:spcBef>
              <a:buFont typeface="Arial,Sans-Serif" panose="020B0604020202020204" pitchFamily="34" charset="0"/>
              <a:buChar char="•"/>
            </a:pPr>
            <a:r>
              <a:rPr lang="en-US" sz="2800" b="1">
                <a:latin typeface="Gill Sans MT"/>
                <a:ea typeface="+mn-lt"/>
                <a:cs typeface="+mn-lt"/>
              </a:rPr>
              <a:t>Nonpoint Source</a:t>
            </a:r>
          </a:p>
          <a:p>
            <a:pPr marL="914400" lvl="1" indent="-457200">
              <a:spcBef>
                <a:spcPts val="1000"/>
              </a:spcBef>
              <a:buFont typeface="Arial,Sans-Serif" panose="020B0604020202020204" pitchFamily="34" charset="0"/>
              <a:buChar char="•"/>
            </a:pPr>
            <a:r>
              <a:rPr lang="en-US" sz="2400">
                <a:latin typeface="Gill Sans MT"/>
                <a:ea typeface="+mn-lt"/>
                <a:cs typeface="+mn-lt"/>
              </a:rPr>
              <a:t>Sources that are not easily distinguishable or identifiable</a:t>
            </a:r>
          </a:p>
          <a:p>
            <a:pPr marL="914400" lvl="1" indent="-457200">
              <a:spcBef>
                <a:spcPts val="1000"/>
              </a:spcBef>
              <a:buFont typeface="Arial,Sans-Serif" panose="020B0604020202020204" pitchFamily="34" charset="0"/>
              <a:buChar char="•"/>
            </a:pPr>
            <a:r>
              <a:rPr lang="en-US" sz="2400">
                <a:latin typeface="Gill Sans MT"/>
                <a:ea typeface="+mn-lt"/>
                <a:cs typeface="+mn-lt"/>
              </a:rPr>
              <a:t>Everyone contributes</a:t>
            </a:r>
          </a:p>
          <a:p>
            <a:pPr marL="914400" lvl="1" indent="-457200">
              <a:spcBef>
                <a:spcPts val="1000"/>
              </a:spcBef>
              <a:buFont typeface="Arial,Sans-Serif" panose="020B0604020202020204" pitchFamily="34" charset="0"/>
              <a:buChar char="•"/>
            </a:pPr>
            <a:r>
              <a:rPr lang="en-US" sz="2400">
                <a:latin typeface="Gill Sans MT"/>
                <a:ea typeface="+mn-lt"/>
                <a:cs typeface="+mn-lt"/>
              </a:rPr>
              <a:t>The main cause of water quality problems in GA</a:t>
            </a:r>
            <a:endParaRPr lang="en-US"/>
          </a:p>
          <a:p>
            <a:pPr marL="457200" indent="-457200">
              <a:spcBef>
                <a:spcPts val="1000"/>
              </a:spcBef>
              <a:buFont typeface="Arial" panose="020B0604020202020204" pitchFamily="34" charset="0"/>
              <a:buChar char="•"/>
            </a:pPr>
            <a:endParaRPr lang="en-US" sz="2800">
              <a:latin typeface="Gill Sans MT" panose="020B0502020104020203" pitchFamily="34" charset="0"/>
            </a:endParaRPr>
          </a:p>
        </p:txBody>
      </p:sp>
      <p:sp>
        <p:nvSpPr>
          <p:cNvPr id="2" name="Title 1"/>
          <p:cNvSpPr>
            <a:spLocks noGrp="1"/>
          </p:cNvSpPr>
          <p:nvPr>
            <p:ph type="ctrTitle"/>
          </p:nvPr>
        </p:nvSpPr>
        <p:spPr>
          <a:xfrm>
            <a:off x="567397" y="400050"/>
            <a:ext cx="11057206" cy="1470025"/>
          </a:xfrm>
        </p:spPr>
        <p:txBody>
          <a:bodyPr>
            <a:noAutofit/>
          </a:bodyPr>
          <a:lstStyle/>
          <a:p>
            <a:r>
              <a:rPr lang="en-US" sz="5400">
                <a:latin typeface="Gill Sans MT" panose="020B0502020104020203" pitchFamily="34" charset="0"/>
              </a:rPr>
              <a:t>Point vs. Nonpoint Source Pollution</a:t>
            </a:r>
          </a:p>
        </p:txBody>
      </p:sp>
      <p:pic>
        <p:nvPicPr>
          <p:cNvPr id="4" name="Picture 4">
            <a:extLst>
              <a:ext uri="{FF2B5EF4-FFF2-40B4-BE49-F238E27FC236}">
                <a16:creationId xmlns:a16="http://schemas.microsoft.com/office/drawing/2014/main" id="{804DD150-E2E7-40AD-8DF3-0DBBEEEEE586}"/>
              </a:ext>
            </a:extLst>
          </p:cNvPr>
          <p:cNvPicPr>
            <a:picLocks noChangeAspect="1"/>
          </p:cNvPicPr>
          <p:nvPr/>
        </p:nvPicPr>
        <p:blipFill>
          <a:blip r:embed="rId3"/>
          <a:stretch>
            <a:fillRect/>
          </a:stretch>
        </p:blipFill>
        <p:spPr>
          <a:xfrm>
            <a:off x="1129488" y="3938568"/>
            <a:ext cx="2843841" cy="2263850"/>
          </a:xfrm>
          <a:prstGeom prst="rect">
            <a:avLst/>
          </a:prstGeom>
        </p:spPr>
      </p:pic>
      <p:pic>
        <p:nvPicPr>
          <p:cNvPr id="9" name="Picture 8" descr="A picture containing outdoor, nature, river, way&#10;&#10;Description automatically generated">
            <a:extLst>
              <a:ext uri="{FF2B5EF4-FFF2-40B4-BE49-F238E27FC236}">
                <a16:creationId xmlns:a16="http://schemas.microsoft.com/office/drawing/2014/main" id="{9842BB23-9D17-4D5D-A1B2-A87E64FDD4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5460" y="3911461"/>
            <a:ext cx="2871406" cy="2318063"/>
          </a:xfrm>
          <a:prstGeom prst="rect">
            <a:avLst/>
          </a:prstGeom>
        </p:spPr>
      </p:pic>
      <p:pic>
        <p:nvPicPr>
          <p:cNvPr id="1026" name="Picture 2">
            <a:extLst>
              <a:ext uri="{FF2B5EF4-FFF2-40B4-BE49-F238E27FC236}">
                <a16:creationId xmlns:a16="http://schemas.microsoft.com/office/drawing/2014/main" id="{D24CCB13-6B29-4395-97C7-99869A4549D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63" r="3678"/>
          <a:stretch/>
        </p:blipFill>
        <p:spPr bwMode="auto">
          <a:xfrm>
            <a:off x="7568998" y="3911461"/>
            <a:ext cx="3619345" cy="231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7256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F169F03B-B1C0-4AEE-92B5-1B1C936F9A4E}"/>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1870364" y="2021132"/>
            <a:ext cx="8371114" cy="523220"/>
          </a:xfrm>
          <a:prstGeom prst="rect">
            <a:avLst/>
          </a:prstGeom>
          <a:noFill/>
        </p:spPr>
        <p:txBody>
          <a:bodyPr wrap="square" rtlCol="0">
            <a:spAutoFit/>
          </a:bodyPr>
          <a:lstStyle/>
          <a:p>
            <a:pPr>
              <a:spcAft>
                <a:spcPts val="1200"/>
              </a:spcAft>
            </a:pPr>
            <a:r>
              <a:rPr lang="en-US" sz="2800" b="1">
                <a:latin typeface="Candara" pitchFamily="34" charset="0"/>
              </a:rPr>
              <a:t>	</a:t>
            </a:r>
            <a:endParaRPr lang="en-US" sz="2800">
              <a:solidFill>
                <a:srgbClr val="4BACC6">
                  <a:lumMod val="50000"/>
                </a:srgbClr>
              </a:solidFill>
              <a:latin typeface="Candara" pitchFamily="34" charset="0"/>
            </a:endParaRPr>
          </a:p>
        </p:txBody>
      </p:sp>
      <p:sp>
        <p:nvSpPr>
          <p:cNvPr id="2" name="Title 1"/>
          <p:cNvSpPr>
            <a:spLocks noGrp="1"/>
          </p:cNvSpPr>
          <p:nvPr>
            <p:ph type="ctrTitle"/>
          </p:nvPr>
        </p:nvSpPr>
        <p:spPr>
          <a:xfrm>
            <a:off x="883920" y="400050"/>
            <a:ext cx="10424160" cy="1470025"/>
          </a:xfrm>
        </p:spPr>
        <p:txBody>
          <a:bodyPr>
            <a:noAutofit/>
          </a:bodyPr>
          <a:lstStyle/>
          <a:p>
            <a:r>
              <a:rPr lang="en-US" sz="5400">
                <a:latin typeface="Gill Sans MT" panose="020B0502020104020203" pitchFamily="34" charset="0"/>
              </a:rPr>
              <a:t>Why Monitor Water Quality?</a:t>
            </a:r>
          </a:p>
        </p:txBody>
      </p:sp>
      <p:sp>
        <p:nvSpPr>
          <p:cNvPr id="4" name="TextBox 3">
            <a:extLst>
              <a:ext uri="{FF2B5EF4-FFF2-40B4-BE49-F238E27FC236}">
                <a16:creationId xmlns:a16="http://schemas.microsoft.com/office/drawing/2014/main" id="{E4D57EB4-F33D-46B5-9DCB-533549787693}"/>
              </a:ext>
            </a:extLst>
          </p:cNvPr>
          <p:cNvSpPr txBox="1"/>
          <p:nvPr/>
        </p:nvSpPr>
        <p:spPr>
          <a:xfrm>
            <a:off x="883920" y="1716222"/>
            <a:ext cx="7115420" cy="4052391"/>
          </a:xfrm>
          <a:prstGeom prst="rect">
            <a:avLst/>
          </a:prstGeom>
          <a:noFill/>
        </p:spPr>
        <p:txBody>
          <a:bodyPr wrap="square" lIns="91440" tIns="45720" rIns="91440" bIns="45720" rtlCol="0" anchor="t">
            <a:spAutoFit/>
          </a:bodyPr>
          <a:lstStyle/>
          <a:p>
            <a:pPr marL="342900" indent="-342900">
              <a:spcBef>
                <a:spcPts val="1000"/>
              </a:spcBef>
              <a:spcAft>
                <a:spcPts val="1000"/>
              </a:spcAft>
              <a:buFont typeface="Arial"/>
              <a:buChar char="•"/>
              <a:defRPr/>
            </a:pPr>
            <a:r>
              <a:rPr lang="en-US" altLang="en-US" sz="2800">
                <a:latin typeface="Gill Sans MT"/>
                <a:cs typeface="Calibri"/>
              </a:rPr>
              <a:t>Our quality of life is directly related to the quality of the rivers, streams and wetlands around us.</a:t>
            </a:r>
            <a:endParaRPr lang="en-US" altLang="en-US" sz="2800">
              <a:latin typeface="Gill Sans MT"/>
              <a:cs typeface="Calibri" panose="020F0502020204030204" pitchFamily="34" charset="0"/>
            </a:endParaRPr>
          </a:p>
          <a:p>
            <a:pPr marL="342900" indent="-342900">
              <a:spcBef>
                <a:spcPts val="1000"/>
              </a:spcBef>
              <a:spcAft>
                <a:spcPts val="1000"/>
              </a:spcAft>
              <a:buFont typeface="Arial"/>
              <a:buChar char="•"/>
              <a:defRPr/>
            </a:pPr>
            <a:r>
              <a:rPr lang="en-US" altLang="en-US" sz="2800">
                <a:latin typeface="Gill Sans MT"/>
                <a:cs typeface="Calibri"/>
              </a:rPr>
              <a:t>Regular monitoring provides baseline information about the health of our local streams and other water bodies.</a:t>
            </a:r>
          </a:p>
          <a:p>
            <a:pPr marL="342900" indent="-342900">
              <a:spcBef>
                <a:spcPts val="1000"/>
              </a:spcBef>
              <a:spcAft>
                <a:spcPts val="1000"/>
              </a:spcAft>
              <a:buFont typeface="Arial"/>
              <a:buChar char="•"/>
              <a:defRPr/>
            </a:pPr>
            <a:r>
              <a:rPr lang="en-US" altLang="en-US" sz="2800">
                <a:latin typeface="Gill Sans MT"/>
                <a:cs typeface="Calibri"/>
              </a:rPr>
              <a:t>All the water we have now is all the water we’ll ever have!</a:t>
            </a:r>
            <a:endParaRPr lang="en-US" sz="2800">
              <a:latin typeface="Gill Sans MT"/>
              <a:cs typeface="Calibri"/>
            </a:endParaRPr>
          </a:p>
        </p:txBody>
      </p:sp>
      <p:pic>
        <p:nvPicPr>
          <p:cNvPr id="3" name="Picture 4">
            <a:extLst>
              <a:ext uri="{FF2B5EF4-FFF2-40B4-BE49-F238E27FC236}">
                <a16:creationId xmlns:a16="http://schemas.microsoft.com/office/drawing/2014/main" id="{38DB474B-368A-487C-8BD9-E15EC3CE2390}"/>
              </a:ext>
            </a:extLst>
          </p:cNvPr>
          <p:cNvPicPr>
            <a:picLocks noChangeAspect="1"/>
          </p:cNvPicPr>
          <p:nvPr/>
        </p:nvPicPr>
        <p:blipFill>
          <a:blip r:embed="rId3"/>
          <a:stretch>
            <a:fillRect/>
          </a:stretch>
        </p:blipFill>
        <p:spPr>
          <a:xfrm>
            <a:off x="8240000" y="1718889"/>
            <a:ext cx="2923869" cy="4389060"/>
          </a:xfrm>
          <a:prstGeom prst="rect">
            <a:avLst/>
          </a:prstGeom>
        </p:spPr>
      </p:pic>
    </p:spTree>
    <p:extLst>
      <p:ext uri="{BB962C8B-B14F-4D97-AF65-F5344CB8AC3E}">
        <p14:creationId xmlns:p14="http://schemas.microsoft.com/office/powerpoint/2010/main" val="324174038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011BAC8D-6373-40AB-8EEB-BA85FF847814}"/>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67397" y="397601"/>
            <a:ext cx="11057205" cy="1470025"/>
          </a:xfrm>
        </p:spPr>
        <p:txBody>
          <a:bodyPr>
            <a:normAutofit/>
          </a:bodyPr>
          <a:lstStyle/>
          <a:p>
            <a:r>
              <a:rPr lang="en-US" sz="5400">
                <a:latin typeface="Gill Sans MT"/>
              </a:rPr>
              <a:t>What is Georgia Adopt-A-Stream?</a:t>
            </a:r>
          </a:p>
        </p:txBody>
      </p:sp>
      <p:grpSp>
        <p:nvGrpSpPr>
          <p:cNvPr id="3" name="Group 2">
            <a:extLst>
              <a:ext uri="{FF2B5EF4-FFF2-40B4-BE49-F238E27FC236}">
                <a16:creationId xmlns:a16="http://schemas.microsoft.com/office/drawing/2014/main" id="{35A2A03C-3D17-4003-A307-34C538D16710}"/>
              </a:ext>
            </a:extLst>
          </p:cNvPr>
          <p:cNvGrpSpPr/>
          <p:nvPr/>
        </p:nvGrpSpPr>
        <p:grpSpPr>
          <a:xfrm>
            <a:off x="1161593" y="1607569"/>
            <a:ext cx="9860275" cy="4685405"/>
            <a:chOff x="808246" y="1599237"/>
            <a:chExt cx="9860275" cy="4685405"/>
          </a:xfrm>
        </p:grpSpPr>
        <p:pic>
          <p:nvPicPr>
            <p:cNvPr id="2054" name="Picture 6">
              <a:extLst>
                <a:ext uri="{FF2B5EF4-FFF2-40B4-BE49-F238E27FC236}">
                  <a16:creationId xmlns:a16="http://schemas.microsoft.com/office/drawing/2014/main" id="{3F2E5C37-CD01-4D5D-BCDC-D25F787876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2341" y="3998643"/>
              <a:ext cx="3046179" cy="22846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544FAECF-654C-4E96-AE5D-5E591C1701F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94" r="7455"/>
            <a:stretch/>
          </p:blipFill>
          <p:spPr bwMode="auto">
            <a:xfrm>
              <a:off x="8188945" y="1599237"/>
              <a:ext cx="247957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1ED7D649-FF5B-47DD-8E9C-14E1EA2BC4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49192" y="4000008"/>
              <a:ext cx="3046178" cy="228463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D1608CB1-78E0-4F80-9021-7351587858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516" r="4725"/>
            <a:stretch/>
          </p:blipFill>
          <p:spPr bwMode="auto">
            <a:xfrm>
              <a:off x="809459" y="1607568"/>
              <a:ext cx="267486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a:extLst>
                <a:ext uri="{FF2B5EF4-FFF2-40B4-BE49-F238E27FC236}">
                  <a16:creationId xmlns:a16="http://schemas.microsoft.com/office/drawing/2014/main" id="{2262DA18-A49C-40B6-B4C8-A251A65CBB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1605" y="3997276"/>
              <a:ext cx="1714501" cy="2286001"/>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a:extLst>
                <a:ext uri="{FF2B5EF4-FFF2-40B4-BE49-F238E27FC236}">
                  <a16:creationId xmlns:a16="http://schemas.microsoft.com/office/drawing/2014/main" id="{11D3AF86-B9D1-4A1D-BE10-D3CF88E3284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139" t="17854" r="20123" b="6655"/>
            <a:stretch/>
          </p:blipFill>
          <p:spPr bwMode="auto">
            <a:xfrm>
              <a:off x="5370023" y="1600604"/>
              <a:ext cx="2733322" cy="2284633"/>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a:extLst>
                <a:ext uri="{FF2B5EF4-FFF2-40B4-BE49-F238E27FC236}">
                  <a16:creationId xmlns:a16="http://schemas.microsoft.com/office/drawing/2014/main" id="{CEB8AAB9-2274-4E38-AA8F-406F9F5335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8246" y="3998642"/>
              <a:ext cx="1714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a:extLst>
                <a:ext uri="{FF2B5EF4-FFF2-40B4-BE49-F238E27FC236}">
                  <a16:creationId xmlns:a16="http://schemas.microsoft.com/office/drawing/2014/main" id="{5EEA1D68-500E-42BB-B560-EF8804A449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6200000">
              <a:off x="3284174" y="1893318"/>
              <a:ext cx="2285999" cy="1714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399691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011BAC8D-6373-40AB-8EEB-BA85FF847814}"/>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a:extLst>
              <a:ext uri="{FF2B5EF4-FFF2-40B4-BE49-F238E27FC236}">
                <a16:creationId xmlns:a16="http://schemas.microsoft.com/office/drawing/2014/main" id="{75767D52-71F9-4F0C-97D6-52CBBC766CA3}"/>
              </a:ext>
            </a:extLst>
          </p:cNvPr>
          <p:cNvSpPr txBox="1"/>
          <p:nvPr/>
        </p:nvSpPr>
        <p:spPr>
          <a:xfrm>
            <a:off x="683038" y="402728"/>
            <a:ext cx="8222601" cy="2154436"/>
          </a:xfrm>
          <a:prstGeom prst="rect">
            <a:avLst/>
          </a:prstGeom>
          <a:noFill/>
        </p:spPr>
        <p:txBody>
          <a:bodyPr wrap="square" lIns="91440" tIns="45720" rIns="91440" bIns="45720" rtlCol="0" anchor="t">
            <a:spAutoFit/>
          </a:bodyPr>
          <a:lstStyle/>
          <a:p>
            <a:pPr>
              <a:defRPr/>
            </a:pPr>
            <a:r>
              <a:rPr kumimoji="0" lang="en-US" sz="5400" i="0" u="none" strike="noStrike" kern="1200" cap="none" spc="0" normalizeH="0" baseline="0" noProof="0">
                <a:ln>
                  <a:noFill/>
                </a:ln>
                <a:effectLst/>
                <a:uLnTx/>
                <a:uFillTx/>
                <a:latin typeface="Gill Sans MT"/>
              </a:rPr>
              <a:t>Georgia Adopt-A-Stream</a:t>
            </a:r>
            <a:r>
              <a:rPr lang="en-US" sz="5400">
                <a:latin typeface="Gill Sans MT"/>
              </a:rPr>
              <a:t> </a:t>
            </a:r>
            <a:endParaRPr lang="en-US" sz="5400" b="0" i="0" u="none" strike="noStrike" kern="1200" cap="none" spc="0" normalizeH="0" baseline="0" noProof="0">
              <a:ln>
                <a:noFill/>
              </a:ln>
              <a:effectLst/>
              <a:uLnTx/>
              <a:uFillTx/>
              <a:latin typeface="Gill Sans MT"/>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Gill Sans MT"/>
              </a:rPr>
              <a:t>A citizen science water quality monitoring program encouraging all Georgians to get familiar with their watersheds, monitor impacts, improve streams, rivers, wetlands, lakes, and estuaries, and inform others about their effect on water quality.</a:t>
            </a:r>
            <a:endParaRPr lang="en-US" sz="2000" b="0" i="0" u="none" strike="noStrike" kern="1200" cap="none" spc="0" normalizeH="0" baseline="0" noProof="0">
              <a:ln>
                <a:noFill/>
              </a:ln>
              <a:effectLst/>
              <a:uLnTx/>
              <a:uFillTx/>
              <a:latin typeface="Gill Sans MT"/>
            </a:endParaRPr>
          </a:p>
        </p:txBody>
      </p:sp>
      <p:sp>
        <p:nvSpPr>
          <p:cNvPr id="9" name="TextBox 8">
            <a:extLst>
              <a:ext uri="{FF2B5EF4-FFF2-40B4-BE49-F238E27FC236}">
                <a16:creationId xmlns:a16="http://schemas.microsoft.com/office/drawing/2014/main" id="{6F8621A1-23DB-4C37-82EB-C7AF511FC606}"/>
              </a:ext>
            </a:extLst>
          </p:cNvPr>
          <p:cNvSpPr txBox="1"/>
          <p:nvPr/>
        </p:nvSpPr>
        <p:spPr>
          <a:xfrm>
            <a:off x="624343" y="5372367"/>
            <a:ext cx="2120682" cy="95410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Increase public </a:t>
            </a:r>
            <a:r>
              <a:rPr kumimoji="0" lang="en-US" sz="1400" b="1" i="0" u="sng" strike="noStrike" kern="1200" cap="none" spc="0" normalizeH="0" baseline="0" noProof="0">
                <a:ln>
                  <a:noFill/>
                </a:ln>
                <a:effectLst/>
                <a:uLnTx/>
                <a:uFillTx/>
                <a:latin typeface="Gill Sans MT"/>
              </a:rPr>
              <a:t>awareness</a:t>
            </a:r>
            <a:r>
              <a:rPr kumimoji="0" lang="en-US" sz="1400" b="0" i="0" u="none" strike="noStrike" kern="1200" cap="none" spc="0" normalizeH="0" baseline="0" noProof="0">
                <a:ln>
                  <a:noFill/>
                </a:ln>
                <a:effectLst/>
                <a:uLnTx/>
                <a:uFillTx/>
                <a:latin typeface="Gill Sans MT"/>
              </a:rPr>
              <a:t> of nonpoint source pollution &amp; water quality issues</a:t>
            </a:r>
          </a:p>
        </p:txBody>
      </p:sp>
      <p:sp>
        <p:nvSpPr>
          <p:cNvPr id="10" name="TextBox 9">
            <a:extLst>
              <a:ext uri="{FF2B5EF4-FFF2-40B4-BE49-F238E27FC236}">
                <a16:creationId xmlns:a16="http://schemas.microsoft.com/office/drawing/2014/main" id="{3B70E9F5-B9C2-450A-A951-8DABF8260D6F}"/>
              </a:ext>
            </a:extLst>
          </p:cNvPr>
          <p:cNvSpPr txBox="1"/>
          <p:nvPr/>
        </p:nvSpPr>
        <p:spPr>
          <a:xfrm>
            <a:off x="2835102" y="5372368"/>
            <a:ext cx="2120683" cy="73866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Collect baseline water quality </a:t>
            </a:r>
            <a:r>
              <a:rPr kumimoji="0" lang="en-US" sz="1400" b="1" i="0" u="sng" strike="noStrike" kern="1200" cap="none" spc="0" normalizeH="0" baseline="0" noProof="0">
                <a:ln>
                  <a:noFill/>
                </a:ln>
                <a:effectLst/>
                <a:uLnTx/>
                <a:uFillTx/>
                <a:latin typeface="Gill Sans MT"/>
              </a:rPr>
              <a:t>data</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according to </a:t>
            </a:r>
            <a:r>
              <a:rPr lang="en-US" sz="1400">
                <a:latin typeface="Gill Sans MT"/>
              </a:rPr>
              <a:t>Adopt-A-Stream</a:t>
            </a:r>
            <a:r>
              <a:rPr kumimoji="0" lang="en-US" sz="1400" b="0" i="0" u="none" strike="noStrike" kern="1200" cap="none" spc="0" normalizeH="0" baseline="0" noProof="0">
                <a:ln>
                  <a:noFill/>
                </a:ln>
                <a:effectLst/>
                <a:uLnTx/>
                <a:uFillTx/>
                <a:latin typeface="Gill Sans MT"/>
              </a:rPr>
              <a:t> protocols</a:t>
            </a:r>
            <a:endParaRPr lang="en-US" sz="1400" b="0" i="0" u="none" strike="noStrike" kern="1200" cap="none" spc="0" normalizeH="0" baseline="0" noProof="0">
              <a:ln>
                <a:noFill/>
              </a:ln>
              <a:effectLst/>
              <a:uLnTx/>
              <a:uFillTx/>
              <a:latin typeface="Gill Sans MT"/>
            </a:endParaRPr>
          </a:p>
        </p:txBody>
      </p:sp>
      <p:sp>
        <p:nvSpPr>
          <p:cNvPr id="11" name="TextBox 10">
            <a:extLst>
              <a:ext uri="{FF2B5EF4-FFF2-40B4-BE49-F238E27FC236}">
                <a16:creationId xmlns:a16="http://schemas.microsoft.com/office/drawing/2014/main" id="{747BA00A-A827-4E46-98FC-F22B21ECBE43}"/>
              </a:ext>
            </a:extLst>
          </p:cNvPr>
          <p:cNvSpPr txBox="1"/>
          <p:nvPr/>
        </p:nvSpPr>
        <p:spPr>
          <a:xfrm>
            <a:off x="5049806" y="5372368"/>
            <a:ext cx="2120683" cy="738664"/>
          </a:xfrm>
          <a:prstGeom prst="rect">
            <a:avLst/>
          </a:prstGeom>
          <a:noFill/>
        </p:spPr>
        <p:txBody>
          <a:bodyPr wrap="square" lIns="91440" tIns="45720" rIns="91440" bIns="45720" rtlCol="0" anchor="t">
            <a:spAutoFit/>
          </a:bodyPr>
          <a:lstStyle/>
          <a:p>
            <a:pPr algn="ctr">
              <a:defRPr/>
            </a:pPr>
            <a:r>
              <a:rPr kumimoji="0" lang="en-US" sz="1400" b="0" i="0" u="none" strike="noStrike" kern="1200" cap="none" spc="0" normalizeH="0" baseline="0" noProof="0">
                <a:ln>
                  <a:noFill/>
                </a:ln>
                <a:effectLst/>
                <a:uLnTx/>
                <a:uFillTx/>
                <a:latin typeface="Gill Sans MT"/>
              </a:rPr>
              <a:t>Take </a:t>
            </a:r>
            <a:r>
              <a:rPr kumimoji="0" lang="en-US" sz="1400" b="1" i="0" u="sng" strike="noStrike" kern="1200" cap="none" spc="0" normalizeH="0" baseline="0" noProof="0">
                <a:ln>
                  <a:noFill/>
                </a:ln>
                <a:effectLst/>
                <a:uLnTx/>
                <a:uFillTx/>
                <a:latin typeface="Gill Sans MT"/>
              </a:rPr>
              <a:t>observations </a:t>
            </a:r>
            <a:r>
              <a:rPr kumimoji="0" lang="en-US" sz="1400" b="0" i="0" u="none" strike="noStrike" kern="1200" cap="none" spc="0" normalizeH="0" baseline="0" noProof="0">
                <a:ln>
                  <a:noFill/>
                </a:ln>
                <a:effectLst/>
                <a:uLnTx/>
                <a:uFillTx/>
                <a:latin typeface="Gill Sans MT"/>
              </a:rPr>
              <a:t>of sites to note </a:t>
            </a:r>
            <a:r>
              <a:rPr lang="en-US" sz="1400">
                <a:latin typeface="Gill Sans MT"/>
              </a:rPr>
              <a:t>water quality conditions</a:t>
            </a:r>
            <a:endParaRPr lang="en-US" sz="1400" b="0" i="0" u="none" strike="noStrike" kern="1200" cap="none" spc="0" normalizeH="0" baseline="0" noProof="0">
              <a:ln>
                <a:noFill/>
              </a:ln>
              <a:effectLst/>
              <a:uLnTx/>
              <a:uFillTx/>
              <a:latin typeface="Gill Sans MT"/>
            </a:endParaRPr>
          </a:p>
        </p:txBody>
      </p:sp>
      <p:sp>
        <p:nvSpPr>
          <p:cNvPr id="12" name="TextBox 11">
            <a:extLst>
              <a:ext uri="{FF2B5EF4-FFF2-40B4-BE49-F238E27FC236}">
                <a16:creationId xmlns:a16="http://schemas.microsoft.com/office/drawing/2014/main" id="{16E46466-0BA8-4E40-BFC2-CFFA8181EAA4}"/>
              </a:ext>
            </a:extLst>
          </p:cNvPr>
          <p:cNvSpPr txBox="1"/>
          <p:nvPr/>
        </p:nvSpPr>
        <p:spPr>
          <a:xfrm>
            <a:off x="7222970" y="5372366"/>
            <a:ext cx="2120683" cy="95410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Seek </a:t>
            </a:r>
            <a:r>
              <a:rPr kumimoji="0" lang="en-US" sz="1400" b="1" i="0" u="sng" strike="noStrike" kern="1200" cap="none" spc="0" normalizeH="0" baseline="0" noProof="0">
                <a:ln>
                  <a:noFill/>
                </a:ln>
                <a:effectLst/>
                <a:uLnTx/>
                <a:uFillTx/>
                <a:latin typeface="Gill Sans MT"/>
              </a:rPr>
              <a:t>partnerships</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with local </a:t>
            </a:r>
            <a:r>
              <a:rPr lang="en-US" sz="1400">
                <a:latin typeface="Gill Sans MT"/>
              </a:rPr>
              <a:t>gov’ts</a:t>
            </a:r>
            <a:r>
              <a:rPr kumimoji="0" lang="en-US" sz="1400" b="0" i="0" u="none" strike="noStrike" kern="1200" cap="none" spc="0" normalizeH="0" baseline="0" noProof="0">
                <a:ln>
                  <a:noFill/>
                </a:ln>
                <a:effectLst/>
                <a:uLnTx/>
                <a:uFillTx/>
                <a:latin typeface="Gill Sans MT"/>
              </a:rPr>
              <a:t>, nonprofits, &amp; other organizations to share results </a:t>
            </a:r>
            <a:r>
              <a:rPr kumimoji="0" lang="en-US" sz="1400" i="0" u="none" strike="noStrike" kern="1200" cap="none" spc="0" normalizeH="0" baseline="0" noProof="0">
                <a:ln>
                  <a:noFill/>
                </a:ln>
                <a:effectLst/>
                <a:uLnTx/>
                <a:uFillTx/>
                <a:latin typeface="Gill Sans MT"/>
              </a:rPr>
              <a:t>&amp; </a:t>
            </a:r>
            <a:r>
              <a:rPr kumimoji="0" lang="en-US" sz="1400" b="0" i="0" u="none" strike="noStrike" kern="1200" cap="none" spc="0" normalizeH="0" baseline="0" noProof="0">
                <a:ln>
                  <a:noFill/>
                </a:ln>
                <a:effectLst/>
                <a:uLnTx/>
                <a:uFillTx/>
                <a:latin typeface="Gill Sans MT"/>
              </a:rPr>
              <a:t>resources</a:t>
            </a:r>
            <a:endParaRPr lang="en-US" sz="1400" b="0" i="0" u="none" strike="noStrike" kern="1200" cap="none" spc="0" normalizeH="0" baseline="0" noProof="0">
              <a:ln>
                <a:noFill/>
              </a:ln>
              <a:effectLst/>
              <a:uLnTx/>
              <a:uFillTx/>
              <a:latin typeface="Gill Sans MT"/>
            </a:endParaRPr>
          </a:p>
        </p:txBody>
      </p:sp>
      <p:sp>
        <p:nvSpPr>
          <p:cNvPr id="13" name="TextBox 12">
            <a:extLst>
              <a:ext uri="{FF2B5EF4-FFF2-40B4-BE49-F238E27FC236}">
                <a16:creationId xmlns:a16="http://schemas.microsoft.com/office/drawing/2014/main" id="{BF5EC92D-3FD7-4C8E-9735-91F05E7D9067}"/>
              </a:ext>
            </a:extLst>
          </p:cNvPr>
          <p:cNvSpPr txBox="1"/>
          <p:nvPr/>
        </p:nvSpPr>
        <p:spPr>
          <a:xfrm>
            <a:off x="9434596" y="5372368"/>
            <a:ext cx="2120683" cy="73866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effectLst/>
                <a:uLnTx/>
                <a:uFillTx/>
                <a:latin typeface="Gill Sans MT"/>
              </a:rPr>
              <a:t>Utilize </a:t>
            </a:r>
            <a:r>
              <a:rPr kumimoji="0" lang="en-US" sz="1400" b="1" i="0" u="sng" strike="noStrike" kern="1200" cap="none" spc="0" normalizeH="0" baseline="0" noProof="0">
                <a:ln>
                  <a:noFill/>
                </a:ln>
                <a:effectLst/>
                <a:uLnTx/>
                <a:uFillTx/>
                <a:latin typeface="Gill Sans MT"/>
              </a:rPr>
              <a:t>tools &amp; training</a:t>
            </a:r>
            <a:r>
              <a:rPr kumimoji="0" lang="en-US" sz="1400" b="1" i="0" u="none" strike="noStrike" kern="1200" cap="none" spc="0" normalizeH="0" baseline="0" noProof="0">
                <a:ln>
                  <a:noFill/>
                </a:ln>
                <a:effectLst/>
                <a:uLnTx/>
                <a:uFillTx/>
                <a:latin typeface="Gill Sans MT"/>
              </a:rPr>
              <a:t> </a:t>
            </a:r>
            <a:r>
              <a:rPr kumimoji="0" lang="en-US" sz="1400" b="0" i="0" u="none" strike="noStrike" kern="1200" cap="none" spc="0" normalizeH="0" baseline="0" noProof="0">
                <a:ln>
                  <a:noFill/>
                </a:ln>
                <a:effectLst/>
                <a:uLnTx/>
                <a:uFillTx/>
                <a:latin typeface="Gill Sans MT"/>
              </a:rPr>
              <a:t>provided by staff &amp; local coordinators</a:t>
            </a:r>
            <a:endParaRPr lang="en-US" sz="1400" b="0" i="0" u="none" strike="noStrike" kern="1200" cap="none" spc="0" normalizeH="0" baseline="0" noProof="0">
              <a:ln>
                <a:noFill/>
              </a:ln>
              <a:effectLst/>
              <a:uLnTx/>
              <a:uFillTx/>
              <a:latin typeface="Gill Sans MT"/>
            </a:endParaRPr>
          </a:p>
        </p:txBody>
      </p:sp>
      <p:sp>
        <p:nvSpPr>
          <p:cNvPr id="14" name="TextBox 13">
            <a:extLst>
              <a:ext uri="{FF2B5EF4-FFF2-40B4-BE49-F238E27FC236}">
                <a16:creationId xmlns:a16="http://schemas.microsoft.com/office/drawing/2014/main" id="{2BC171C6-5F67-4E70-95F6-AA8053A5313E}"/>
              </a:ext>
            </a:extLst>
          </p:cNvPr>
          <p:cNvSpPr txBox="1"/>
          <p:nvPr/>
        </p:nvSpPr>
        <p:spPr>
          <a:xfrm>
            <a:off x="773032" y="2642764"/>
            <a:ext cx="1832168" cy="769441"/>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A</a:t>
            </a:r>
          </a:p>
        </p:txBody>
      </p:sp>
      <p:sp>
        <p:nvSpPr>
          <p:cNvPr id="15" name="TextBox 14">
            <a:extLst>
              <a:ext uri="{FF2B5EF4-FFF2-40B4-BE49-F238E27FC236}">
                <a16:creationId xmlns:a16="http://schemas.microsoft.com/office/drawing/2014/main" id="{E87C37B3-FD42-4927-91B2-D9169E02C411}"/>
              </a:ext>
            </a:extLst>
          </p:cNvPr>
          <p:cNvSpPr txBox="1"/>
          <p:nvPr/>
        </p:nvSpPr>
        <p:spPr>
          <a:xfrm>
            <a:off x="772509" y="3249949"/>
            <a:ext cx="1833697" cy="307777"/>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Awareness</a:t>
            </a:r>
            <a:endParaRPr lang="en-US" sz="1400" b="0" i="0" u="none" strike="noStrike" kern="1200" cap="none" spc="0" normalizeH="0" baseline="0" noProof="0">
              <a:ln>
                <a:noFill/>
              </a:ln>
              <a:effectLst/>
              <a:uLnTx/>
              <a:uFillTx/>
              <a:latin typeface="Gill Sans MT"/>
            </a:endParaRPr>
          </a:p>
        </p:txBody>
      </p:sp>
      <p:sp>
        <p:nvSpPr>
          <p:cNvPr id="17" name="TextBox 16">
            <a:extLst>
              <a:ext uri="{FF2B5EF4-FFF2-40B4-BE49-F238E27FC236}">
                <a16:creationId xmlns:a16="http://schemas.microsoft.com/office/drawing/2014/main" id="{1E424623-FB82-4F84-8EBE-1A5284333AA0}"/>
              </a:ext>
            </a:extLst>
          </p:cNvPr>
          <p:cNvSpPr txBox="1"/>
          <p:nvPr/>
        </p:nvSpPr>
        <p:spPr>
          <a:xfrm>
            <a:off x="2840714" y="2640187"/>
            <a:ext cx="2118459" cy="798195"/>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D</a:t>
            </a:r>
          </a:p>
        </p:txBody>
      </p:sp>
      <p:sp>
        <p:nvSpPr>
          <p:cNvPr id="19" name="TextBox 18">
            <a:extLst>
              <a:ext uri="{FF2B5EF4-FFF2-40B4-BE49-F238E27FC236}">
                <a16:creationId xmlns:a16="http://schemas.microsoft.com/office/drawing/2014/main" id="{9E56F7F9-CC3D-443A-83C0-C9B714B245C4}"/>
              </a:ext>
            </a:extLst>
          </p:cNvPr>
          <p:cNvSpPr txBox="1"/>
          <p:nvPr/>
        </p:nvSpPr>
        <p:spPr>
          <a:xfrm>
            <a:off x="3000268" y="3211368"/>
            <a:ext cx="1790925" cy="307777"/>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Data</a:t>
            </a:r>
            <a:endParaRPr kumimoji="0" lang="en-US" sz="1400" b="0" i="0" u="none" strike="noStrike" kern="1200" cap="none" spc="0" normalizeH="0" baseline="0" noProof="0">
              <a:ln>
                <a:noFill/>
              </a:ln>
              <a:effectLst/>
              <a:uLnTx/>
              <a:uFillTx/>
              <a:latin typeface="Gill Sans MT"/>
            </a:endParaRPr>
          </a:p>
        </p:txBody>
      </p:sp>
      <p:pic>
        <p:nvPicPr>
          <p:cNvPr id="21" name="Picture 20" descr="A person standing next to a body of water&#10;&#10;Description automatically generated">
            <a:extLst>
              <a:ext uri="{FF2B5EF4-FFF2-40B4-BE49-F238E27FC236}">
                <a16:creationId xmlns:a16="http://schemas.microsoft.com/office/drawing/2014/main" id="{7DBD437F-41EB-49DF-AA3B-CF5578BA4C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4505" y="3611881"/>
            <a:ext cx="1788186" cy="1759731"/>
          </a:xfrm>
          <a:prstGeom prst="rect">
            <a:avLst/>
          </a:prstGeom>
          <a:ln>
            <a:solidFill>
              <a:schemeClr val="bg1"/>
            </a:solidFill>
          </a:ln>
        </p:spPr>
      </p:pic>
      <p:pic>
        <p:nvPicPr>
          <p:cNvPr id="23" name="Picture 22" descr="A group of people posing for a photo&#10;&#10;Description automatically generated">
            <a:extLst>
              <a:ext uri="{FF2B5EF4-FFF2-40B4-BE49-F238E27FC236}">
                <a16:creationId xmlns:a16="http://schemas.microsoft.com/office/drawing/2014/main" id="{A4BA86F5-7FEB-4A6C-A6EE-95F240D9E6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219" y="3608285"/>
            <a:ext cx="1788186" cy="1759731"/>
          </a:xfrm>
          <a:prstGeom prst="rect">
            <a:avLst/>
          </a:prstGeom>
          <a:ln>
            <a:solidFill>
              <a:schemeClr val="bg1"/>
            </a:solidFill>
          </a:ln>
        </p:spPr>
      </p:pic>
      <p:sp>
        <p:nvSpPr>
          <p:cNvPr id="25" name="TextBox 24">
            <a:extLst>
              <a:ext uri="{FF2B5EF4-FFF2-40B4-BE49-F238E27FC236}">
                <a16:creationId xmlns:a16="http://schemas.microsoft.com/office/drawing/2014/main" id="{6B1BA68B-EFEA-47A0-BC4F-BB01963B0DDE}"/>
              </a:ext>
            </a:extLst>
          </p:cNvPr>
          <p:cNvSpPr txBox="1"/>
          <p:nvPr/>
        </p:nvSpPr>
        <p:spPr>
          <a:xfrm>
            <a:off x="5216932" y="2617302"/>
            <a:ext cx="1783091" cy="769441"/>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O</a:t>
            </a:r>
          </a:p>
        </p:txBody>
      </p:sp>
      <p:sp>
        <p:nvSpPr>
          <p:cNvPr id="27" name="TextBox 26">
            <a:extLst>
              <a:ext uri="{FF2B5EF4-FFF2-40B4-BE49-F238E27FC236}">
                <a16:creationId xmlns:a16="http://schemas.microsoft.com/office/drawing/2014/main" id="{2F065E24-5AA3-4C33-B0F1-6FFA03D3D4D8}"/>
              </a:ext>
            </a:extLst>
          </p:cNvPr>
          <p:cNvSpPr txBox="1"/>
          <p:nvPr/>
        </p:nvSpPr>
        <p:spPr>
          <a:xfrm>
            <a:off x="5214975" y="3230421"/>
            <a:ext cx="1791191" cy="307777"/>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Observations</a:t>
            </a:r>
            <a:endParaRPr kumimoji="0" lang="en-US" sz="1400" b="0" i="0" u="none" strike="noStrike" kern="1200" cap="none" spc="0" normalizeH="0" baseline="0" noProof="0">
              <a:ln>
                <a:noFill/>
              </a:ln>
              <a:effectLst/>
              <a:uLnTx/>
              <a:uFillTx/>
              <a:latin typeface="Gill Sans MT"/>
            </a:endParaRPr>
          </a:p>
        </p:txBody>
      </p:sp>
      <p:sp>
        <p:nvSpPr>
          <p:cNvPr id="29" name="TextBox 28">
            <a:extLst>
              <a:ext uri="{FF2B5EF4-FFF2-40B4-BE49-F238E27FC236}">
                <a16:creationId xmlns:a16="http://schemas.microsoft.com/office/drawing/2014/main" id="{8804332F-DEB9-4893-B77D-77C454CAE1C5}"/>
              </a:ext>
            </a:extLst>
          </p:cNvPr>
          <p:cNvSpPr txBox="1"/>
          <p:nvPr/>
        </p:nvSpPr>
        <p:spPr>
          <a:xfrm>
            <a:off x="7390957" y="2638652"/>
            <a:ext cx="1751497" cy="769441"/>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P</a:t>
            </a:r>
          </a:p>
        </p:txBody>
      </p:sp>
      <p:sp>
        <p:nvSpPr>
          <p:cNvPr id="31" name="TextBox 30">
            <a:extLst>
              <a:ext uri="{FF2B5EF4-FFF2-40B4-BE49-F238E27FC236}">
                <a16:creationId xmlns:a16="http://schemas.microsoft.com/office/drawing/2014/main" id="{CCD9DA77-E70A-4698-8E98-EA8D89DE2133}"/>
              </a:ext>
            </a:extLst>
          </p:cNvPr>
          <p:cNvSpPr txBox="1"/>
          <p:nvPr/>
        </p:nvSpPr>
        <p:spPr>
          <a:xfrm>
            <a:off x="7386972" y="3211071"/>
            <a:ext cx="1791118" cy="307777"/>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Partnerships</a:t>
            </a:r>
            <a:endParaRPr lang="en-US" sz="1400" b="0" i="0" u="none" strike="noStrike" kern="1200" cap="none" spc="0" normalizeH="0" baseline="0" noProof="0">
              <a:ln>
                <a:noFill/>
              </a:ln>
              <a:effectLst/>
              <a:uLnTx/>
              <a:uFillTx/>
              <a:latin typeface="Gill Sans MT"/>
            </a:endParaRPr>
          </a:p>
        </p:txBody>
      </p:sp>
      <p:sp>
        <p:nvSpPr>
          <p:cNvPr id="33" name="TextBox 32">
            <a:extLst>
              <a:ext uri="{FF2B5EF4-FFF2-40B4-BE49-F238E27FC236}">
                <a16:creationId xmlns:a16="http://schemas.microsoft.com/office/drawing/2014/main" id="{5630AB62-1D5B-4219-8091-4154FD188C8D}"/>
              </a:ext>
            </a:extLst>
          </p:cNvPr>
          <p:cNvSpPr txBox="1"/>
          <p:nvPr/>
        </p:nvSpPr>
        <p:spPr>
          <a:xfrm>
            <a:off x="9574144" y="2619602"/>
            <a:ext cx="1841787" cy="798195"/>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effectLst/>
                <a:uLnTx/>
                <a:uFillTx/>
                <a:latin typeface="Gill Sans MT"/>
              </a:rPr>
              <a:t>T</a:t>
            </a:r>
          </a:p>
        </p:txBody>
      </p:sp>
      <p:sp>
        <p:nvSpPr>
          <p:cNvPr id="35" name="TextBox 34">
            <a:extLst>
              <a:ext uri="{FF2B5EF4-FFF2-40B4-BE49-F238E27FC236}">
                <a16:creationId xmlns:a16="http://schemas.microsoft.com/office/drawing/2014/main" id="{CF209C1B-9825-4A74-ADF4-5281988AA83D}"/>
              </a:ext>
            </a:extLst>
          </p:cNvPr>
          <p:cNvSpPr txBox="1"/>
          <p:nvPr/>
        </p:nvSpPr>
        <p:spPr>
          <a:xfrm>
            <a:off x="9438786" y="3211313"/>
            <a:ext cx="2116301" cy="307777"/>
          </a:xfrm>
          <a:prstGeom prst="rect">
            <a:avLst/>
          </a:prstGeom>
          <a:noFill/>
          <a:ln>
            <a:noFill/>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Gill Sans MT"/>
              </a:rPr>
              <a:t>Tools &amp; Training</a:t>
            </a:r>
            <a:endParaRPr lang="en-US" sz="1400" b="0" i="0" u="none" strike="noStrike" kern="1200" cap="none" spc="0" normalizeH="0" baseline="0" noProof="0">
              <a:ln>
                <a:noFill/>
              </a:ln>
              <a:effectLst/>
              <a:uLnTx/>
              <a:uFillTx/>
              <a:latin typeface="Gill Sans MT"/>
            </a:endParaRPr>
          </a:p>
        </p:txBody>
      </p:sp>
      <p:pic>
        <p:nvPicPr>
          <p:cNvPr id="37" name="Picture 44" descr="20200620_104626_crop2edit.jpg">
            <a:extLst>
              <a:ext uri="{FF2B5EF4-FFF2-40B4-BE49-F238E27FC236}">
                <a16:creationId xmlns:a16="http://schemas.microsoft.com/office/drawing/2014/main" id="{8A61DAE7-E4ED-4012-A0F2-67BE7975F2F5}"/>
              </a:ext>
            </a:extLst>
          </p:cNvPr>
          <p:cNvPicPr>
            <a:picLocks noChangeAspect="1"/>
          </p:cNvPicPr>
          <p:nvPr/>
        </p:nvPicPr>
        <p:blipFill>
          <a:blip r:embed="rId5"/>
          <a:stretch>
            <a:fillRect/>
          </a:stretch>
        </p:blipFill>
        <p:spPr>
          <a:xfrm>
            <a:off x="2999209" y="3600630"/>
            <a:ext cx="1825962" cy="1754375"/>
          </a:xfrm>
          <a:prstGeom prst="rect">
            <a:avLst/>
          </a:prstGeom>
          <a:ln>
            <a:solidFill>
              <a:schemeClr val="bg1"/>
            </a:solidFill>
          </a:ln>
        </p:spPr>
      </p:pic>
      <p:pic>
        <p:nvPicPr>
          <p:cNvPr id="39" name="Picture 31" descr="EastPoint_cropedit.jpg">
            <a:extLst>
              <a:ext uri="{FF2B5EF4-FFF2-40B4-BE49-F238E27FC236}">
                <a16:creationId xmlns:a16="http://schemas.microsoft.com/office/drawing/2014/main" id="{33EAF609-4FB3-4D54-9543-4EA3450C0F4A}"/>
              </a:ext>
            </a:extLst>
          </p:cNvPr>
          <p:cNvPicPr>
            <a:picLocks noChangeAspect="1"/>
          </p:cNvPicPr>
          <p:nvPr/>
        </p:nvPicPr>
        <p:blipFill>
          <a:blip r:embed="rId6"/>
          <a:stretch>
            <a:fillRect/>
          </a:stretch>
        </p:blipFill>
        <p:spPr>
          <a:xfrm>
            <a:off x="9577578" y="3605122"/>
            <a:ext cx="1840339" cy="1754375"/>
          </a:xfrm>
          <a:prstGeom prst="rect">
            <a:avLst/>
          </a:prstGeom>
          <a:ln>
            <a:solidFill>
              <a:schemeClr val="bg1"/>
            </a:solidFill>
          </a:ln>
        </p:spPr>
      </p:pic>
      <p:pic>
        <p:nvPicPr>
          <p:cNvPr id="41" name="Picture 25" descr="Mystery River 1.jpg">
            <a:extLst>
              <a:ext uri="{FF2B5EF4-FFF2-40B4-BE49-F238E27FC236}">
                <a16:creationId xmlns:a16="http://schemas.microsoft.com/office/drawing/2014/main" id="{E5B24ABE-E55D-4C03-8E8E-D0E08DE9DD40}"/>
              </a:ext>
            </a:extLst>
          </p:cNvPr>
          <p:cNvPicPr>
            <a:picLocks noChangeAspect="1"/>
          </p:cNvPicPr>
          <p:nvPr/>
        </p:nvPicPr>
        <p:blipFill>
          <a:blip r:embed="rId7"/>
          <a:stretch>
            <a:fillRect/>
          </a:stretch>
        </p:blipFill>
        <p:spPr>
          <a:xfrm>
            <a:off x="774267" y="3600629"/>
            <a:ext cx="1825962" cy="1754375"/>
          </a:xfrm>
          <a:prstGeom prst="rect">
            <a:avLst/>
          </a:prstGeom>
          <a:ln>
            <a:solidFill>
              <a:schemeClr val="bg1"/>
            </a:solidFill>
          </a:ln>
        </p:spPr>
      </p:pic>
      <p:pic>
        <p:nvPicPr>
          <p:cNvPr id="45" name="Picture 4">
            <a:extLst>
              <a:ext uri="{FF2B5EF4-FFF2-40B4-BE49-F238E27FC236}">
                <a16:creationId xmlns:a16="http://schemas.microsoft.com/office/drawing/2014/main" id="{E7D5ABE8-3ECC-484B-BD90-BCA9EB921B13}"/>
              </a:ext>
            </a:extLst>
          </p:cNvPr>
          <p:cNvPicPr>
            <a:picLocks noChangeAspect="1"/>
          </p:cNvPicPr>
          <p:nvPr/>
        </p:nvPicPr>
        <p:blipFill>
          <a:blip r:embed="rId8"/>
          <a:stretch>
            <a:fillRect/>
          </a:stretch>
        </p:blipFill>
        <p:spPr>
          <a:xfrm>
            <a:off x="9015150" y="585618"/>
            <a:ext cx="2401419" cy="1286260"/>
          </a:xfrm>
          <a:prstGeom prst="rect">
            <a:avLst/>
          </a:prstGeom>
        </p:spPr>
      </p:pic>
    </p:spTree>
    <p:extLst>
      <p:ext uri="{BB962C8B-B14F-4D97-AF65-F5344CB8AC3E}">
        <p14:creationId xmlns:p14="http://schemas.microsoft.com/office/powerpoint/2010/main" val="217715924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9D387180-8A8E-496E-9B14-585E6D68C132}"/>
              </a:ext>
            </a:extLst>
          </p:cNvPr>
          <p:cNvSpPr/>
          <p:nvPr/>
        </p:nvSpPr>
        <p:spPr>
          <a:xfrm>
            <a:off x="567397" y="400050"/>
            <a:ext cx="11057206" cy="6057900"/>
          </a:xfrm>
          <a:prstGeom prst="roundRect">
            <a:avLst>
              <a:gd name="adj" fmla="val 5281"/>
            </a:avLst>
          </a:prstGeom>
          <a:gradFill flip="none" rotWithShape="1">
            <a:gsLst>
              <a:gs pos="0">
                <a:schemeClr val="bg1">
                  <a:alpha val="75000"/>
                </a:schemeClr>
              </a:gs>
              <a:gs pos="100000">
                <a:schemeClr val="bg1">
                  <a:alpha val="31000"/>
                </a:schemeClr>
              </a:gs>
            </a:gsLst>
            <a:lin ang="54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22" name="Picture 2">
            <a:extLst>
              <a:ext uri="{FF2B5EF4-FFF2-40B4-BE49-F238E27FC236}">
                <a16:creationId xmlns:a16="http://schemas.microsoft.com/office/drawing/2014/main" id="{68E5F84F-C7FF-4813-8530-71B99B26E9D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3647" y="1645288"/>
            <a:ext cx="4325860" cy="472543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177283AD-BAE5-43AF-97CE-492D7A703CC1}"/>
              </a:ext>
            </a:extLst>
          </p:cNvPr>
          <p:cNvSpPr txBox="1">
            <a:spLocks/>
          </p:cNvSpPr>
          <p:nvPr/>
        </p:nvSpPr>
        <p:spPr>
          <a:xfrm>
            <a:off x="567397" y="400050"/>
            <a:ext cx="11057206"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a:latin typeface="Gill Sans MT" panose="020B0502020104020203" pitchFamily="34" charset="0"/>
              </a:rPr>
              <a:t>Volunteer Network and Support</a:t>
            </a:r>
          </a:p>
        </p:txBody>
      </p:sp>
      <p:grpSp>
        <p:nvGrpSpPr>
          <p:cNvPr id="15" name="Group 14">
            <a:extLst>
              <a:ext uri="{FF2B5EF4-FFF2-40B4-BE49-F238E27FC236}">
                <a16:creationId xmlns:a16="http://schemas.microsoft.com/office/drawing/2014/main" id="{D84EF047-0BD0-44C5-AF04-D295CDF042C9}"/>
              </a:ext>
            </a:extLst>
          </p:cNvPr>
          <p:cNvGrpSpPr/>
          <p:nvPr/>
        </p:nvGrpSpPr>
        <p:grpSpPr>
          <a:xfrm>
            <a:off x="2613138" y="1507728"/>
            <a:ext cx="6394103" cy="2713684"/>
            <a:chOff x="997698" y="1555270"/>
            <a:chExt cx="6394103" cy="2713684"/>
          </a:xfrm>
        </p:grpSpPr>
        <p:pic>
          <p:nvPicPr>
            <p:cNvPr id="5124" name="Picture 4">
              <a:extLst>
                <a:ext uri="{FF2B5EF4-FFF2-40B4-BE49-F238E27FC236}">
                  <a16:creationId xmlns:a16="http://schemas.microsoft.com/office/drawing/2014/main" id="{45C9110B-261E-4614-A22A-7B376C537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222910" y="1555270"/>
              <a:ext cx="2168891" cy="271368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4B6B30BD-30FB-4412-8882-3BB0CE65D14A}"/>
                </a:ext>
              </a:extLst>
            </p:cNvPr>
            <p:cNvCxnSpPr>
              <a:cxnSpLocks/>
            </p:cNvCxnSpPr>
            <p:nvPr/>
          </p:nvCxnSpPr>
          <p:spPr>
            <a:xfrm flipV="1">
              <a:off x="997698" y="2520432"/>
              <a:ext cx="4120212" cy="73560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10" name="Group 9">
            <a:extLst>
              <a:ext uri="{FF2B5EF4-FFF2-40B4-BE49-F238E27FC236}">
                <a16:creationId xmlns:a16="http://schemas.microsoft.com/office/drawing/2014/main" id="{2CBAE556-95B9-40D4-B683-D5E36AA5702E}"/>
              </a:ext>
            </a:extLst>
          </p:cNvPr>
          <p:cNvGrpSpPr/>
          <p:nvPr/>
        </p:nvGrpSpPr>
        <p:grpSpPr>
          <a:xfrm>
            <a:off x="4213381" y="3200924"/>
            <a:ext cx="5838650" cy="2945713"/>
            <a:chOff x="2595666" y="3242524"/>
            <a:chExt cx="5838650" cy="2945713"/>
          </a:xfrm>
        </p:grpSpPr>
        <p:pic>
          <p:nvPicPr>
            <p:cNvPr id="5123" name="Picture 3">
              <a:extLst>
                <a:ext uri="{FF2B5EF4-FFF2-40B4-BE49-F238E27FC236}">
                  <a16:creationId xmlns:a16="http://schemas.microsoft.com/office/drawing/2014/main" id="{7232E997-99BE-473A-9B8D-013CC06E14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84" t="9976" r="9141" b="972"/>
            <a:stretch/>
          </p:blipFill>
          <p:spPr bwMode="auto">
            <a:xfrm>
              <a:off x="5708995" y="3945888"/>
              <a:ext cx="2725321" cy="224234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C09B5CE2-4A78-4CEB-9CC1-3B936A4284CB}"/>
                </a:ext>
              </a:extLst>
            </p:cNvPr>
            <p:cNvCxnSpPr>
              <a:cxnSpLocks/>
            </p:cNvCxnSpPr>
            <p:nvPr/>
          </p:nvCxnSpPr>
          <p:spPr>
            <a:xfrm>
              <a:off x="2595666" y="3242524"/>
              <a:ext cx="2958973" cy="121143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grpSp>
        <p:nvGrpSpPr>
          <p:cNvPr id="47" name="Group 46">
            <a:extLst>
              <a:ext uri="{FF2B5EF4-FFF2-40B4-BE49-F238E27FC236}">
                <a16:creationId xmlns:a16="http://schemas.microsoft.com/office/drawing/2014/main" id="{9CFC8682-1B77-4961-9EB6-8C1AECEC9CDA}"/>
              </a:ext>
            </a:extLst>
          </p:cNvPr>
          <p:cNvGrpSpPr/>
          <p:nvPr/>
        </p:nvGrpSpPr>
        <p:grpSpPr>
          <a:xfrm>
            <a:off x="5394197" y="1645288"/>
            <a:ext cx="5977288" cy="4725436"/>
            <a:chOff x="5078387" y="1604671"/>
            <a:chExt cx="6355580" cy="5166190"/>
          </a:xfrm>
        </p:grpSpPr>
        <p:sp>
          <p:nvSpPr>
            <p:cNvPr id="48" name="Isosceles Triangle 47">
              <a:extLst>
                <a:ext uri="{FF2B5EF4-FFF2-40B4-BE49-F238E27FC236}">
                  <a16:creationId xmlns:a16="http://schemas.microsoft.com/office/drawing/2014/main" id="{2BA896E2-E23D-43CC-B9B6-F00B314CC168}"/>
                </a:ext>
              </a:extLst>
            </p:cNvPr>
            <p:cNvSpPr/>
            <p:nvPr/>
          </p:nvSpPr>
          <p:spPr>
            <a:xfrm>
              <a:off x="5078387" y="1604671"/>
              <a:ext cx="6355580" cy="51661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TextBox 3">
              <a:extLst>
                <a:ext uri="{FF2B5EF4-FFF2-40B4-BE49-F238E27FC236}">
                  <a16:creationId xmlns:a16="http://schemas.microsoft.com/office/drawing/2014/main" id="{C01E94AC-8F0E-4D99-A9C1-DD156204F6D9}"/>
                </a:ext>
              </a:extLst>
            </p:cNvPr>
            <p:cNvSpPr txBox="1"/>
            <p:nvPr/>
          </p:nvSpPr>
          <p:spPr>
            <a:xfrm>
              <a:off x="7792267" y="2014043"/>
              <a:ext cx="927826" cy="73866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US" sz="1400" b="1">
                  <a:solidFill>
                    <a:schemeClr val="bg1"/>
                  </a:solidFill>
                </a:rPr>
                <a:t>State </a:t>
              </a:r>
            </a:p>
            <a:p>
              <a:pPr lvl="0" algn="ctr"/>
              <a:r>
                <a:rPr lang="en-US" sz="1400" b="1">
                  <a:solidFill>
                    <a:schemeClr val="bg1"/>
                  </a:solidFill>
                </a:rPr>
                <a:t>Staff </a:t>
              </a:r>
            </a:p>
            <a:p>
              <a:pPr lvl="0" algn="ctr"/>
              <a:r>
                <a:rPr lang="en-US" sz="1400" b="1">
                  <a:solidFill>
                    <a:schemeClr val="bg1"/>
                  </a:solidFill>
                </a:rPr>
                <a:t>2 to 4</a:t>
              </a:r>
              <a:endParaRPr lang="en-US" sz="1400"/>
            </a:p>
          </p:txBody>
        </p:sp>
        <p:sp>
          <p:nvSpPr>
            <p:cNvPr id="50" name="TextBox 4">
              <a:extLst>
                <a:ext uri="{FF2B5EF4-FFF2-40B4-BE49-F238E27FC236}">
                  <a16:creationId xmlns:a16="http://schemas.microsoft.com/office/drawing/2014/main" id="{7D2E1092-77D3-43EF-98EB-88964435D073}"/>
                </a:ext>
              </a:extLst>
            </p:cNvPr>
            <p:cNvSpPr txBox="1"/>
            <p:nvPr/>
          </p:nvSpPr>
          <p:spPr>
            <a:xfrm>
              <a:off x="7274232" y="2883066"/>
              <a:ext cx="1963891" cy="101566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US" sz="2000" b="1">
                  <a:solidFill>
                    <a:schemeClr val="bg1"/>
                  </a:solidFill>
                </a:rPr>
                <a:t>Board Members</a:t>
              </a:r>
            </a:p>
            <a:p>
              <a:pPr lvl="0" algn="ctr"/>
              <a:r>
                <a:rPr lang="en-US" sz="2000" b="1">
                  <a:solidFill>
                    <a:schemeClr val="bg1"/>
                  </a:solidFill>
                </a:rPr>
                <a:t>20</a:t>
              </a:r>
            </a:p>
          </p:txBody>
        </p:sp>
        <p:sp>
          <p:nvSpPr>
            <p:cNvPr id="51" name="TextBox 5">
              <a:extLst>
                <a:ext uri="{FF2B5EF4-FFF2-40B4-BE49-F238E27FC236}">
                  <a16:creationId xmlns:a16="http://schemas.microsoft.com/office/drawing/2014/main" id="{C37F7B28-0BEA-4EA9-919E-D0FDCB080692}"/>
                </a:ext>
              </a:extLst>
            </p:cNvPr>
            <p:cNvSpPr txBox="1"/>
            <p:nvPr/>
          </p:nvSpPr>
          <p:spPr>
            <a:xfrm>
              <a:off x="6411311" y="4249053"/>
              <a:ext cx="3689734" cy="95410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US" sz="2800" b="1">
                  <a:solidFill>
                    <a:schemeClr val="bg1"/>
                  </a:solidFill>
                </a:rPr>
                <a:t>Local Coordinators</a:t>
              </a:r>
            </a:p>
            <a:p>
              <a:pPr lvl="0" algn="ctr"/>
              <a:r>
                <a:rPr lang="en-US" sz="2800" b="1">
                  <a:solidFill>
                    <a:schemeClr val="bg1"/>
                  </a:solidFill>
                </a:rPr>
                <a:t>70</a:t>
              </a:r>
            </a:p>
          </p:txBody>
        </p:sp>
        <p:sp>
          <p:nvSpPr>
            <p:cNvPr id="52" name="TextBox 6">
              <a:extLst>
                <a:ext uri="{FF2B5EF4-FFF2-40B4-BE49-F238E27FC236}">
                  <a16:creationId xmlns:a16="http://schemas.microsoft.com/office/drawing/2014/main" id="{D7DCFEFF-48D3-4CED-ADB2-1983457519DC}"/>
                </a:ext>
              </a:extLst>
            </p:cNvPr>
            <p:cNvSpPr txBox="1"/>
            <p:nvPr/>
          </p:nvSpPr>
          <p:spPr>
            <a:xfrm>
              <a:off x="6359991" y="5394258"/>
              <a:ext cx="3689734" cy="132343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en-US" sz="4000" b="1">
                  <a:solidFill>
                    <a:schemeClr val="bg1"/>
                  </a:solidFill>
                </a:rPr>
                <a:t>Volunteers</a:t>
              </a:r>
            </a:p>
            <a:p>
              <a:pPr lvl="0" algn="ctr"/>
              <a:r>
                <a:rPr lang="en-US" sz="4000" b="1">
                  <a:solidFill>
                    <a:schemeClr val="bg1"/>
                  </a:solidFill>
                </a:rPr>
                <a:t>3,000 +</a:t>
              </a:r>
            </a:p>
          </p:txBody>
        </p:sp>
        <p:cxnSp>
          <p:nvCxnSpPr>
            <p:cNvPr id="53" name="Straight Connector 52">
              <a:extLst>
                <a:ext uri="{FF2B5EF4-FFF2-40B4-BE49-F238E27FC236}">
                  <a16:creationId xmlns:a16="http://schemas.microsoft.com/office/drawing/2014/main" id="{36D64212-4EA8-40AD-BD0D-1846BCA6253A}"/>
                </a:ext>
              </a:extLst>
            </p:cNvPr>
            <p:cNvCxnSpPr>
              <a:cxnSpLocks/>
            </p:cNvCxnSpPr>
            <p:nvPr/>
          </p:nvCxnSpPr>
          <p:spPr>
            <a:xfrm>
              <a:off x="7536461" y="2819653"/>
              <a:ext cx="1439437" cy="72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FB2DFC1-025A-45AE-A505-8C58475D2312}"/>
                </a:ext>
              </a:extLst>
            </p:cNvPr>
            <p:cNvCxnSpPr>
              <a:cxnSpLocks/>
            </p:cNvCxnSpPr>
            <p:nvPr/>
          </p:nvCxnSpPr>
          <p:spPr>
            <a:xfrm>
              <a:off x="6831935" y="3993835"/>
              <a:ext cx="29393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B4F97C-49C7-4D9E-9432-3B3113363324}"/>
                </a:ext>
              </a:extLst>
            </p:cNvPr>
            <p:cNvCxnSpPr>
              <a:cxnSpLocks/>
            </p:cNvCxnSpPr>
            <p:nvPr/>
          </p:nvCxnSpPr>
          <p:spPr>
            <a:xfrm>
              <a:off x="5957797" y="5371550"/>
              <a:ext cx="45967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83018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5"/>
                                        </p:tgtEl>
                                        <p:attrNameLst>
                                          <p:attrName>ppt_x</p:attrName>
                                        </p:attrNameLst>
                                      </p:cBhvr>
                                      <p:tavLst>
                                        <p:tav tm="0">
                                          <p:val>
                                            <p:strVal val="ppt_x"/>
                                          </p:val>
                                        </p:tav>
                                        <p:tav tm="100000">
                                          <p:val>
                                            <p:strVal val="ppt_x"/>
                                          </p:val>
                                        </p:tav>
                                      </p:tavLst>
                                    </p:anim>
                                    <p:anim calcmode="lin" valueType="num">
                                      <p:cBhvr additive="base">
                                        <p:cTn id="13" dur="500"/>
                                        <p:tgtEl>
                                          <p:spTgt spid="15"/>
                                        </p:tgtEl>
                                        <p:attrNameLst>
                                          <p:attrName>ppt_y</p:attrName>
                                        </p:attrNameLst>
                                      </p:cBhvr>
                                      <p:tavLst>
                                        <p:tav tm="0">
                                          <p:val>
                                            <p:strVal val="ppt_y"/>
                                          </p:val>
                                        </p:tav>
                                        <p:tav tm="100000">
                                          <p:val>
                                            <p:strVal val="1+ppt_h/2"/>
                                          </p:val>
                                        </p:tav>
                                      </p:tavLst>
                                    </p:anim>
                                    <p:set>
                                      <p:cBhvr>
                                        <p:cTn id="14" dur="1" fill="hold">
                                          <p:stCondLst>
                                            <p:cond delay="499"/>
                                          </p:stCondLst>
                                        </p:cTn>
                                        <p:tgtEl>
                                          <p:spTgt spid="15"/>
                                        </p:tgtEl>
                                        <p:attrNameLst>
                                          <p:attrName>style.visibility</p:attrName>
                                        </p:attrNameLst>
                                      </p:cBhvr>
                                      <p:to>
                                        <p:strVal val="hidden"/>
                                      </p:to>
                                    </p:set>
                                  </p:childTnLst>
                                </p:cTn>
                              </p:par>
                              <p:par>
                                <p:cTn id="15" presetID="2" presetClass="exit" presetSubtype="4" fill="hold" nodeType="withEffect">
                                  <p:stCondLst>
                                    <p:cond delay="0"/>
                                  </p:stCondLst>
                                  <p:childTnLst>
                                    <p:anim calcmode="lin" valueType="num">
                                      <p:cBhvr additive="base">
                                        <p:cTn id="16" dur="500"/>
                                        <p:tgtEl>
                                          <p:spTgt spid="10"/>
                                        </p:tgtEl>
                                        <p:attrNameLst>
                                          <p:attrName>ppt_x</p:attrName>
                                        </p:attrNameLst>
                                      </p:cBhvr>
                                      <p:tavLst>
                                        <p:tav tm="0">
                                          <p:val>
                                            <p:strVal val="ppt_x"/>
                                          </p:val>
                                        </p:tav>
                                        <p:tav tm="100000">
                                          <p:val>
                                            <p:strVal val="ppt_x"/>
                                          </p:val>
                                        </p:tav>
                                      </p:tavLst>
                                    </p:anim>
                                    <p:anim calcmode="lin" valueType="num">
                                      <p:cBhvr additive="base">
                                        <p:cTn id="17" dur="500"/>
                                        <p:tgtEl>
                                          <p:spTgt spid="10"/>
                                        </p:tgtEl>
                                        <p:attrNameLst>
                                          <p:attrName>ppt_y</p:attrName>
                                        </p:attrNameLst>
                                      </p:cBhvr>
                                      <p:tavLst>
                                        <p:tav tm="0">
                                          <p:val>
                                            <p:strVal val="ppt_y"/>
                                          </p:val>
                                        </p:tav>
                                        <p:tav tm="100000">
                                          <p:val>
                                            <p:strVal val="1+ppt_h/2"/>
                                          </p:val>
                                        </p:tav>
                                      </p:tavLst>
                                    </p:anim>
                                    <p:set>
                                      <p:cBhvr>
                                        <p:cTn id="18" dur="1" fill="hold">
                                          <p:stCondLst>
                                            <p:cond delay="499"/>
                                          </p:stCondLst>
                                        </p:cTn>
                                        <p:tgtEl>
                                          <p:spTgt spid="10"/>
                                        </p:tgtEl>
                                        <p:attrNameLst>
                                          <p:attrName>style.visibility</p:attrName>
                                        </p:attrNameLst>
                                      </p:cBhvr>
                                      <p:to>
                                        <p:strVal val="hidden"/>
                                      </p:to>
                                    </p:set>
                                  </p:childTnLst>
                                </p:cTn>
                              </p:par>
                              <p:par>
                                <p:cTn id="19" presetID="2" presetClass="entr" presetSubtype="4"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additive="base">
                                        <p:cTn id="21" dur="500" fill="hold"/>
                                        <p:tgtEl>
                                          <p:spTgt spid="47"/>
                                        </p:tgtEl>
                                        <p:attrNameLst>
                                          <p:attrName>ppt_x</p:attrName>
                                        </p:attrNameLst>
                                      </p:cBhvr>
                                      <p:tavLst>
                                        <p:tav tm="0">
                                          <p:val>
                                            <p:strVal val="#ppt_x"/>
                                          </p:val>
                                        </p:tav>
                                        <p:tav tm="100000">
                                          <p:val>
                                            <p:strVal val="#ppt_x"/>
                                          </p:val>
                                        </p:tav>
                                      </p:tavLst>
                                    </p:anim>
                                    <p:anim calcmode="lin" valueType="num">
                                      <p:cBhvr additive="base">
                                        <p:cTn id="2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nimated_captions_fade_into_view_over_forest_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F74A335B7F044CA2B1551D4178D9D5" ma:contentTypeVersion="11" ma:contentTypeDescription="Create a new document." ma:contentTypeScope="" ma:versionID="7004a137ba12ca2b6b0a4edbf1d209b8">
  <xsd:schema xmlns:xsd="http://www.w3.org/2001/XMLSchema" xmlns:xs="http://www.w3.org/2001/XMLSchema" xmlns:p="http://schemas.microsoft.com/office/2006/metadata/properties" xmlns:ns3="4b25e93e-050a-4e28-9e2c-7fef6abdf48f" xmlns:ns4="e0a6ebbd-241d-476e-ac05-25c5a73b9f4b" targetNamespace="http://schemas.microsoft.com/office/2006/metadata/properties" ma:root="true" ma:fieldsID="4b46096a85a1d1dbc6c04f6e89e47adf" ns3:_="" ns4:_="">
    <xsd:import namespace="4b25e93e-050a-4e28-9e2c-7fef6abdf48f"/>
    <xsd:import namespace="e0a6ebbd-241d-476e-ac05-25c5a73b9f4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Location"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25e93e-050a-4e28-9e2c-7fef6abdf48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a6ebbd-241d-476e-ac05-25c5a73b9f4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CF57ADF2-B6C1-4766-B427-AA3538D6DC40}">
  <ds:schemaRefs>
    <ds:schemaRef ds:uri="http://schemas.microsoft.com/sharepoint/v3/contenttype/forms"/>
  </ds:schemaRefs>
</ds:datastoreItem>
</file>

<file path=customXml/itemProps2.xml><?xml version="1.0" encoding="utf-8"?>
<ds:datastoreItem xmlns:ds="http://schemas.openxmlformats.org/officeDocument/2006/customXml" ds:itemID="{ACC47C1A-721A-43DA-8209-03A0B962E3B4}">
  <ds:schemaRefs>
    <ds:schemaRef ds:uri="4b25e93e-050a-4e28-9e2c-7fef6abdf48f"/>
    <ds:schemaRef ds:uri="e0a6ebbd-241d-476e-ac05-25c5a73b9f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8464314-CC53-4325-9287-50E9C2E80FDF}">
  <ds:schemaRefs>
    <ds:schemaRef ds:uri="4b25e93e-050a-4e28-9e2c-7fef6abdf48f"/>
    <ds:schemaRef ds:uri="e0a6ebbd-241d-476e-ac05-25c5a73b9f4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Animated_captions_fade_into_view_over_forest_background</Template>
  <TotalTime>6</TotalTime>
  <Words>5248</Words>
  <Application>Microsoft Office PowerPoint</Application>
  <PresentationFormat>Widescreen</PresentationFormat>
  <Paragraphs>429</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Arial,Sans-Serif</vt:lpstr>
      <vt:lpstr>Calibri</vt:lpstr>
      <vt:lpstr>Candara</vt:lpstr>
      <vt:lpstr>Gill Sans MT</vt:lpstr>
      <vt:lpstr>Times New Roman</vt:lpstr>
      <vt:lpstr>Wingdings</vt:lpstr>
      <vt:lpstr>Animated_captions_fade_into_view_over_forest_background</vt:lpstr>
      <vt:lpstr>PowerPoint Presentation</vt:lpstr>
      <vt:lpstr>What is a Watershed?</vt:lpstr>
      <vt:lpstr>Where is Your Watershed?</vt:lpstr>
      <vt:lpstr>Point vs. Nonpoint Source Pollution</vt:lpstr>
      <vt:lpstr>Point vs. Nonpoint Source Pollution</vt:lpstr>
      <vt:lpstr>Why Monitor Water Quality?</vt:lpstr>
      <vt:lpstr>What is Georgia Adopt-A-Stream?</vt:lpstr>
      <vt:lpstr>PowerPoint Presentation</vt:lpstr>
      <vt:lpstr>PowerPoint Presentation</vt:lpstr>
      <vt:lpstr>Getting Started with AAS</vt:lpstr>
      <vt:lpstr>Determine Your Goals</vt:lpstr>
      <vt:lpstr>Attend a Monitoring Workshop</vt:lpstr>
      <vt:lpstr>QA/QC Monitoring Programs</vt:lpstr>
      <vt:lpstr>Quality Assurance Project Plan</vt:lpstr>
      <vt:lpstr>Non-QA/QC Monitoring Programs</vt:lpstr>
      <vt:lpstr>Form a Group and Select a Site</vt:lpstr>
      <vt:lpstr>Obtain Equipment</vt:lpstr>
      <vt:lpstr>Start Monitoring!</vt:lpstr>
      <vt:lpstr>How are your data used?</vt:lpstr>
      <vt:lpstr>Volunteer Monitoring Data Uses</vt:lpstr>
      <vt:lpstr>More Ways to Get Involved</vt:lpstr>
      <vt:lpstr>AAS Website - Get Involved</vt:lpstr>
      <vt:lpstr>AAS Website - Data Entry</vt:lpstr>
      <vt:lpstr>AAS Website - Materials &amp; Resources</vt:lpstr>
      <vt:lpstr>Other EPD Outreach Programs</vt:lpstr>
      <vt:lpstr>Follow AAS and Stay Connected!</vt:lpstr>
    </vt:vector>
  </TitlesOfParts>
  <Company>Georgia DNR Environmental Protection Division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Encinas, Jacqueline</dc:creator>
  <cp:lastModifiedBy>Crapps, Bailey</cp:lastModifiedBy>
  <cp:revision>4</cp:revision>
  <dcterms:created xsi:type="dcterms:W3CDTF">2019-05-20T16:00:45Z</dcterms:created>
  <dcterms:modified xsi:type="dcterms:W3CDTF">2021-08-31T13:11:40Z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0x010100C6F74A335B7F044CA2B1551D4178D9D5</vt:lpwstr>
  </property>
  <property fmtid="{D5CDD505-2E9C-101B-9397-08002B2CF9AE}" pid="3" name="Scrubbed &amp; tested?">
    <vt:lpwstr>0</vt:lpwstr>
  </property>
  <property fmtid="{D5CDD505-2E9C-101B-9397-08002B2CF9AE}" pid="4" name="Effects types">
    <vt:lpwstr/>
  </property>
  <property fmtid="{D5CDD505-2E9C-101B-9397-08002B2CF9AE}" pid="5" name="Notes0">
    <vt:lpwstr/>
  </property>
  <property fmtid="{D5CDD505-2E9C-101B-9397-08002B2CF9AE}" pid="6" name="Presentation">
    <vt:lpwstr>TEXT_PIC</vt:lpwstr>
  </property>
  <property fmtid="{D5CDD505-2E9C-101B-9397-08002B2CF9AE}" pid="7" name="SlideDescription">
    <vt:lpwstr/>
  </property>
</Properties>
</file>