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8" r:id="rId3"/>
  </p:sldIdLst>
  <p:sldSz cx="15544800" cy="10058400"/>
  <p:notesSz cx="9236075" cy="14722475"/>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42" autoAdjust="0"/>
    <p:restoredTop sz="95515" autoAdjust="0"/>
  </p:normalViewPr>
  <p:slideViewPr>
    <p:cSldViewPr>
      <p:cViewPr>
        <p:scale>
          <a:sx n="66" d="100"/>
          <a:sy n="66" d="100"/>
        </p:scale>
        <p:origin x="1008" y="-6"/>
      </p:cViewPr>
      <p:guideLst>
        <p:guide orient="horz" pos="3312"/>
        <p:guide pos="4896"/>
      </p:guideLst>
    </p:cSldViewPr>
  </p:slideViewPr>
  <p:outlineViewPr>
    <p:cViewPr>
      <p:scale>
        <a:sx n="50" d="100"/>
        <a:sy n="50"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6" y="5"/>
            <a:ext cx="4003136" cy="736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6745" tIns="68370" rIns="136745" bIns="68370" numCol="1" anchor="t" anchorCtr="0" compatLnSpc="1">
            <a:prstTxWarp prst="textNoShape">
              <a:avLst/>
            </a:prstTxWarp>
          </a:bodyPr>
          <a:lstStyle>
            <a:lvl1pPr defTabSz="1369038">
              <a:defRPr sz="1800">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5232946" y="5"/>
            <a:ext cx="4003136" cy="736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6745" tIns="68370" rIns="136745" bIns="68370" numCol="1" anchor="t" anchorCtr="0" compatLnSpc="1">
            <a:prstTxWarp prst="textNoShape">
              <a:avLst/>
            </a:prstTxWarp>
          </a:bodyPr>
          <a:lstStyle>
            <a:lvl1pPr algn="r" defTabSz="1369038">
              <a:defRPr sz="1800">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6" y="13986104"/>
            <a:ext cx="4003136" cy="736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6745" tIns="68370" rIns="136745" bIns="68370" numCol="1" anchor="b" anchorCtr="0" compatLnSpc="1">
            <a:prstTxWarp prst="textNoShape">
              <a:avLst/>
            </a:prstTxWarp>
          </a:bodyPr>
          <a:lstStyle>
            <a:lvl1pPr defTabSz="1369038">
              <a:defRPr sz="18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5232946" y="13986104"/>
            <a:ext cx="4003136" cy="736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6745" tIns="68370" rIns="136745" bIns="68370" numCol="1" anchor="b" anchorCtr="0" compatLnSpc="1">
            <a:prstTxWarp prst="textNoShape">
              <a:avLst/>
            </a:prstTxWarp>
          </a:bodyPr>
          <a:lstStyle>
            <a:lvl1pPr algn="r" defTabSz="1369038">
              <a:defRPr sz="1800">
                <a:latin typeface="Times New Roman" pitchFamily="18" charset="0"/>
              </a:defRPr>
            </a:lvl1pPr>
          </a:lstStyle>
          <a:p>
            <a:pPr>
              <a:defRPr/>
            </a:pPr>
            <a:fld id="{290AD33C-CC7F-4DB3-87AE-7C274E6F697D}" type="slidenum">
              <a:rPr lang="en-US"/>
              <a:pPr>
                <a:defRPr/>
              </a:pPr>
              <a:t>‹#›</a:t>
            </a:fld>
            <a:endParaRPr lang="en-US"/>
          </a:p>
        </p:txBody>
      </p:sp>
    </p:spTree>
    <p:extLst>
      <p:ext uri="{BB962C8B-B14F-4D97-AF65-F5344CB8AC3E}">
        <p14:creationId xmlns:p14="http://schemas.microsoft.com/office/powerpoint/2010/main" val="12480117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225" y="3124200"/>
            <a:ext cx="13214350"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2332038" y="5699125"/>
            <a:ext cx="1088072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7503DA-71F4-4697-A136-FD759C802B0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91B835-5AB9-43C3-869C-FDF68EF787B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075988" y="893763"/>
            <a:ext cx="3302000" cy="8047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66813" y="893763"/>
            <a:ext cx="9756775"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942A3A-2DB0-48E6-AA4F-7878157D523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228A1C-E3BA-41AD-8DF0-93F5C3537FF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725" y="6462713"/>
            <a:ext cx="13212763"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28725" y="4262438"/>
            <a:ext cx="13212763"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1FBFB6-385D-4FBE-89F3-DDAF53B7A9D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66813" y="2905125"/>
            <a:ext cx="6529387"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848600" y="2905125"/>
            <a:ext cx="6529388"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AB989B-3EC8-479C-8994-3D3284EA73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7875" y="403225"/>
            <a:ext cx="1398905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77875" y="2251075"/>
            <a:ext cx="6867525"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7875" y="3189288"/>
            <a:ext cx="6867525"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96225" y="2251075"/>
            <a:ext cx="687070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96225" y="3189288"/>
            <a:ext cx="687070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02CC145-9E05-4D2B-8C9B-CA70A998FCB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FA99F22-D26B-4722-A6EC-B2DFF4C946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FBCA61E-D9F0-4B1D-970B-8ADD3B685A0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875" y="400050"/>
            <a:ext cx="5113338"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076950" y="400050"/>
            <a:ext cx="8689975"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77875" y="2105025"/>
            <a:ext cx="5113338"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5630DF-3C53-47C1-8262-482AFDC7EB2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413" y="7040563"/>
            <a:ext cx="9328150"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046413" y="898525"/>
            <a:ext cx="9328150"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3046413" y="7872413"/>
            <a:ext cx="9328150"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014984-13E7-42FA-AB16-63FBADFF15D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66813" y="893763"/>
            <a:ext cx="13211175" cy="1676400"/>
          </a:xfrm>
          <a:prstGeom prst="rect">
            <a:avLst/>
          </a:prstGeom>
          <a:noFill/>
          <a:ln w="9525">
            <a:noFill/>
            <a:miter lim="800000"/>
            <a:headEnd/>
            <a:tailEnd/>
          </a:ln>
        </p:spPr>
        <p:txBody>
          <a:bodyPr vert="horz" wrap="square" lIns="156746" tIns="78373" rIns="156746" bIns="7837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66813" y="2905125"/>
            <a:ext cx="13211175" cy="6035675"/>
          </a:xfrm>
          <a:prstGeom prst="rect">
            <a:avLst/>
          </a:prstGeom>
          <a:noFill/>
          <a:ln w="9525">
            <a:noFill/>
            <a:miter lim="800000"/>
            <a:headEnd/>
            <a:tailEnd/>
          </a:ln>
        </p:spPr>
        <p:txBody>
          <a:bodyPr vert="horz" wrap="square" lIns="156746" tIns="78373" rIns="156746" bIns="7837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166813" y="9164638"/>
            <a:ext cx="3238500" cy="669925"/>
          </a:xfrm>
          <a:prstGeom prst="rect">
            <a:avLst/>
          </a:prstGeom>
          <a:noFill/>
          <a:ln w="9525">
            <a:noFill/>
            <a:miter lim="800000"/>
            <a:headEnd/>
            <a:tailEnd/>
          </a:ln>
          <a:effectLst/>
        </p:spPr>
        <p:txBody>
          <a:bodyPr vert="horz" wrap="square" lIns="156746" tIns="78373" rIns="156746" bIns="78373" numCol="1" anchor="t" anchorCtr="0" compatLnSpc="1">
            <a:prstTxWarp prst="textNoShape">
              <a:avLst/>
            </a:prstTxWarp>
          </a:bodyPr>
          <a:lstStyle>
            <a:lvl1pPr>
              <a:defRPr smtClean="0"/>
            </a:lvl1pPr>
          </a:lstStyle>
          <a:p>
            <a:pPr>
              <a:defRPr/>
            </a:pPr>
            <a:endParaRPr lang="en-US"/>
          </a:p>
        </p:txBody>
      </p:sp>
      <p:sp>
        <p:nvSpPr>
          <p:cNvPr id="1029" name="Rectangle 5"/>
          <p:cNvSpPr>
            <a:spLocks noGrp="1" noChangeArrowheads="1"/>
          </p:cNvSpPr>
          <p:nvPr>
            <p:ph type="ftr" sz="quarter" idx="3"/>
          </p:nvPr>
        </p:nvSpPr>
        <p:spPr bwMode="auto">
          <a:xfrm>
            <a:off x="5310188" y="9164638"/>
            <a:ext cx="4924425" cy="669925"/>
          </a:xfrm>
          <a:prstGeom prst="rect">
            <a:avLst/>
          </a:prstGeom>
          <a:noFill/>
          <a:ln w="9525">
            <a:noFill/>
            <a:miter lim="800000"/>
            <a:headEnd/>
            <a:tailEnd/>
          </a:ln>
          <a:effectLst/>
        </p:spPr>
        <p:txBody>
          <a:bodyPr vert="horz" wrap="square" lIns="156746" tIns="78373" rIns="156746" bIns="78373" numCol="1" anchor="t" anchorCtr="0" compatLnSpc="1">
            <a:prstTxWarp prst="textNoShape">
              <a:avLst/>
            </a:prstTxWarp>
          </a:bodyPr>
          <a:lstStyle>
            <a:lvl1pPr algn="ctr">
              <a:defRPr smtClean="0"/>
            </a:lvl1pPr>
          </a:lstStyle>
          <a:p>
            <a:pPr>
              <a:defRPr/>
            </a:pPr>
            <a:endParaRPr lang="en-US"/>
          </a:p>
        </p:txBody>
      </p:sp>
      <p:sp>
        <p:nvSpPr>
          <p:cNvPr id="1030" name="Rectangle 6"/>
          <p:cNvSpPr>
            <a:spLocks noGrp="1" noChangeArrowheads="1"/>
          </p:cNvSpPr>
          <p:nvPr>
            <p:ph type="sldNum" sz="quarter" idx="4"/>
          </p:nvPr>
        </p:nvSpPr>
        <p:spPr bwMode="auto">
          <a:xfrm>
            <a:off x="11139488" y="9164638"/>
            <a:ext cx="3238500" cy="669925"/>
          </a:xfrm>
          <a:prstGeom prst="rect">
            <a:avLst/>
          </a:prstGeom>
          <a:noFill/>
          <a:ln w="9525">
            <a:noFill/>
            <a:miter lim="800000"/>
            <a:headEnd/>
            <a:tailEnd/>
          </a:ln>
          <a:effectLst/>
        </p:spPr>
        <p:txBody>
          <a:bodyPr vert="horz" wrap="square" lIns="156746" tIns="78373" rIns="156746" bIns="78373" numCol="1" anchor="t" anchorCtr="0" compatLnSpc="1">
            <a:prstTxWarp prst="textNoShape">
              <a:avLst/>
            </a:prstTxWarp>
          </a:bodyPr>
          <a:lstStyle>
            <a:lvl1pPr algn="r">
              <a:defRPr smtClean="0"/>
            </a:lvl1pPr>
          </a:lstStyle>
          <a:p>
            <a:pPr>
              <a:defRPr/>
            </a:pPr>
            <a:fld id="{94127C85-B896-4991-A638-E159B171DD0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6863" rtl="0" eaLnBrk="0" fontAlgn="base" hangingPunct="0">
        <a:spcBef>
          <a:spcPct val="0"/>
        </a:spcBef>
        <a:spcAft>
          <a:spcPct val="0"/>
        </a:spcAft>
        <a:defRPr sz="7500">
          <a:solidFill>
            <a:schemeClr val="tx2"/>
          </a:solidFill>
          <a:latin typeface="+mj-lt"/>
          <a:ea typeface="+mj-ea"/>
          <a:cs typeface="+mj-cs"/>
        </a:defRPr>
      </a:lvl1pPr>
      <a:lvl2pPr algn="ctr" defTabSz="1566863" rtl="0" eaLnBrk="0" fontAlgn="base" hangingPunct="0">
        <a:spcBef>
          <a:spcPct val="0"/>
        </a:spcBef>
        <a:spcAft>
          <a:spcPct val="0"/>
        </a:spcAft>
        <a:defRPr sz="7500">
          <a:solidFill>
            <a:schemeClr val="tx2"/>
          </a:solidFill>
          <a:latin typeface="Times New Roman" pitchFamily="18" charset="0"/>
        </a:defRPr>
      </a:lvl2pPr>
      <a:lvl3pPr algn="ctr" defTabSz="1566863" rtl="0" eaLnBrk="0" fontAlgn="base" hangingPunct="0">
        <a:spcBef>
          <a:spcPct val="0"/>
        </a:spcBef>
        <a:spcAft>
          <a:spcPct val="0"/>
        </a:spcAft>
        <a:defRPr sz="7500">
          <a:solidFill>
            <a:schemeClr val="tx2"/>
          </a:solidFill>
          <a:latin typeface="Times New Roman" pitchFamily="18" charset="0"/>
        </a:defRPr>
      </a:lvl3pPr>
      <a:lvl4pPr algn="ctr" defTabSz="1566863" rtl="0" eaLnBrk="0" fontAlgn="base" hangingPunct="0">
        <a:spcBef>
          <a:spcPct val="0"/>
        </a:spcBef>
        <a:spcAft>
          <a:spcPct val="0"/>
        </a:spcAft>
        <a:defRPr sz="7500">
          <a:solidFill>
            <a:schemeClr val="tx2"/>
          </a:solidFill>
          <a:latin typeface="Times New Roman" pitchFamily="18" charset="0"/>
        </a:defRPr>
      </a:lvl4pPr>
      <a:lvl5pPr algn="ctr" defTabSz="1566863" rtl="0" eaLnBrk="0" fontAlgn="base" hangingPunct="0">
        <a:spcBef>
          <a:spcPct val="0"/>
        </a:spcBef>
        <a:spcAft>
          <a:spcPct val="0"/>
        </a:spcAft>
        <a:defRPr sz="7500">
          <a:solidFill>
            <a:schemeClr val="tx2"/>
          </a:solidFill>
          <a:latin typeface="Times New Roman" pitchFamily="18" charset="0"/>
        </a:defRPr>
      </a:lvl5pPr>
      <a:lvl6pPr marL="457200" algn="ctr" defTabSz="1566863" rtl="0" fontAlgn="base">
        <a:spcBef>
          <a:spcPct val="0"/>
        </a:spcBef>
        <a:spcAft>
          <a:spcPct val="0"/>
        </a:spcAft>
        <a:defRPr sz="7500">
          <a:solidFill>
            <a:schemeClr val="tx2"/>
          </a:solidFill>
          <a:latin typeface="Times New Roman" pitchFamily="18" charset="0"/>
        </a:defRPr>
      </a:lvl6pPr>
      <a:lvl7pPr marL="914400" algn="ctr" defTabSz="1566863" rtl="0" fontAlgn="base">
        <a:spcBef>
          <a:spcPct val="0"/>
        </a:spcBef>
        <a:spcAft>
          <a:spcPct val="0"/>
        </a:spcAft>
        <a:defRPr sz="7500">
          <a:solidFill>
            <a:schemeClr val="tx2"/>
          </a:solidFill>
          <a:latin typeface="Times New Roman" pitchFamily="18" charset="0"/>
        </a:defRPr>
      </a:lvl7pPr>
      <a:lvl8pPr marL="1371600" algn="ctr" defTabSz="1566863" rtl="0" fontAlgn="base">
        <a:spcBef>
          <a:spcPct val="0"/>
        </a:spcBef>
        <a:spcAft>
          <a:spcPct val="0"/>
        </a:spcAft>
        <a:defRPr sz="7500">
          <a:solidFill>
            <a:schemeClr val="tx2"/>
          </a:solidFill>
          <a:latin typeface="Times New Roman" pitchFamily="18" charset="0"/>
        </a:defRPr>
      </a:lvl8pPr>
      <a:lvl9pPr marL="1828800" algn="ctr" defTabSz="1566863" rtl="0" fontAlgn="base">
        <a:spcBef>
          <a:spcPct val="0"/>
        </a:spcBef>
        <a:spcAft>
          <a:spcPct val="0"/>
        </a:spcAft>
        <a:defRPr sz="7500">
          <a:solidFill>
            <a:schemeClr val="tx2"/>
          </a:solidFill>
          <a:latin typeface="Times New Roman" pitchFamily="18" charset="0"/>
        </a:defRPr>
      </a:lvl9pPr>
    </p:titleStyle>
    <p:bodyStyle>
      <a:lvl1pPr marL="587375" indent="-587375" algn="l" defTabSz="1566863" rtl="0" eaLnBrk="0" fontAlgn="base" hangingPunct="0">
        <a:spcBef>
          <a:spcPct val="20000"/>
        </a:spcBef>
        <a:spcAft>
          <a:spcPct val="0"/>
        </a:spcAft>
        <a:buChar char="•"/>
        <a:defRPr sz="5500">
          <a:solidFill>
            <a:schemeClr val="tx1"/>
          </a:solidFill>
          <a:latin typeface="+mn-lt"/>
          <a:ea typeface="+mn-ea"/>
          <a:cs typeface="+mn-cs"/>
        </a:defRPr>
      </a:lvl1pPr>
      <a:lvl2pPr marL="1273175" indent="-488950" algn="l" defTabSz="1566863" rtl="0" eaLnBrk="0" fontAlgn="base" hangingPunct="0">
        <a:spcBef>
          <a:spcPct val="20000"/>
        </a:spcBef>
        <a:spcAft>
          <a:spcPct val="0"/>
        </a:spcAft>
        <a:buChar char="–"/>
        <a:defRPr sz="4800">
          <a:solidFill>
            <a:schemeClr val="tx1"/>
          </a:solidFill>
          <a:latin typeface="+mn-lt"/>
        </a:defRPr>
      </a:lvl2pPr>
      <a:lvl3pPr marL="1958975" indent="-392113" algn="l" defTabSz="1566863" rtl="0" eaLnBrk="0" fontAlgn="base" hangingPunct="0">
        <a:spcBef>
          <a:spcPct val="20000"/>
        </a:spcBef>
        <a:spcAft>
          <a:spcPct val="0"/>
        </a:spcAft>
        <a:buChar char="•"/>
        <a:defRPr sz="4100">
          <a:solidFill>
            <a:schemeClr val="tx1"/>
          </a:solidFill>
          <a:latin typeface="+mn-lt"/>
        </a:defRPr>
      </a:lvl3pPr>
      <a:lvl4pPr marL="2743200" indent="-392113" algn="l" defTabSz="1566863" rtl="0" eaLnBrk="0" fontAlgn="base" hangingPunct="0">
        <a:spcBef>
          <a:spcPct val="20000"/>
        </a:spcBef>
        <a:spcAft>
          <a:spcPct val="0"/>
        </a:spcAft>
        <a:buChar char="–"/>
        <a:defRPr sz="3400">
          <a:solidFill>
            <a:schemeClr val="tx1"/>
          </a:solidFill>
          <a:latin typeface="+mn-lt"/>
        </a:defRPr>
      </a:lvl4pPr>
      <a:lvl5pPr marL="3527425" indent="-392113" algn="l" defTabSz="1566863" rtl="0" eaLnBrk="0" fontAlgn="base" hangingPunct="0">
        <a:spcBef>
          <a:spcPct val="20000"/>
        </a:spcBef>
        <a:spcAft>
          <a:spcPct val="0"/>
        </a:spcAft>
        <a:buChar char="»"/>
        <a:defRPr sz="3400">
          <a:solidFill>
            <a:schemeClr val="tx1"/>
          </a:solidFill>
          <a:latin typeface="+mn-lt"/>
        </a:defRPr>
      </a:lvl5pPr>
      <a:lvl6pPr marL="3984625" indent="-392113" algn="l" defTabSz="1566863" rtl="0" fontAlgn="base">
        <a:spcBef>
          <a:spcPct val="20000"/>
        </a:spcBef>
        <a:spcAft>
          <a:spcPct val="0"/>
        </a:spcAft>
        <a:buChar char="»"/>
        <a:defRPr sz="3400">
          <a:solidFill>
            <a:schemeClr val="tx1"/>
          </a:solidFill>
          <a:latin typeface="+mn-lt"/>
        </a:defRPr>
      </a:lvl6pPr>
      <a:lvl7pPr marL="4441825" indent="-392113" algn="l" defTabSz="1566863" rtl="0" fontAlgn="base">
        <a:spcBef>
          <a:spcPct val="20000"/>
        </a:spcBef>
        <a:spcAft>
          <a:spcPct val="0"/>
        </a:spcAft>
        <a:buChar char="»"/>
        <a:defRPr sz="3400">
          <a:solidFill>
            <a:schemeClr val="tx1"/>
          </a:solidFill>
          <a:latin typeface="+mn-lt"/>
        </a:defRPr>
      </a:lvl7pPr>
      <a:lvl8pPr marL="4899025" indent="-392113" algn="l" defTabSz="1566863" rtl="0" fontAlgn="base">
        <a:spcBef>
          <a:spcPct val="20000"/>
        </a:spcBef>
        <a:spcAft>
          <a:spcPct val="0"/>
        </a:spcAft>
        <a:buChar char="»"/>
        <a:defRPr sz="3400">
          <a:solidFill>
            <a:schemeClr val="tx1"/>
          </a:solidFill>
          <a:latin typeface="+mn-lt"/>
        </a:defRPr>
      </a:lvl8pPr>
      <a:lvl9pPr marL="5356225" indent="-392113" algn="l" defTabSz="1566863" rtl="0" fontAlgn="base">
        <a:spcBef>
          <a:spcPct val="20000"/>
        </a:spcBef>
        <a:spcAft>
          <a:spcPct val="0"/>
        </a:spcAft>
        <a:buChar char="»"/>
        <a:defRPr sz="3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5" Type="http://schemas.openxmlformats.org/officeDocument/2006/relationships/image" Target="../media/image1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22"/>
          <p:cNvSpPr>
            <a:spLocks noChangeArrowheads="1"/>
          </p:cNvSpPr>
          <p:nvPr/>
        </p:nvSpPr>
        <p:spPr bwMode="auto">
          <a:xfrm>
            <a:off x="13165494" y="8909050"/>
            <a:ext cx="38100" cy="152400"/>
          </a:xfrm>
          <a:prstGeom prst="rect">
            <a:avLst/>
          </a:prstGeom>
          <a:noFill/>
          <a:ln w="9525">
            <a:noFill/>
            <a:miter lim="800000"/>
            <a:headEnd/>
            <a:tailEnd/>
          </a:ln>
        </p:spPr>
        <p:txBody>
          <a:bodyPr wrap="none" lIns="0" tIns="0" rIns="0" bIns="0">
            <a:spAutoFit/>
          </a:bodyPr>
          <a:lstStyle/>
          <a:p>
            <a:r>
              <a:rPr lang="en-US" sz="1000" b="1">
                <a:solidFill>
                  <a:srgbClr val="000000"/>
                </a:solidFill>
                <a:latin typeface="Maiandra GD" pitchFamily="34" charset="0"/>
              </a:rPr>
              <a:t> </a:t>
            </a:r>
            <a:endParaRPr lang="en-US"/>
          </a:p>
        </p:txBody>
      </p:sp>
      <p:sp>
        <p:nvSpPr>
          <p:cNvPr id="2083" name="Text Box 631"/>
          <p:cNvSpPr txBox="1">
            <a:spLocks noChangeArrowheads="1"/>
          </p:cNvSpPr>
          <p:nvPr/>
        </p:nvSpPr>
        <p:spPr bwMode="auto">
          <a:xfrm>
            <a:off x="941958" y="8909050"/>
            <a:ext cx="5659883" cy="369332"/>
          </a:xfrm>
          <a:prstGeom prst="rect">
            <a:avLst/>
          </a:prstGeom>
          <a:noFill/>
          <a:ln w="9525">
            <a:noFill/>
            <a:miter lim="800000"/>
            <a:headEnd/>
            <a:tailEnd/>
          </a:ln>
        </p:spPr>
        <p:txBody>
          <a:bodyPr wrap="none">
            <a:spAutoFit/>
          </a:bodyPr>
          <a:lstStyle/>
          <a:p>
            <a:pPr algn="ctr"/>
            <a:r>
              <a:rPr lang="en-US" sz="1800" b="1" dirty="0">
                <a:latin typeface="Maiandra GD" pitchFamily="34" charset="0"/>
              </a:rPr>
              <a:t>Thank You and See You Next Year at </a:t>
            </a:r>
            <a:r>
              <a:rPr lang="en-US" sz="1800" b="1" dirty="0" smtClean="0">
                <a:latin typeface="Maiandra GD" pitchFamily="34" charset="0"/>
              </a:rPr>
              <a:t>Confluence 2015!</a:t>
            </a:r>
          </a:p>
        </p:txBody>
      </p:sp>
      <p:sp>
        <p:nvSpPr>
          <p:cNvPr id="2054" name="Text Box 634"/>
          <p:cNvSpPr txBox="1">
            <a:spLocks noChangeArrowheads="1"/>
          </p:cNvSpPr>
          <p:nvPr/>
        </p:nvSpPr>
        <p:spPr bwMode="auto">
          <a:xfrm>
            <a:off x="304800" y="609600"/>
            <a:ext cx="6858000" cy="738664"/>
          </a:xfrm>
          <a:prstGeom prst="rect">
            <a:avLst/>
          </a:prstGeom>
          <a:noFill/>
          <a:ln w="9525">
            <a:noFill/>
            <a:miter lim="800000"/>
            <a:headEnd/>
            <a:tailEnd/>
          </a:ln>
        </p:spPr>
        <p:txBody>
          <a:bodyPr wrap="square">
            <a:spAutoFit/>
          </a:bodyPr>
          <a:lstStyle/>
          <a:p>
            <a:pPr algn="ctr"/>
            <a:r>
              <a:rPr lang="en-US" sz="1400" dirty="0" smtClean="0">
                <a:solidFill>
                  <a:srgbClr val="000000"/>
                </a:solidFill>
                <a:latin typeface="Maiandra GD" pitchFamily="34" charset="0"/>
              </a:rPr>
              <a:t>We </a:t>
            </a:r>
            <a:r>
              <a:rPr lang="en-US" sz="1400" dirty="0">
                <a:solidFill>
                  <a:srgbClr val="000000"/>
                </a:solidFill>
                <a:latin typeface="Maiandra GD" pitchFamily="34" charset="0"/>
              </a:rPr>
              <a:t>would like to extend our sincere gratitude to all of the volunteers and staff who have helped with this conference and with the Adopt-A-Stream </a:t>
            </a:r>
            <a:endParaRPr lang="en-US" sz="1400" dirty="0" smtClean="0">
              <a:solidFill>
                <a:srgbClr val="000000"/>
              </a:solidFill>
              <a:latin typeface="Maiandra GD" pitchFamily="34" charset="0"/>
            </a:endParaRPr>
          </a:p>
          <a:p>
            <a:pPr algn="ctr"/>
            <a:r>
              <a:rPr lang="en-US" sz="1400" dirty="0" smtClean="0">
                <a:solidFill>
                  <a:srgbClr val="000000"/>
                </a:solidFill>
                <a:latin typeface="Maiandra GD" pitchFamily="34" charset="0"/>
              </a:rPr>
              <a:t>Program </a:t>
            </a:r>
            <a:r>
              <a:rPr lang="en-US" sz="1400" dirty="0">
                <a:solidFill>
                  <a:srgbClr val="000000"/>
                </a:solidFill>
                <a:latin typeface="Maiandra GD" pitchFamily="34" charset="0"/>
              </a:rPr>
              <a:t>throughout the years. </a:t>
            </a:r>
            <a:endParaRPr lang="en-US" sz="1400" dirty="0">
              <a:latin typeface="Maiandra GD" pitchFamily="34" charset="0"/>
            </a:endParaRPr>
          </a:p>
        </p:txBody>
      </p:sp>
      <p:sp>
        <p:nvSpPr>
          <p:cNvPr id="2056" name="Text Box 640"/>
          <p:cNvSpPr txBox="1">
            <a:spLocks noChangeArrowheads="1"/>
          </p:cNvSpPr>
          <p:nvPr/>
        </p:nvSpPr>
        <p:spPr bwMode="auto">
          <a:xfrm>
            <a:off x="457200" y="3676849"/>
            <a:ext cx="6553200" cy="4308872"/>
          </a:xfrm>
          <a:prstGeom prst="rect">
            <a:avLst/>
          </a:prstGeom>
          <a:noFill/>
          <a:ln w="9525">
            <a:noFill/>
            <a:miter lim="800000"/>
            <a:headEnd/>
            <a:tailEnd/>
          </a:ln>
        </p:spPr>
        <p:txBody>
          <a:bodyPr wrap="square">
            <a:spAutoFit/>
          </a:bodyPr>
          <a:lstStyle/>
          <a:p>
            <a:r>
              <a:rPr lang="en-US" sz="1400" b="1" dirty="0">
                <a:solidFill>
                  <a:srgbClr val="000000"/>
                </a:solidFill>
                <a:latin typeface="Maiandra GD" pitchFamily="34" charset="0"/>
              </a:rPr>
              <a:t>Thank you to our </a:t>
            </a:r>
            <a:r>
              <a:rPr lang="en-US" sz="1400" b="1" dirty="0" smtClean="0">
                <a:solidFill>
                  <a:srgbClr val="000000"/>
                </a:solidFill>
                <a:latin typeface="Maiandra GD" pitchFamily="34" charset="0"/>
              </a:rPr>
              <a:t>2014 in-kind </a:t>
            </a:r>
            <a:r>
              <a:rPr lang="en-US" sz="1400" b="1" dirty="0">
                <a:solidFill>
                  <a:srgbClr val="000000"/>
                </a:solidFill>
                <a:latin typeface="Maiandra GD" pitchFamily="34" charset="0"/>
              </a:rPr>
              <a:t>donors:</a:t>
            </a:r>
          </a:p>
          <a:p>
            <a:endParaRPr lang="en-US" sz="800" b="1" dirty="0">
              <a:solidFill>
                <a:srgbClr val="000000"/>
              </a:solidFill>
              <a:latin typeface="Maiandra GD" pitchFamily="34" charset="0"/>
            </a:endParaRPr>
          </a:p>
          <a:p>
            <a:r>
              <a:rPr lang="en-US" sz="1200" dirty="0" smtClean="0">
                <a:latin typeface="Maiandra GD" pitchFamily="34" charset="0"/>
              </a:rPr>
              <a:t>7th </a:t>
            </a:r>
            <a:r>
              <a:rPr lang="en-US" sz="1200" dirty="0">
                <a:latin typeface="Maiandra GD" pitchFamily="34" charset="0"/>
              </a:rPr>
              <a:t>Generation</a:t>
            </a:r>
          </a:p>
          <a:p>
            <a:r>
              <a:rPr lang="en-US" sz="1200" dirty="0">
                <a:latin typeface="Maiandra GD" pitchFamily="34" charset="0"/>
              </a:rPr>
              <a:t>AMC Theatres</a:t>
            </a:r>
          </a:p>
          <a:p>
            <a:r>
              <a:rPr lang="en-US" sz="1200" dirty="0">
                <a:latin typeface="Maiandra GD" pitchFamily="34" charset="0"/>
              </a:rPr>
              <a:t>Becky Champion</a:t>
            </a:r>
          </a:p>
          <a:p>
            <a:r>
              <a:rPr lang="en-US" sz="1200" dirty="0" smtClean="0">
                <a:latin typeface="Maiandra GD" pitchFamily="34" charset="0"/>
              </a:rPr>
              <a:t>City </a:t>
            </a:r>
            <a:r>
              <a:rPr lang="en-US" sz="1200" dirty="0">
                <a:latin typeface="Maiandra GD" pitchFamily="34" charset="0"/>
              </a:rPr>
              <a:t>Of Braselton</a:t>
            </a:r>
          </a:p>
          <a:p>
            <a:r>
              <a:rPr lang="en-US" sz="1200" dirty="0" smtClean="0">
                <a:latin typeface="Maiandra GD" pitchFamily="34" charset="0"/>
              </a:rPr>
              <a:t>Cool </a:t>
            </a:r>
            <a:r>
              <a:rPr lang="en-US" sz="1200" dirty="0">
                <a:latin typeface="Maiandra GD" pitchFamily="34" charset="0"/>
              </a:rPr>
              <a:t>River </a:t>
            </a:r>
            <a:r>
              <a:rPr lang="en-US" sz="1200" dirty="0" smtClean="0">
                <a:latin typeface="Maiandra GD" pitchFamily="34" charset="0"/>
              </a:rPr>
              <a:t>Tubing</a:t>
            </a:r>
          </a:p>
          <a:p>
            <a:r>
              <a:rPr lang="en-US" sz="1200" dirty="0" smtClean="0">
                <a:latin typeface="Maiandra GD" pitchFamily="34" charset="0"/>
              </a:rPr>
              <a:t>Dolly </a:t>
            </a:r>
            <a:r>
              <a:rPr lang="en-US" sz="1200" dirty="0" err="1" smtClean="0">
                <a:latin typeface="Maiandra GD" pitchFamily="34" charset="0"/>
              </a:rPr>
              <a:t>Fehd</a:t>
            </a:r>
            <a:endParaRPr lang="en-US" sz="1200" dirty="0">
              <a:latin typeface="Maiandra GD" pitchFamily="34" charset="0"/>
            </a:endParaRPr>
          </a:p>
          <a:p>
            <a:r>
              <a:rPr lang="en-US" sz="1200" dirty="0">
                <a:latin typeface="Maiandra GD" pitchFamily="34" charset="0"/>
              </a:rPr>
              <a:t>Earth Bath</a:t>
            </a:r>
          </a:p>
          <a:p>
            <a:r>
              <a:rPr lang="en-US" sz="1200" dirty="0" err="1">
                <a:latin typeface="Maiandra GD" pitchFamily="34" charset="0"/>
              </a:rPr>
              <a:t>Fernbank</a:t>
            </a:r>
            <a:r>
              <a:rPr lang="en-US" sz="1200" dirty="0">
                <a:latin typeface="Maiandra GD" pitchFamily="34" charset="0"/>
              </a:rPr>
              <a:t> Museum</a:t>
            </a:r>
          </a:p>
          <a:p>
            <a:r>
              <a:rPr lang="en-US" sz="1200" dirty="0">
                <a:latin typeface="Maiandra GD" pitchFamily="34" charset="0"/>
              </a:rPr>
              <a:t>Flint </a:t>
            </a:r>
            <a:r>
              <a:rPr lang="en-US" sz="1200" dirty="0" err="1" smtClean="0">
                <a:latin typeface="Maiandra GD" pitchFamily="34" charset="0"/>
              </a:rPr>
              <a:t>RiverQuarium</a:t>
            </a:r>
            <a:endParaRPr lang="en-US" sz="1200" dirty="0">
              <a:latin typeface="Maiandra GD" pitchFamily="34" charset="0"/>
            </a:endParaRPr>
          </a:p>
          <a:p>
            <a:r>
              <a:rPr lang="en-US" sz="1200" dirty="0" smtClean="0">
                <a:latin typeface="Maiandra GD" pitchFamily="34" charset="0"/>
              </a:rPr>
              <a:t>Ga </a:t>
            </a:r>
            <a:r>
              <a:rPr lang="en-US" sz="1200" dirty="0">
                <a:latin typeface="Maiandra GD" pitchFamily="34" charset="0"/>
              </a:rPr>
              <a:t>Aquarium</a:t>
            </a:r>
          </a:p>
          <a:p>
            <a:r>
              <a:rPr lang="en-US" sz="1200" dirty="0" err="1">
                <a:latin typeface="Maiandra GD" pitchFamily="34" charset="0"/>
              </a:rPr>
              <a:t>Gaim</a:t>
            </a:r>
            <a:endParaRPr lang="en-US" sz="1200" dirty="0">
              <a:latin typeface="Maiandra GD" pitchFamily="34" charset="0"/>
            </a:endParaRPr>
          </a:p>
          <a:p>
            <a:r>
              <a:rPr lang="en-US" sz="1200" dirty="0">
                <a:latin typeface="Maiandra GD" pitchFamily="34" charset="0"/>
              </a:rPr>
              <a:t>Glee Gum</a:t>
            </a:r>
          </a:p>
          <a:p>
            <a:r>
              <a:rPr lang="en-US" sz="1200" dirty="0">
                <a:latin typeface="Maiandra GD" pitchFamily="34" charset="0"/>
              </a:rPr>
              <a:t>Green Mountain Coffee</a:t>
            </a:r>
          </a:p>
          <a:p>
            <a:r>
              <a:rPr lang="en-US" sz="1200" dirty="0" smtClean="0">
                <a:latin typeface="Maiandra GD" pitchFamily="34" charset="0"/>
              </a:rPr>
              <a:t>Half Moon Outfitters</a:t>
            </a:r>
          </a:p>
          <a:p>
            <a:r>
              <a:rPr lang="en-US" sz="1200" dirty="0" smtClean="0">
                <a:latin typeface="Maiandra GD" pitchFamily="34" charset="0"/>
              </a:rPr>
              <a:t>Jason‘s Deli</a:t>
            </a:r>
          </a:p>
          <a:p>
            <a:r>
              <a:rPr lang="en-US" sz="1200" dirty="0" err="1">
                <a:latin typeface="Maiandra GD" pitchFamily="34" charset="0"/>
              </a:rPr>
              <a:t>Jeju</a:t>
            </a:r>
            <a:r>
              <a:rPr lang="en-US" sz="1200" dirty="0">
                <a:latin typeface="Maiandra GD" pitchFamily="34" charset="0"/>
              </a:rPr>
              <a:t> Sauna</a:t>
            </a:r>
          </a:p>
          <a:p>
            <a:r>
              <a:rPr lang="en-US" sz="1200" dirty="0">
                <a:latin typeface="Maiandra GD" pitchFamily="34" charset="0"/>
              </a:rPr>
              <a:t>Joe Cook</a:t>
            </a:r>
          </a:p>
          <a:p>
            <a:r>
              <a:rPr lang="en-US" sz="1200" dirty="0">
                <a:latin typeface="Maiandra GD" pitchFamily="34" charset="0"/>
              </a:rPr>
              <a:t>Little St. Simon‘s Island</a:t>
            </a:r>
          </a:p>
          <a:p>
            <a:endParaRPr lang="en-US" sz="1200" dirty="0" smtClean="0">
              <a:solidFill>
                <a:srgbClr val="000000"/>
              </a:solidFill>
              <a:latin typeface="Maiandra GD" pitchFamily="34" charset="0"/>
            </a:endParaRPr>
          </a:p>
          <a:p>
            <a:endParaRPr lang="en-US" sz="1200" dirty="0">
              <a:solidFill>
                <a:srgbClr val="000000"/>
              </a:solidFill>
              <a:latin typeface="Maiandra GD" pitchFamily="34" charset="0"/>
            </a:endParaRPr>
          </a:p>
          <a:p>
            <a:endParaRPr lang="en-US" sz="1200" dirty="0">
              <a:solidFill>
                <a:srgbClr val="000000"/>
              </a:solidFill>
              <a:latin typeface="Maiandra GD" pitchFamily="34" charset="0"/>
            </a:endParaRPr>
          </a:p>
        </p:txBody>
      </p:sp>
      <p:sp>
        <p:nvSpPr>
          <p:cNvPr id="2057" name="Text Box 641"/>
          <p:cNvSpPr txBox="1">
            <a:spLocks noChangeArrowheads="1"/>
          </p:cNvSpPr>
          <p:nvPr/>
        </p:nvSpPr>
        <p:spPr bwMode="auto">
          <a:xfrm>
            <a:off x="3404021" y="4000500"/>
            <a:ext cx="3197820" cy="2492990"/>
          </a:xfrm>
          <a:prstGeom prst="rect">
            <a:avLst/>
          </a:prstGeom>
          <a:noFill/>
          <a:ln w="9525">
            <a:noFill/>
            <a:miter lim="800000"/>
            <a:headEnd/>
            <a:tailEnd/>
          </a:ln>
        </p:spPr>
        <p:txBody>
          <a:bodyPr wrap="square">
            <a:spAutoFit/>
          </a:bodyPr>
          <a:lstStyle/>
          <a:p>
            <a:r>
              <a:rPr lang="en-US" sz="1200" dirty="0" smtClean="0">
                <a:latin typeface="Maiandra GD" pitchFamily="34" charset="0"/>
              </a:rPr>
              <a:t>Mellow </a:t>
            </a:r>
            <a:r>
              <a:rPr lang="en-US" sz="1200" dirty="0">
                <a:latin typeface="Maiandra GD" pitchFamily="34" charset="0"/>
              </a:rPr>
              <a:t>Mushroom</a:t>
            </a:r>
          </a:p>
          <a:p>
            <a:r>
              <a:rPr lang="en-US" sz="1200" dirty="0" err="1">
                <a:latin typeface="Maiandra GD" pitchFamily="34" charset="0"/>
              </a:rPr>
              <a:t>Mettler</a:t>
            </a:r>
            <a:r>
              <a:rPr lang="en-US" sz="1200" dirty="0">
                <a:latin typeface="Maiandra GD" pitchFamily="34" charset="0"/>
              </a:rPr>
              <a:t>/VWR</a:t>
            </a:r>
          </a:p>
          <a:p>
            <a:r>
              <a:rPr lang="en-US" sz="1200" dirty="0" err="1">
                <a:latin typeface="Maiandra GD" pitchFamily="34" charset="0"/>
              </a:rPr>
              <a:t>Nera</a:t>
            </a:r>
            <a:endParaRPr lang="en-US" sz="1200" dirty="0">
              <a:latin typeface="Maiandra GD" pitchFamily="34" charset="0"/>
            </a:endParaRPr>
          </a:p>
          <a:p>
            <a:r>
              <a:rPr lang="en-US" sz="1200" dirty="0" err="1">
                <a:latin typeface="Maiandra GD" pitchFamily="34" charset="0"/>
              </a:rPr>
              <a:t>PeachMac</a:t>
            </a:r>
            <a:endParaRPr lang="en-US" sz="1200" dirty="0">
              <a:latin typeface="Maiandra GD" pitchFamily="34" charset="0"/>
            </a:endParaRPr>
          </a:p>
          <a:p>
            <a:r>
              <a:rPr lang="en-US" sz="1200" dirty="0" err="1">
                <a:latin typeface="Maiandra GD" pitchFamily="34" charset="0"/>
              </a:rPr>
              <a:t>Petmeisters</a:t>
            </a:r>
            <a:endParaRPr lang="en-US" sz="1200" dirty="0">
              <a:latin typeface="Maiandra GD" pitchFamily="34" charset="0"/>
            </a:endParaRPr>
          </a:p>
          <a:p>
            <a:r>
              <a:rPr lang="en-US" sz="1200" dirty="0" smtClean="0">
                <a:latin typeface="Maiandra GD" pitchFamily="34" charset="0"/>
              </a:rPr>
              <a:t>Ruth Mead</a:t>
            </a:r>
            <a:endParaRPr lang="en-US" sz="1200" dirty="0">
              <a:latin typeface="Maiandra GD" pitchFamily="34" charset="0"/>
            </a:endParaRPr>
          </a:p>
          <a:p>
            <a:r>
              <a:rPr lang="en-US" sz="1200" dirty="0">
                <a:latin typeface="Maiandra GD" pitchFamily="34" charset="0"/>
              </a:rPr>
              <a:t>See Rock City</a:t>
            </a:r>
          </a:p>
          <a:p>
            <a:r>
              <a:rPr lang="en-US" sz="1200" dirty="0" err="1">
                <a:latin typeface="Maiandra GD" pitchFamily="34" charset="0"/>
              </a:rPr>
              <a:t>Serenbe</a:t>
            </a:r>
            <a:r>
              <a:rPr lang="en-US" sz="1200" dirty="0">
                <a:latin typeface="Maiandra GD" pitchFamily="34" charset="0"/>
              </a:rPr>
              <a:t> Inn</a:t>
            </a:r>
          </a:p>
          <a:p>
            <a:r>
              <a:rPr lang="en-US" sz="1200" dirty="0">
                <a:latin typeface="Maiandra GD" pitchFamily="34" charset="0"/>
              </a:rPr>
              <a:t>Soaps By </a:t>
            </a:r>
            <a:r>
              <a:rPr lang="en-US" sz="1200" dirty="0" smtClean="0">
                <a:latin typeface="Maiandra GD" pitchFamily="34" charset="0"/>
              </a:rPr>
              <a:t>Sheryl</a:t>
            </a:r>
          </a:p>
          <a:p>
            <a:r>
              <a:rPr lang="en-US" sz="1200" dirty="0" smtClean="0">
                <a:latin typeface="Maiandra GD" pitchFamily="34" charset="0"/>
              </a:rPr>
              <a:t>Steve Blackburn</a:t>
            </a:r>
            <a:endParaRPr lang="en-US" sz="1200" dirty="0">
              <a:latin typeface="Maiandra GD" pitchFamily="34" charset="0"/>
            </a:endParaRPr>
          </a:p>
          <a:p>
            <a:r>
              <a:rPr lang="en-US" sz="1200" dirty="0">
                <a:latin typeface="Maiandra GD" pitchFamily="34" charset="0"/>
              </a:rPr>
              <a:t>Trader Joes</a:t>
            </a:r>
          </a:p>
          <a:p>
            <a:r>
              <a:rPr lang="en-US" sz="1200" dirty="0">
                <a:latin typeface="Maiandra GD" pitchFamily="34" charset="0"/>
              </a:rPr>
              <a:t>Treetop Canopy Quest</a:t>
            </a:r>
          </a:p>
          <a:p>
            <a:r>
              <a:rPr lang="en-US" sz="1200" dirty="0">
                <a:latin typeface="Maiandra GD" pitchFamily="34" charset="0"/>
              </a:rPr>
              <a:t>Wild Adventure</a:t>
            </a:r>
          </a:p>
        </p:txBody>
      </p:sp>
      <p:grpSp>
        <p:nvGrpSpPr>
          <p:cNvPr id="2055" name="Group 647"/>
          <p:cNvGrpSpPr>
            <a:grpSpLocks/>
          </p:cNvGrpSpPr>
          <p:nvPr/>
        </p:nvGrpSpPr>
        <p:grpSpPr bwMode="auto">
          <a:xfrm>
            <a:off x="381000" y="1752600"/>
            <a:ext cx="6553200" cy="1600200"/>
            <a:chOff x="172" y="3648"/>
            <a:chExt cx="4509" cy="960"/>
          </a:xfrm>
        </p:grpSpPr>
        <p:sp>
          <p:nvSpPr>
            <p:cNvPr id="2081" name="Rectangle 636"/>
            <p:cNvSpPr>
              <a:spLocks noChangeArrowheads="1"/>
            </p:cNvSpPr>
            <p:nvPr/>
          </p:nvSpPr>
          <p:spPr bwMode="auto">
            <a:xfrm>
              <a:off x="172" y="3648"/>
              <a:ext cx="4509" cy="960"/>
            </a:xfrm>
            <a:prstGeom prst="rect">
              <a:avLst/>
            </a:prstGeom>
            <a:solidFill>
              <a:schemeClr val="bg1"/>
            </a:solidFill>
            <a:ln w="9525">
              <a:solidFill>
                <a:schemeClr val="tx1"/>
              </a:solidFill>
              <a:miter lim="800000"/>
              <a:headEnd/>
              <a:tailEnd/>
            </a:ln>
            <a:effectLst>
              <a:outerShdw dist="107763" dir="2700000" algn="ctr" rotWithShape="0">
                <a:schemeClr val="tx1"/>
              </a:outerShdw>
            </a:effectLst>
          </p:spPr>
          <p:txBody>
            <a:bodyPr wrap="none" anchor="ctr"/>
            <a:lstStyle/>
            <a:p>
              <a:endParaRPr lang="en-US"/>
            </a:p>
          </p:txBody>
        </p:sp>
        <p:sp>
          <p:nvSpPr>
            <p:cNvPr id="2082" name="Text Box 637"/>
            <p:cNvSpPr txBox="1">
              <a:spLocks noChangeArrowheads="1"/>
            </p:cNvSpPr>
            <p:nvPr/>
          </p:nvSpPr>
          <p:spPr bwMode="auto">
            <a:xfrm>
              <a:off x="215" y="3696"/>
              <a:ext cx="4337" cy="785"/>
            </a:xfrm>
            <a:prstGeom prst="rect">
              <a:avLst/>
            </a:prstGeom>
            <a:noFill/>
            <a:ln w="9525">
              <a:noFill/>
              <a:miter lim="800000"/>
              <a:headEnd/>
              <a:tailEnd/>
            </a:ln>
          </p:spPr>
          <p:txBody>
            <a:bodyPr>
              <a:spAutoFit/>
            </a:bodyPr>
            <a:lstStyle/>
            <a:p>
              <a:r>
                <a:rPr lang="en-US" sz="1400" b="1" dirty="0">
                  <a:solidFill>
                    <a:srgbClr val="000000"/>
                  </a:solidFill>
                  <a:latin typeface="Maiandra GD" pitchFamily="34" charset="0"/>
                </a:rPr>
                <a:t>A very special thank you to our </a:t>
              </a:r>
              <a:r>
                <a:rPr lang="en-US" sz="1400" b="1" dirty="0" smtClean="0">
                  <a:solidFill>
                    <a:srgbClr val="000000"/>
                  </a:solidFill>
                  <a:latin typeface="Maiandra GD" pitchFamily="34" charset="0"/>
                </a:rPr>
                <a:t>2014 </a:t>
              </a:r>
              <a:r>
                <a:rPr lang="en-US" sz="1400" b="1" dirty="0">
                  <a:solidFill>
                    <a:srgbClr val="000000"/>
                  </a:solidFill>
                  <a:latin typeface="Maiandra GD" pitchFamily="34" charset="0"/>
                </a:rPr>
                <a:t>C</a:t>
              </a:r>
              <a:r>
                <a:rPr lang="en-US" sz="1400" b="1" dirty="0" smtClean="0">
                  <a:solidFill>
                    <a:srgbClr val="000000"/>
                  </a:solidFill>
                  <a:latin typeface="Maiandra GD" pitchFamily="34" charset="0"/>
                </a:rPr>
                <a:t>onfluence </a:t>
              </a:r>
              <a:r>
                <a:rPr lang="en-US" sz="1400" b="1" dirty="0">
                  <a:solidFill>
                    <a:srgbClr val="000000"/>
                  </a:solidFill>
                  <a:latin typeface="Maiandra GD" pitchFamily="34" charset="0"/>
                </a:rPr>
                <a:t>committee: </a:t>
              </a:r>
            </a:p>
            <a:p>
              <a:endParaRPr lang="en-US" sz="900" dirty="0">
                <a:solidFill>
                  <a:srgbClr val="000000"/>
                </a:solidFill>
                <a:latin typeface="Maiandra GD" pitchFamily="34" charset="0"/>
              </a:endParaRPr>
            </a:p>
            <a:p>
              <a:r>
                <a:rPr lang="en-US" sz="1400" dirty="0">
                  <a:solidFill>
                    <a:srgbClr val="000000"/>
                  </a:solidFill>
                  <a:latin typeface="Maiandra GD" pitchFamily="34" charset="0"/>
                </a:rPr>
                <a:t>Lynn Cobb</a:t>
              </a:r>
            </a:p>
            <a:p>
              <a:r>
                <a:rPr lang="en-US" sz="1400" dirty="0">
                  <a:solidFill>
                    <a:srgbClr val="000000"/>
                  </a:solidFill>
                  <a:latin typeface="Maiandra GD" pitchFamily="34" charset="0"/>
                </a:rPr>
                <a:t>Lori Forrester</a:t>
              </a:r>
            </a:p>
            <a:p>
              <a:r>
                <a:rPr lang="en-US" sz="1400" dirty="0" smtClean="0">
                  <a:solidFill>
                    <a:srgbClr val="000000"/>
                  </a:solidFill>
                  <a:latin typeface="Maiandra GD" pitchFamily="34" charset="0"/>
                </a:rPr>
                <a:t>Tom Mills</a:t>
              </a:r>
              <a:endParaRPr lang="en-US" sz="1400" dirty="0">
                <a:solidFill>
                  <a:srgbClr val="000000"/>
                </a:solidFill>
                <a:latin typeface="Maiandra GD" pitchFamily="34" charset="0"/>
              </a:endParaRPr>
            </a:p>
            <a:p>
              <a:endParaRPr lang="en-US" sz="1400" dirty="0" smtClean="0">
                <a:solidFill>
                  <a:srgbClr val="000000"/>
                </a:solidFill>
                <a:latin typeface="Maiandra GD" pitchFamily="34" charset="0"/>
              </a:endParaRPr>
            </a:p>
          </p:txBody>
        </p:sp>
      </p:grpSp>
      <p:sp>
        <p:nvSpPr>
          <p:cNvPr id="2059" name="Text Box 639"/>
          <p:cNvSpPr txBox="1">
            <a:spLocks noChangeArrowheads="1"/>
          </p:cNvSpPr>
          <p:nvPr/>
        </p:nvSpPr>
        <p:spPr bwMode="auto">
          <a:xfrm>
            <a:off x="3495724" y="2156936"/>
            <a:ext cx="1200970" cy="738664"/>
          </a:xfrm>
          <a:prstGeom prst="rect">
            <a:avLst/>
          </a:prstGeom>
          <a:noFill/>
          <a:ln w="9525">
            <a:noFill/>
            <a:miter lim="800000"/>
            <a:headEnd/>
            <a:tailEnd/>
          </a:ln>
        </p:spPr>
        <p:txBody>
          <a:bodyPr wrap="none">
            <a:spAutoFit/>
          </a:bodyPr>
          <a:lstStyle/>
          <a:p>
            <a:r>
              <a:rPr lang="en-US" sz="1400" dirty="0" smtClean="0">
                <a:solidFill>
                  <a:srgbClr val="000000"/>
                </a:solidFill>
                <a:latin typeface="Maiandra GD" pitchFamily="34" charset="0"/>
              </a:rPr>
              <a:t>Tara </a:t>
            </a:r>
            <a:r>
              <a:rPr lang="en-US" sz="1400" dirty="0">
                <a:solidFill>
                  <a:srgbClr val="000000"/>
                </a:solidFill>
                <a:latin typeface="Maiandra GD" pitchFamily="34" charset="0"/>
              </a:rPr>
              <a:t>Muenz</a:t>
            </a:r>
          </a:p>
          <a:p>
            <a:r>
              <a:rPr lang="en-US" sz="1400" dirty="0" smtClean="0">
                <a:solidFill>
                  <a:srgbClr val="000000"/>
                </a:solidFill>
                <a:latin typeface="Maiandra GD" pitchFamily="34" charset="0"/>
              </a:rPr>
              <a:t>Anne Stahley</a:t>
            </a:r>
          </a:p>
          <a:p>
            <a:r>
              <a:rPr lang="en-US" sz="1400" dirty="0" smtClean="0">
                <a:solidFill>
                  <a:srgbClr val="000000"/>
                </a:solidFill>
                <a:latin typeface="Maiandra GD" pitchFamily="34" charset="0"/>
              </a:rPr>
              <a:t>Coral Bass</a:t>
            </a:r>
            <a:endParaRPr lang="en-US" sz="1400" dirty="0">
              <a:solidFill>
                <a:srgbClr val="000000"/>
              </a:solidFill>
              <a:latin typeface="Maiandra GD" pitchFamily="34" charset="0"/>
            </a:endParaRPr>
          </a:p>
        </p:txBody>
      </p:sp>
      <p:sp>
        <p:nvSpPr>
          <p:cNvPr id="2060" name="Text Box 639"/>
          <p:cNvSpPr txBox="1">
            <a:spLocks noChangeArrowheads="1"/>
          </p:cNvSpPr>
          <p:nvPr/>
        </p:nvSpPr>
        <p:spPr bwMode="auto">
          <a:xfrm>
            <a:off x="1865586" y="2156936"/>
            <a:ext cx="1397370" cy="954107"/>
          </a:xfrm>
          <a:prstGeom prst="rect">
            <a:avLst/>
          </a:prstGeom>
          <a:noFill/>
          <a:ln w="9525">
            <a:noFill/>
            <a:miter lim="800000"/>
            <a:headEnd/>
            <a:tailEnd/>
          </a:ln>
        </p:spPr>
        <p:txBody>
          <a:bodyPr wrap="none">
            <a:spAutoFit/>
          </a:bodyPr>
          <a:lstStyle/>
          <a:p>
            <a:r>
              <a:rPr lang="en-US" sz="1400" dirty="0" smtClean="0">
                <a:latin typeface="Maiandra GD" pitchFamily="34" charset="0"/>
              </a:rPr>
              <a:t>Allison </a:t>
            </a:r>
            <a:r>
              <a:rPr lang="en-US" sz="1400" dirty="0">
                <a:latin typeface="Maiandra GD" pitchFamily="34" charset="0"/>
              </a:rPr>
              <a:t>Hughes</a:t>
            </a:r>
          </a:p>
          <a:p>
            <a:r>
              <a:rPr lang="en-US" sz="1400" dirty="0">
                <a:latin typeface="Maiandra GD" pitchFamily="34" charset="0"/>
              </a:rPr>
              <a:t>Harold </a:t>
            </a:r>
            <a:r>
              <a:rPr lang="en-US" sz="1400" dirty="0" err="1" smtClean="0">
                <a:latin typeface="Maiandra GD" pitchFamily="34" charset="0"/>
              </a:rPr>
              <a:t>Harbert</a:t>
            </a:r>
            <a:endParaRPr lang="en-US" sz="1400" dirty="0" smtClean="0">
              <a:latin typeface="Maiandra GD" pitchFamily="34" charset="0"/>
            </a:endParaRPr>
          </a:p>
          <a:p>
            <a:r>
              <a:rPr lang="en-US" sz="1400" dirty="0">
                <a:solidFill>
                  <a:srgbClr val="000000"/>
                </a:solidFill>
                <a:latin typeface="Maiandra GD" pitchFamily="34" charset="0"/>
              </a:rPr>
              <a:t>Chris </a:t>
            </a:r>
            <a:r>
              <a:rPr lang="en-US" sz="1400" dirty="0" err="1">
                <a:solidFill>
                  <a:srgbClr val="000000"/>
                </a:solidFill>
                <a:latin typeface="Maiandra GD" pitchFamily="34" charset="0"/>
              </a:rPr>
              <a:t>Kodani</a:t>
            </a:r>
            <a:endParaRPr lang="en-US" sz="1400" dirty="0">
              <a:solidFill>
                <a:srgbClr val="000000"/>
              </a:solidFill>
              <a:latin typeface="Maiandra GD" pitchFamily="34" charset="0"/>
            </a:endParaRPr>
          </a:p>
          <a:p>
            <a:endParaRPr lang="en-US" sz="1400" dirty="0">
              <a:latin typeface="Maiandra GD" pitchFamily="34" charset="0"/>
            </a:endParaRPr>
          </a:p>
        </p:txBody>
      </p:sp>
      <p:sp>
        <p:nvSpPr>
          <p:cNvPr id="2066" name="Rectangle 81"/>
          <p:cNvSpPr>
            <a:spLocks noChangeArrowheads="1"/>
          </p:cNvSpPr>
          <p:nvPr/>
        </p:nvSpPr>
        <p:spPr bwMode="auto">
          <a:xfrm>
            <a:off x="7924800" y="7391400"/>
            <a:ext cx="990600" cy="1066800"/>
          </a:xfrm>
          <a:prstGeom prst="rect">
            <a:avLst/>
          </a:prstGeom>
          <a:noFill/>
          <a:ln w="9525">
            <a:noFill/>
            <a:miter lim="800000"/>
            <a:headEnd/>
            <a:tailEnd/>
          </a:ln>
          <a:effectLst/>
        </p:spPr>
        <p:txBody>
          <a:bodyPr wrap="none" anchor="ctr"/>
          <a:lstStyle/>
          <a:p>
            <a:endParaRPr lang="en-US"/>
          </a:p>
        </p:txBody>
      </p:sp>
      <p:sp>
        <p:nvSpPr>
          <p:cNvPr id="2064" name="TextBox 17"/>
          <p:cNvSpPr txBox="1">
            <a:spLocks noChangeArrowheads="1"/>
          </p:cNvSpPr>
          <p:nvPr/>
        </p:nvSpPr>
        <p:spPr bwMode="auto">
          <a:xfrm>
            <a:off x="9829800" y="6335776"/>
            <a:ext cx="4279900" cy="457200"/>
          </a:xfrm>
          <a:prstGeom prst="rect">
            <a:avLst/>
          </a:prstGeom>
          <a:noFill/>
          <a:ln w="9525">
            <a:noFill/>
            <a:miter lim="800000"/>
            <a:headEnd/>
            <a:tailEnd/>
          </a:ln>
        </p:spPr>
        <p:txBody>
          <a:bodyPr>
            <a:spAutoFit/>
          </a:bodyPr>
          <a:lstStyle/>
          <a:p>
            <a:r>
              <a:rPr lang="en-US" b="1" u="sng" dirty="0">
                <a:latin typeface="Maiandra GD" pitchFamily="34" charset="0"/>
              </a:rPr>
              <a:t>Watershed Level Sponsors</a:t>
            </a:r>
          </a:p>
        </p:txBody>
      </p:sp>
      <p:cxnSp>
        <p:nvCxnSpPr>
          <p:cNvPr id="42" name="Straight Connector 41"/>
          <p:cNvCxnSpPr/>
          <p:nvPr/>
        </p:nvCxnSpPr>
        <p:spPr>
          <a:xfrm>
            <a:off x="685800" y="8763000"/>
            <a:ext cx="6324600" cy="0"/>
          </a:xfrm>
          <a:prstGeom prst="line">
            <a:avLst/>
          </a:prstGeom>
          <a:ln>
            <a:solidFill>
              <a:schemeClr val="bg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2562726" y="-2057400"/>
            <a:ext cx="3855141" cy="938719"/>
          </a:xfrm>
          <a:prstGeom prst="rect">
            <a:avLst/>
          </a:prstGeom>
          <a:noFill/>
        </p:spPr>
        <p:txBody>
          <a:bodyPr wrap="square" rtlCol="0">
            <a:spAutoFit/>
          </a:bodyPr>
          <a:lstStyle/>
          <a:p>
            <a:r>
              <a:rPr lang="en-US" sz="1100" b="1" dirty="0" smtClean="0"/>
              <a:t>ADD THIS for 2013! </a:t>
            </a:r>
            <a:r>
              <a:rPr lang="en-US" sz="1100" dirty="0" smtClean="0"/>
              <a:t>This conference was </a:t>
            </a:r>
            <a:r>
              <a:rPr lang="en-US" sz="1100" dirty="0"/>
              <a:t>supported by the Georgia Environmental Protection Division and was financed in part through a grant from the U.S. Environmental Protection Agency under the provisions of section 319(h) of the Federal Water Pollution Control Act, as amended. </a:t>
            </a:r>
          </a:p>
        </p:txBody>
      </p:sp>
      <p:sp>
        <p:nvSpPr>
          <p:cNvPr id="2068" name="TextBox 17"/>
          <p:cNvSpPr txBox="1">
            <a:spLocks noChangeArrowheads="1"/>
          </p:cNvSpPr>
          <p:nvPr/>
        </p:nvSpPr>
        <p:spPr bwMode="auto">
          <a:xfrm>
            <a:off x="9753600" y="7631176"/>
            <a:ext cx="4279900" cy="457200"/>
          </a:xfrm>
          <a:prstGeom prst="rect">
            <a:avLst/>
          </a:prstGeom>
          <a:noFill/>
          <a:ln w="9525">
            <a:noFill/>
            <a:miter lim="800000"/>
            <a:headEnd/>
            <a:tailEnd/>
          </a:ln>
        </p:spPr>
        <p:txBody>
          <a:bodyPr>
            <a:spAutoFit/>
          </a:bodyPr>
          <a:lstStyle/>
          <a:p>
            <a:r>
              <a:rPr lang="en-US" b="1" u="sng" dirty="0">
                <a:latin typeface="Maiandra GD" pitchFamily="34" charset="0"/>
              </a:rPr>
              <a:t>Headwaters Level Sponsors</a:t>
            </a:r>
          </a:p>
        </p:txBody>
      </p:sp>
      <p:sp>
        <p:nvSpPr>
          <p:cNvPr id="2063" name="TextBox 11"/>
          <p:cNvSpPr txBox="1">
            <a:spLocks noChangeArrowheads="1"/>
          </p:cNvSpPr>
          <p:nvPr/>
        </p:nvSpPr>
        <p:spPr bwMode="auto">
          <a:xfrm>
            <a:off x="9601200" y="4735576"/>
            <a:ext cx="3981447" cy="457200"/>
          </a:xfrm>
          <a:prstGeom prst="rect">
            <a:avLst/>
          </a:prstGeom>
          <a:noFill/>
          <a:ln w="9525">
            <a:noFill/>
            <a:miter lim="800000"/>
            <a:headEnd/>
            <a:tailEnd/>
          </a:ln>
        </p:spPr>
        <p:txBody>
          <a:bodyPr>
            <a:spAutoFit/>
          </a:bodyPr>
          <a:lstStyle/>
          <a:p>
            <a:pPr algn="ctr"/>
            <a:r>
              <a:rPr lang="en-US" b="1" u="sng" dirty="0">
                <a:latin typeface="Maiandra GD" pitchFamily="34" charset="0"/>
              </a:rPr>
              <a:t>Confluence Level Sponsors</a:t>
            </a:r>
          </a:p>
        </p:txBody>
      </p:sp>
      <p:grpSp>
        <p:nvGrpSpPr>
          <p:cNvPr id="4" name="Group 3"/>
          <p:cNvGrpSpPr/>
          <p:nvPr/>
        </p:nvGrpSpPr>
        <p:grpSpPr>
          <a:xfrm>
            <a:off x="9067800" y="5260654"/>
            <a:ext cx="5277401" cy="911546"/>
            <a:chOff x="9217968" y="5260654"/>
            <a:chExt cx="5277401" cy="911546"/>
          </a:xfrm>
        </p:grpSpPr>
        <p:pic>
          <p:nvPicPr>
            <p:cNvPr id="2080" name="Picture 3"/>
            <p:cNvPicPr>
              <a:picLocks noChangeAspect="1" noChangeArrowheads="1"/>
            </p:cNvPicPr>
            <p:nvPr/>
          </p:nvPicPr>
          <p:blipFill>
            <a:blip r:embed="rId2" cstate="print"/>
            <a:srcRect/>
            <a:stretch>
              <a:fillRect/>
            </a:stretch>
          </p:blipFill>
          <p:spPr bwMode="auto">
            <a:xfrm>
              <a:off x="12170308" y="5260654"/>
              <a:ext cx="2325061" cy="878349"/>
            </a:xfrm>
            <a:prstGeom prst="rect">
              <a:avLst/>
            </a:prstGeom>
            <a:noFill/>
            <a:ln w="9525">
              <a:noFill/>
              <a:miter lim="800000"/>
              <a:headEnd/>
              <a:tailEnd/>
            </a:ln>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17968" y="5441898"/>
              <a:ext cx="1107239" cy="730302"/>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24981" y="5323496"/>
              <a:ext cx="1400265" cy="803315"/>
            </a:xfrm>
            <a:prstGeom prst="rect">
              <a:avLst/>
            </a:prstGeom>
          </p:spPr>
        </p:pic>
      </p:grpSp>
      <p:sp>
        <p:nvSpPr>
          <p:cNvPr id="10" name="Rectangle 9"/>
          <p:cNvSpPr/>
          <p:nvPr/>
        </p:nvSpPr>
        <p:spPr>
          <a:xfrm>
            <a:off x="4953000" y="2173646"/>
            <a:ext cx="2438400" cy="707886"/>
          </a:xfrm>
          <a:prstGeom prst="rect">
            <a:avLst/>
          </a:prstGeom>
        </p:spPr>
        <p:txBody>
          <a:bodyPr wrap="square">
            <a:spAutoFit/>
          </a:bodyPr>
          <a:lstStyle/>
          <a:p>
            <a:r>
              <a:rPr lang="en-US" sz="1400" dirty="0" smtClean="0">
                <a:latin typeface="Maiandra GD" pitchFamily="34" charset="0"/>
              </a:rPr>
              <a:t>Brian Sterner</a:t>
            </a:r>
          </a:p>
          <a:p>
            <a:r>
              <a:rPr lang="en-US" sz="1400" dirty="0">
                <a:latin typeface="Maiandra GD" pitchFamily="34" charset="0"/>
              </a:rPr>
              <a:t>Kevin Smith</a:t>
            </a:r>
          </a:p>
          <a:p>
            <a:endParaRPr lang="en-US" sz="1200" dirty="0">
              <a:solidFill>
                <a:srgbClr val="000000"/>
              </a:solidFill>
              <a:latin typeface="Maiandra GD" pitchFamily="34" charset="0"/>
            </a:endParaRPr>
          </a:p>
        </p:txBody>
      </p:sp>
      <p:sp>
        <p:nvSpPr>
          <p:cNvPr id="9" name="TextBox 8"/>
          <p:cNvSpPr txBox="1"/>
          <p:nvPr/>
        </p:nvSpPr>
        <p:spPr>
          <a:xfrm>
            <a:off x="7924800" y="9448800"/>
            <a:ext cx="7589705" cy="430887"/>
          </a:xfrm>
          <a:prstGeom prst="rect">
            <a:avLst/>
          </a:prstGeom>
          <a:noFill/>
        </p:spPr>
        <p:txBody>
          <a:bodyPr wrap="square" rtlCol="0">
            <a:spAutoFit/>
          </a:bodyPr>
          <a:lstStyle/>
          <a:p>
            <a:pPr algn="ctr"/>
            <a:r>
              <a:rPr lang="en-US" sz="1100" i="1" dirty="0" smtClean="0"/>
              <a:t>Funding for this event is financed </a:t>
            </a:r>
            <a:r>
              <a:rPr lang="en-US" sz="1100" i="1" dirty="0"/>
              <a:t>in part through a grant from the U.S. Environmental Protection </a:t>
            </a:r>
            <a:r>
              <a:rPr lang="en-US" sz="1100" i="1" dirty="0" smtClean="0"/>
              <a:t>Agency </a:t>
            </a:r>
          </a:p>
          <a:p>
            <a:pPr algn="ctr"/>
            <a:r>
              <a:rPr lang="en-US" sz="1100" i="1" dirty="0" smtClean="0"/>
              <a:t>under </a:t>
            </a:r>
            <a:r>
              <a:rPr lang="en-US" sz="1100" i="1" dirty="0"/>
              <a:t>provisions of Section 319(h) of the Federal Clean Water Act of 1987, as </a:t>
            </a:r>
            <a:r>
              <a:rPr lang="en-US" sz="1100" i="1" dirty="0" smtClean="0"/>
              <a:t>amended.</a:t>
            </a:r>
            <a:endParaRPr lang="en-US" sz="1100" i="1" dirty="0"/>
          </a:p>
        </p:txBody>
      </p:sp>
      <p:pic>
        <p:nvPicPr>
          <p:cNvPr id="15" name="Picture 14"/>
          <p:cNvPicPr>
            <a:picLocks noChangeAspect="1"/>
          </p:cNvPicPr>
          <p:nvPr/>
        </p:nvPicPr>
        <p:blipFill rotWithShape="1">
          <a:blip r:embed="rId5" cstate="print">
            <a:extLst>
              <a:ext uri="{28A0092B-C50C-407E-A947-70E740481C1C}">
                <a14:useLocalDpi xmlns:a14="http://schemas.microsoft.com/office/drawing/2010/main" val="0"/>
              </a:ext>
            </a:extLst>
          </a:blip>
          <a:srcRect b="9522"/>
          <a:stretch/>
        </p:blipFill>
        <p:spPr>
          <a:xfrm>
            <a:off x="3481823" y="7054198"/>
            <a:ext cx="1162398" cy="1117005"/>
          </a:xfrm>
          <a:prstGeom prst="rect">
            <a:avLst/>
          </a:prstGeom>
        </p:spPr>
      </p:pic>
      <p:sp>
        <p:nvSpPr>
          <p:cNvPr id="16" name="TextBox 15"/>
          <p:cNvSpPr txBox="1"/>
          <p:nvPr/>
        </p:nvSpPr>
        <p:spPr>
          <a:xfrm>
            <a:off x="2653973" y="9220200"/>
            <a:ext cx="2299027" cy="276999"/>
          </a:xfrm>
          <a:prstGeom prst="rect">
            <a:avLst/>
          </a:prstGeom>
          <a:noFill/>
        </p:spPr>
        <p:txBody>
          <a:bodyPr wrap="none" rtlCol="0">
            <a:spAutoFit/>
          </a:bodyPr>
          <a:lstStyle/>
          <a:p>
            <a:r>
              <a:rPr lang="en-US" sz="1200" b="1" dirty="0" smtClean="0">
                <a:latin typeface="Georgia" pitchFamily="18" charset="0"/>
              </a:rPr>
              <a:t>GeorgiaAdoptAStream.org</a:t>
            </a:r>
            <a:endParaRPr lang="en-US" sz="1200" b="1" dirty="0">
              <a:latin typeface="Georgia" pitchFamily="18" charset="0"/>
            </a:endParaRPr>
          </a:p>
        </p:txBody>
      </p:sp>
      <p:sp>
        <p:nvSpPr>
          <p:cNvPr id="41" name="TextBox 40"/>
          <p:cNvSpPr txBox="1"/>
          <p:nvPr/>
        </p:nvSpPr>
        <p:spPr>
          <a:xfrm>
            <a:off x="2476154" y="9470190"/>
            <a:ext cx="2656496" cy="276999"/>
          </a:xfrm>
          <a:prstGeom prst="rect">
            <a:avLst/>
          </a:prstGeom>
          <a:noFill/>
        </p:spPr>
        <p:txBody>
          <a:bodyPr wrap="none" rtlCol="0">
            <a:spAutoFit/>
          </a:bodyPr>
          <a:lstStyle/>
          <a:p>
            <a:r>
              <a:rPr lang="en-US" sz="1200" b="1" dirty="0" smtClean="0">
                <a:latin typeface="Georgia" pitchFamily="18" charset="0"/>
              </a:rPr>
              <a:t>AAS@gaepd.org/ 404-463-1464</a:t>
            </a:r>
            <a:endParaRPr lang="en-US" sz="1200" b="1" dirty="0">
              <a:latin typeface="Georgia" pitchFamily="18" charset="0"/>
            </a:endParaRPr>
          </a:p>
        </p:txBody>
      </p:sp>
      <p:sp>
        <p:nvSpPr>
          <p:cNvPr id="17" name="TextBox 16"/>
          <p:cNvSpPr txBox="1"/>
          <p:nvPr/>
        </p:nvSpPr>
        <p:spPr>
          <a:xfrm>
            <a:off x="8393788" y="4283034"/>
            <a:ext cx="6693812" cy="307777"/>
          </a:xfrm>
          <a:prstGeom prst="rect">
            <a:avLst/>
          </a:prstGeom>
          <a:noFill/>
        </p:spPr>
        <p:txBody>
          <a:bodyPr wrap="square" rtlCol="0">
            <a:spAutoFit/>
          </a:bodyPr>
          <a:lstStyle/>
          <a:p>
            <a:pPr algn="ctr"/>
            <a:r>
              <a:rPr lang="en-US" sz="1400" dirty="0" smtClean="0">
                <a:solidFill>
                  <a:schemeClr val="bg1"/>
                </a:solidFill>
              </a:rPr>
              <a:t>Gwinnett Environmental &amp; Heritage Center, Buford, Georgia, March 22</a:t>
            </a:r>
            <a:r>
              <a:rPr lang="en-US" sz="1400" baseline="30000" dirty="0" smtClean="0">
                <a:solidFill>
                  <a:schemeClr val="bg1"/>
                </a:solidFill>
              </a:rPr>
              <a:t>nd</a:t>
            </a:r>
            <a:r>
              <a:rPr lang="en-US" sz="1400" dirty="0" smtClean="0">
                <a:solidFill>
                  <a:schemeClr val="bg1"/>
                </a:solidFill>
              </a:rPr>
              <a:t>, 2014</a:t>
            </a:r>
            <a:endParaRPr lang="en-US" sz="1400" dirty="0">
              <a:solidFill>
                <a:schemeClr val="bg1"/>
              </a:solidFill>
            </a:endParaRPr>
          </a:p>
        </p:txBody>
      </p:sp>
      <p:sp>
        <p:nvSpPr>
          <p:cNvPr id="18" name="TextBox 17"/>
          <p:cNvSpPr txBox="1"/>
          <p:nvPr/>
        </p:nvSpPr>
        <p:spPr>
          <a:xfrm>
            <a:off x="3441621" y="8165068"/>
            <a:ext cx="2069797" cy="369332"/>
          </a:xfrm>
          <a:prstGeom prst="rect">
            <a:avLst/>
          </a:prstGeom>
          <a:solidFill>
            <a:schemeClr val="bg1"/>
          </a:solidFill>
        </p:spPr>
        <p:txBody>
          <a:bodyPr wrap="none" rtlCol="0">
            <a:spAutoFit/>
          </a:bodyPr>
          <a:lstStyle/>
          <a:p>
            <a:r>
              <a:rPr lang="en-US" sz="900" b="1" dirty="0" smtClean="0">
                <a:latin typeface="Arial" pitchFamily="34" charset="0"/>
                <a:cs typeface="Arial" pitchFamily="34" charset="0"/>
              </a:rPr>
              <a:t>Georgia Adopt-A-Stream</a:t>
            </a:r>
          </a:p>
          <a:p>
            <a:r>
              <a:rPr lang="en-US" sz="900" b="1" dirty="0" smtClean="0">
                <a:latin typeface="Arial" pitchFamily="34" charset="0"/>
                <a:cs typeface="Arial" pitchFamily="34" charset="0"/>
              </a:rPr>
              <a:t>Environmental Protection Division</a:t>
            </a:r>
            <a:endParaRPr lang="en-US" sz="900" b="1" dirty="0">
              <a:latin typeface="Arial" pitchFamily="34" charset="0"/>
              <a:cs typeface="Arial" pitchFamily="34" charset="0"/>
            </a:endParaRPr>
          </a:p>
        </p:txBody>
      </p:sp>
      <p:pic>
        <p:nvPicPr>
          <p:cNvPr id="14" name="Picture 2" descr="S:\Nps\A-STREAM\Confluence\2014\Logos\confluencehirez2014black.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14964"/>
          <a:stretch/>
        </p:blipFill>
        <p:spPr bwMode="auto">
          <a:xfrm>
            <a:off x="8001000" y="227930"/>
            <a:ext cx="7167006" cy="4496470"/>
          </a:xfrm>
          <a:prstGeom prst="rect">
            <a:avLst/>
          </a:prstGeom>
          <a:noFill/>
          <a:extLst>
            <a:ext uri="{909E8E84-426E-40DD-AFC4-6F175D3DCCD1}">
              <a14:hiddenFill xmlns:a14="http://schemas.microsoft.com/office/drawing/2010/main">
                <a:solidFill>
                  <a:srgbClr val="FFFFFF"/>
                </a:solidFill>
              </a14:hiddenFill>
            </a:ext>
          </a:extLst>
        </p:spPr>
      </p:pic>
      <p:pic>
        <p:nvPicPr>
          <p:cNvPr id="2065" name="Picture 5"/>
          <p:cNvPicPr>
            <a:picLocks noChangeAspect="1"/>
          </p:cNvPicPr>
          <p:nvPr/>
        </p:nvPicPr>
        <p:blipFill>
          <a:blip r:embed="rId7" cstate="print"/>
          <a:srcRect/>
          <a:stretch>
            <a:fillRect/>
          </a:stretch>
        </p:blipFill>
        <p:spPr bwMode="auto">
          <a:xfrm>
            <a:off x="10363570" y="6993979"/>
            <a:ext cx="2091265" cy="464149"/>
          </a:xfrm>
          <a:prstGeom prst="rect">
            <a:avLst/>
          </a:prstGeom>
          <a:noFill/>
          <a:ln w="9525">
            <a:noFill/>
            <a:miter lim="800000"/>
            <a:headEnd/>
            <a:tailEnd/>
          </a:ln>
        </p:spPr>
      </p:pic>
      <p:pic>
        <p:nvPicPr>
          <p:cNvPr id="40" name="Picture 39"/>
          <p:cNvPicPr>
            <a:picLocks noChangeAspect="1"/>
          </p:cNvPicPr>
          <p:nvPr/>
        </p:nvPicPr>
        <p:blipFill rotWithShape="1">
          <a:blip r:embed="rId8" cstate="print">
            <a:extLst>
              <a:ext uri="{28A0092B-C50C-407E-A947-70E740481C1C}">
                <a14:useLocalDpi xmlns:a14="http://schemas.microsoft.com/office/drawing/2010/main" val="0"/>
              </a:ext>
            </a:extLst>
          </a:blip>
          <a:srcRect t="28788" b="37784"/>
          <a:stretch/>
        </p:blipFill>
        <p:spPr>
          <a:xfrm>
            <a:off x="8839200" y="6927398"/>
            <a:ext cx="1380751" cy="597310"/>
          </a:xfrm>
          <a:prstGeom prst="rect">
            <a:avLst/>
          </a:prstGeom>
        </p:spPr>
      </p:pic>
      <p:pic>
        <p:nvPicPr>
          <p:cNvPr id="43" name="Picture 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649200" y="7067619"/>
            <a:ext cx="2138849" cy="316867"/>
          </a:xfrm>
          <a:prstGeom prst="rect">
            <a:avLst/>
          </a:prstGeom>
        </p:spPr>
      </p:pic>
      <p:grpSp>
        <p:nvGrpSpPr>
          <p:cNvPr id="6" name="Group 5"/>
          <p:cNvGrpSpPr/>
          <p:nvPr/>
        </p:nvGrpSpPr>
        <p:grpSpPr>
          <a:xfrm>
            <a:off x="8915400" y="8143306"/>
            <a:ext cx="5588684" cy="1307694"/>
            <a:chOff x="9081969" y="8143306"/>
            <a:chExt cx="5588684" cy="1307694"/>
          </a:xfrm>
        </p:grpSpPr>
        <p:pic>
          <p:nvPicPr>
            <p:cNvPr id="2072" name="Picture 15"/>
            <p:cNvPicPr>
              <a:picLocks noChangeAspect="1"/>
            </p:cNvPicPr>
            <p:nvPr/>
          </p:nvPicPr>
          <p:blipFill>
            <a:blip r:embed="rId10" cstate="print"/>
            <a:srcRect/>
            <a:stretch>
              <a:fillRect/>
            </a:stretch>
          </p:blipFill>
          <p:spPr bwMode="auto">
            <a:xfrm>
              <a:off x="12240962" y="8165068"/>
              <a:ext cx="1462088" cy="516358"/>
            </a:xfrm>
            <a:prstGeom prst="rect">
              <a:avLst/>
            </a:prstGeom>
            <a:noFill/>
            <a:ln w="9525">
              <a:noFill/>
              <a:miter lim="800000"/>
              <a:headEnd/>
              <a:tailEnd/>
            </a:ln>
          </p:spPr>
        </p:pic>
        <p:pic>
          <p:nvPicPr>
            <p:cNvPr id="2074" name="Picture 44"/>
            <p:cNvPicPr>
              <a:picLocks noChangeAspect="1"/>
            </p:cNvPicPr>
            <p:nvPr/>
          </p:nvPicPr>
          <p:blipFill>
            <a:blip r:embed="rId11" cstate="print"/>
            <a:srcRect/>
            <a:stretch>
              <a:fillRect/>
            </a:stretch>
          </p:blipFill>
          <p:spPr bwMode="auto">
            <a:xfrm>
              <a:off x="12090756" y="8649888"/>
              <a:ext cx="1762501" cy="801112"/>
            </a:xfrm>
            <a:prstGeom prst="rect">
              <a:avLst/>
            </a:prstGeom>
            <a:noFill/>
            <a:ln w="9525">
              <a:noFill/>
              <a:miter lim="800000"/>
              <a:headEnd/>
              <a:tailEnd/>
            </a:ln>
          </p:spPr>
        </p:pic>
        <p:pic>
          <p:nvPicPr>
            <p:cNvPr id="2077" name="Picture 47"/>
            <p:cNvPicPr>
              <a:picLocks noChangeAspect="1"/>
            </p:cNvPicPr>
            <p:nvPr/>
          </p:nvPicPr>
          <p:blipFill>
            <a:blip r:embed="rId12" cstate="print"/>
            <a:srcRect/>
            <a:stretch>
              <a:fillRect/>
            </a:stretch>
          </p:blipFill>
          <p:spPr bwMode="auto">
            <a:xfrm>
              <a:off x="10372351" y="8143306"/>
              <a:ext cx="1295401" cy="619694"/>
            </a:xfrm>
            <a:prstGeom prst="rect">
              <a:avLst/>
            </a:prstGeom>
            <a:noFill/>
            <a:ln w="9525">
              <a:noFill/>
              <a:miter lim="800000"/>
              <a:headEnd/>
              <a:tailEnd/>
            </a:ln>
          </p:spPr>
        </p:pic>
        <p:pic>
          <p:nvPicPr>
            <p:cNvPr id="45" name="Picture 4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081969" y="8329686"/>
              <a:ext cx="576737" cy="752266"/>
            </a:xfrm>
            <a:prstGeom prst="rect">
              <a:avLst/>
            </a:prstGeom>
          </p:spPr>
        </p:pic>
        <p:pic>
          <p:nvPicPr>
            <p:cNvPr id="46" name="Picture 45"/>
            <p:cNvPicPr>
              <a:picLocks noChangeAspect="1"/>
            </p:cNvPicPr>
            <p:nvPr/>
          </p:nvPicPr>
          <p:blipFill rotWithShape="1">
            <a:blip r:embed="rId14" cstate="print">
              <a:extLst>
                <a:ext uri="{28A0092B-C50C-407E-A947-70E740481C1C}">
                  <a14:useLocalDpi xmlns:a14="http://schemas.microsoft.com/office/drawing/2010/main" val="0"/>
                </a:ext>
              </a:extLst>
            </a:blip>
            <a:srcRect l="20818" r="14035"/>
            <a:stretch/>
          </p:blipFill>
          <p:spPr>
            <a:xfrm>
              <a:off x="14095558" y="8341765"/>
              <a:ext cx="575095" cy="728108"/>
            </a:xfrm>
            <a:prstGeom prst="rect">
              <a:avLst/>
            </a:prstGeom>
          </p:spPr>
        </p:pic>
        <p:pic>
          <p:nvPicPr>
            <p:cNvPr id="47" name="Picture 2" descr="http://www.georgiaadoptastream.com/db/images/sponsors/RoLanka.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010812" y="8827069"/>
              <a:ext cx="1750772" cy="446749"/>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026"/>
          <p:cNvSpPr txBox="1">
            <a:spLocks noChangeArrowheads="1"/>
          </p:cNvSpPr>
          <p:nvPr/>
        </p:nvSpPr>
        <p:spPr bwMode="auto">
          <a:xfrm>
            <a:off x="4479925" y="8118475"/>
            <a:ext cx="184150" cy="457200"/>
          </a:xfrm>
          <a:prstGeom prst="rect">
            <a:avLst/>
          </a:prstGeom>
          <a:noFill/>
          <a:ln w="9525">
            <a:noFill/>
            <a:miter lim="800000"/>
            <a:headEnd/>
            <a:tailEnd/>
          </a:ln>
        </p:spPr>
        <p:txBody>
          <a:bodyPr wrap="none">
            <a:spAutoFit/>
          </a:bodyPr>
          <a:lstStyle/>
          <a:p>
            <a:endParaRPr lang="en-US"/>
          </a:p>
        </p:txBody>
      </p:sp>
      <p:sp>
        <p:nvSpPr>
          <p:cNvPr id="3075" name="Text Box 1028"/>
          <p:cNvSpPr txBox="1">
            <a:spLocks noChangeArrowheads="1"/>
          </p:cNvSpPr>
          <p:nvPr/>
        </p:nvSpPr>
        <p:spPr bwMode="auto">
          <a:xfrm>
            <a:off x="457200" y="152400"/>
            <a:ext cx="2505075" cy="369888"/>
          </a:xfrm>
          <a:prstGeom prst="rect">
            <a:avLst/>
          </a:prstGeom>
          <a:noFill/>
          <a:ln w="9525">
            <a:noFill/>
            <a:miter lim="800000"/>
            <a:headEnd/>
            <a:tailEnd/>
          </a:ln>
        </p:spPr>
        <p:txBody>
          <a:bodyPr wrap="none">
            <a:spAutoFit/>
          </a:bodyPr>
          <a:lstStyle/>
          <a:p>
            <a:r>
              <a:rPr lang="en-US" sz="1800" b="1" dirty="0">
                <a:latin typeface="Arial" charset="0"/>
                <a:cs typeface="Arial" charset="0"/>
              </a:rPr>
              <a:t>Schedule at a Glance</a:t>
            </a:r>
          </a:p>
        </p:txBody>
      </p:sp>
      <p:sp>
        <p:nvSpPr>
          <p:cNvPr id="3078" name="Text Box 1042"/>
          <p:cNvSpPr txBox="1">
            <a:spLocks noChangeArrowheads="1"/>
          </p:cNvSpPr>
          <p:nvPr/>
        </p:nvSpPr>
        <p:spPr bwMode="auto">
          <a:xfrm>
            <a:off x="533400" y="6170611"/>
            <a:ext cx="2191626" cy="406265"/>
          </a:xfrm>
          <a:prstGeom prst="rect">
            <a:avLst/>
          </a:prstGeom>
          <a:noFill/>
          <a:ln w="9525">
            <a:noFill/>
            <a:miter lim="800000"/>
            <a:headEnd/>
            <a:tailEnd/>
          </a:ln>
        </p:spPr>
        <p:txBody>
          <a:bodyPr wrap="none">
            <a:spAutoFit/>
          </a:bodyPr>
          <a:lstStyle/>
          <a:p>
            <a:r>
              <a:rPr lang="en-US" sz="1800" b="1" dirty="0">
                <a:latin typeface="Georgia" pitchFamily="18" charset="0"/>
                <a:cs typeface="Arial" charset="0"/>
              </a:rPr>
              <a:t>Keynote Speaker</a:t>
            </a:r>
          </a:p>
        </p:txBody>
      </p:sp>
      <p:sp>
        <p:nvSpPr>
          <p:cNvPr id="3077" name="Text Box 1048"/>
          <p:cNvSpPr txBox="1">
            <a:spLocks noChangeArrowheads="1"/>
          </p:cNvSpPr>
          <p:nvPr/>
        </p:nvSpPr>
        <p:spPr bwMode="auto">
          <a:xfrm>
            <a:off x="533400" y="6569535"/>
            <a:ext cx="14050963" cy="492443"/>
          </a:xfrm>
          <a:prstGeom prst="rect">
            <a:avLst/>
          </a:prstGeom>
          <a:noFill/>
          <a:ln w="9525">
            <a:noFill/>
            <a:miter lim="800000"/>
            <a:headEnd/>
            <a:tailEnd/>
          </a:ln>
        </p:spPr>
        <p:txBody>
          <a:bodyPr wrap="square">
            <a:spAutoFit/>
          </a:bodyPr>
          <a:lstStyle/>
          <a:p>
            <a:r>
              <a:rPr lang="en-US" sz="1400" b="1" dirty="0" smtClean="0">
                <a:latin typeface="Georgia" pitchFamily="18" charset="0"/>
                <a:cs typeface="Arial" charset="0"/>
              </a:rPr>
              <a:t>Tom Mills, host of Greenshortz.com: </a:t>
            </a:r>
            <a:r>
              <a:rPr lang="en-US" sz="1200" dirty="0" smtClean="0">
                <a:latin typeface="Georgia" pitchFamily="18" charset="0"/>
              </a:rPr>
              <a:t>Tom Mills is a media professional of 20 years with experience in both in-house and agency marketing and design roles. In his keynote address, Tom will share how he uses video to promote water stewardship and to help people be more green.</a:t>
            </a:r>
            <a:endParaRPr lang="en-US" sz="1100" dirty="0"/>
          </a:p>
        </p:txBody>
      </p:sp>
      <p:sp>
        <p:nvSpPr>
          <p:cNvPr id="12" name="Text Box 627"/>
          <p:cNvSpPr txBox="1">
            <a:spLocks noChangeArrowheads="1"/>
          </p:cNvSpPr>
          <p:nvPr/>
        </p:nvSpPr>
        <p:spPr bwMode="auto">
          <a:xfrm>
            <a:off x="533400" y="7032010"/>
            <a:ext cx="1898277" cy="369332"/>
          </a:xfrm>
          <a:prstGeom prst="rect">
            <a:avLst/>
          </a:prstGeom>
          <a:noFill/>
          <a:ln w="9525">
            <a:noFill/>
            <a:miter lim="800000"/>
            <a:headEnd/>
            <a:tailEnd/>
          </a:ln>
        </p:spPr>
        <p:txBody>
          <a:bodyPr wrap="none">
            <a:spAutoFit/>
          </a:bodyPr>
          <a:lstStyle/>
          <a:p>
            <a:r>
              <a:rPr lang="en-US" sz="1800" b="1" dirty="0">
                <a:latin typeface="Georgia" pitchFamily="18" charset="0"/>
                <a:cs typeface="Arial" pitchFamily="34" charset="0"/>
              </a:rPr>
              <a:t>Special Events</a:t>
            </a:r>
          </a:p>
        </p:txBody>
      </p:sp>
      <p:sp>
        <p:nvSpPr>
          <p:cNvPr id="13" name="Text Box 630"/>
          <p:cNvSpPr txBox="1">
            <a:spLocks noChangeArrowheads="1"/>
          </p:cNvSpPr>
          <p:nvPr/>
        </p:nvSpPr>
        <p:spPr bwMode="auto">
          <a:xfrm>
            <a:off x="503237" y="7413010"/>
            <a:ext cx="7269163" cy="2492990"/>
          </a:xfrm>
          <a:prstGeom prst="rect">
            <a:avLst/>
          </a:prstGeom>
          <a:noFill/>
          <a:ln w="9525">
            <a:noFill/>
            <a:miter lim="800000"/>
            <a:headEnd/>
            <a:tailEnd/>
          </a:ln>
        </p:spPr>
        <p:txBody>
          <a:bodyPr>
            <a:spAutoFit/>
          </a:bodyPr>
          <a:lstStyle/>
          <a:p>
            <a:pPr algn="just"/>
            <a:r>
              <a:rPr lang="en-US" sz="1400" b="1" dirty="0">
                <a:solidFill>
                  <a:srgbClr val="000000"/>
                </a:solidFill>
                <a:latin typeface="Georgia" pitchFamily="18" charset="0"/>
              </a:rPr>
              <a:t>Breakfast</a:t>
            </a:r>
            <a:r>
              <a:rPr lang="en-US" sz="1200" b="1" dirty="0">
                <a:solidFill>
                  <a:srgbClr val="000000"/>
                </a:solidFill>
                <a:latin typeface="Georgia" pitchFamily="18" charset="0"/>
              </a:rPr>
              <a:t>: </a:t>
            </a:r>
            <a:r>
              <a:rPr lang="en-US" sz="1200" dirty="0">
                <a:solidFill>
                  <a:srgbClr val="000000"/>
                </a:solidFill>
                <a:latin typeface="Georgia" pitchFamily="18" charset="0"/>
              </a:rPr>
              <a:t>Located in the dining </a:t>
            </a:r>
            <a:r>
              <a:rPr lang="en-US" sz="1200" dirty="0" smtClean="0">
                <a:solidFill>
                  <a:srgbClr val="000000"/>
                </a:solidFill>
                <a:latin typeface="Georgia" pitchFamily="18" charset="0"/>
              </a:rPr>
              <a:t>area, sponsored by Jason’s Deli, Trader Joe’s and Café </a:t>
            </a:r>
            <a:r>
              <a:rPr lang="en-US" sz="1200" dirty="0" err="1" smtClean="0">
                <a:solidFill>
                  <a:srgbClr val="000000"/>
                </a:solidFill>
                <a:latin typeface="Georgia" pitchFamily="18" charset="0"/>
              </a:rPr>
              <a:t>Campesino</a:t>
            </a:r>
            <a:r>
              <a:rPr lang="en-US" sz="1200" dirty="0" smtClean="0">
                <a:solidFill>
                  <a:srgbClr val="000000"/>
                </a:solidFill>
                <a:latin typeface="Georgia" pitchFamily="18" charset="0"/>
              </a:rPr>
              <a:t>.</a:t>
            </a:r>
            <a:endParaRPr lang="en-US" sz="1200" b="1" dirty="0">
              <a:solidFill>
                <a:srgbClr val="000000"/>
              </a:solidFill>
              <a:latin typeface="Georgia" pitchFamily="18" charset="0"/>
            </a:endParaRPr>
          </a:p>
          <a:p>
            <a:pPr algn="just"/>
            <a:r>
              <a:rPr lang="en-US" sz="1400" b="1" dirty="0" smtClean="0">
                <a:solidFill>
                  <a:srgbClr val="000000"/>
                </a:solidFill>
                <a:latin typeface="Georgia" pitchFamily="18" charset="0"/>
              </a:rPr>
              <a:t>Posters</a:t>
            </a:r>
            <a:r>
              <a:rPr lang="en-US" sz="1200" b="1" dirty="0" smtClean="0">
                <a:solidFill>
                  <a:srgbClr val="000000"/>
                </a:solidFill>
                <a:latin typeface="Georgia" pitchFamily="18" charset="0"/>
              </a:rPr>
              <a:t>: </a:t>
            </a:r>
            <a:r>
              <a:rPr lang="en-US" sz="1200" dirty="0">
                <a:solidFill>
                  <a:srgbClr val="000000"/>
                </a:solidFill>
                <a:latin typeface="Georgia" pitchFamily="18" charset="0"/>
              </a:rPr>
              <a:t>This is a chance to see what other AAS </a:t>
            </a:r>
            <a:r>
              <a:rPr lang="en-US" sz="1200" dirty="0" smtClean="0">
                <a:solidFill>
                  <a:srgbClr val="000000"/>
                </a:solidFill>
                <a:latin typeface="Georgia" pitchFamily="18" charset="0"/>
              </a:rPr>
              <a:t>programs and volunteers are </a:t>
            </a:r>
            <a:r>
              <a:rPr lang="en-US" sz="1200" dirty="0">
                <a:solidFill>
                  <a:srgbClr val="000000"/>
                </a:solidFill>
                <a:latin typeface="Georgia" pitchFamily="18" charset="0"/>
              </a:rPr>
              <a:t>doing around the state. Posters will be located </a:t>
            </a:r>
            <a:r>
              <a:rPr lang="en-US" sz="1200" dirty="0" smtClean="0">
                <a:solidFill>
                  <a:srgbClr val="000000"/>
                </a:solidFill>
                <a:latin typeface="Georgia" pitchFamily="18" charset="0"/>
              </a:rPr>
              <a:t>in the hallway outside of the laboratory and </a:t>
            </a:r>
            <a:r>
              <a:rPr lang="en-US" sz="1200" dirty="0">
                <a:solidFill>
                  <a:srgbClr val="000000"/>
                </a:solidFill>
                <a:latin typeface="Georgia" pitchFamily="18" charset="0"/>
              </a:rPr>
              <a:t>displayed during the entire </a:t>
            </a:r>
            <a:r>
              <a:rPr lang="en-US" sz="1200" dirty="0" smtClean="0">
                <a:solidFill>
                  <a:srgbClr val="000000"/>
                </a:solidFill>
                <a:latin typeface="Georgia" pitchFamily="18" charset="0"/>
              </a:rPr>
              <a:t>conference.</a:t>
            </a:r>
            <a:endParaRPr lang="en-US" sz="1200" b="1" dirty="0">
              <a:solidFill>
                <a:srgbClr val="000000"/>
              </a:solidFill>
              <a:latin typeface="Georgia" pitchFamily="18" charset="0"/>
            </a:endParaRPr>
          </a:p>
          <a:p>
            <a:pPr algn="just"/>
            <a:r>
              <a:rPr lang="en-US" sz="1400" b="1" dirty="0" smtClean="0">
                <a:solidFill>
                  <a:srgbClr val="000000"/>
                </a:solidFill>
                <a:latin typeface="Georgia" pitchFamily="18" charset="0"/>
              </a:rPr>
              <a:t>Awards Ceremony &amp; Social</a:t>
            </a:r>
            <a:r>
              <a:rPr lang="en-US" sz="1200" b="1" dirty="0" smtClean="0">
                <a:solidFill>
                  <a:srgbClr val="000000"/>
                </a:solidFill>
                <a:latin typeface="Georgia" pitchFamily="18" charset="0"/>
              </a:rPr>
              <a:t>:</a:t>
            </a:r>
            <a:r>
              <a:rPr lang="en-US" sz="1200" dirty="0" smtClean="0">
                <a:solidFill>
                  <a:srgbClr val="000000"/>
                </a:solidFill>
                <a:latin typeface="Georgia" pitchFamily="18" charset="0"/>
              </a:rPr>
              <a:t> </a:t>
            </a:r>
            <a:r>
              <a:rPr lang="en-US" sz="1200" dirty="0">
                <a:solidFill>
                  <a:srgbClr val="000000"/>
                </a:solidFill>
                <a:latin typeface="Georgia" pitchFamily="18" charset="0"/>
              </a:rPr>
              <a:t>AAS award winners will be honored for their efforts at our annual awards ceremony. Located in the Blue Planet </a:t>
            </a:r>
            <a:r>
              <a:rPr lang="en-US" sz="1200" dirty="0" smtClean="0">
                <a:solidFill>
                  <a:srgbClr val="000000"/>
                </a:solidFill>
                <a:latin typeface="Georgia" pitchFamily="18" charset="0"/>
              </a:rPr>
              <a:t>after Session 2.</a:t>
            </a:r>
            <a:endParaRPr lang="en-US" sz="1200" dirty="0">
              <a:solidFill>
                <a:srgbClr val="000000"/>
              </a:solidFill>
              <a:latin typeface="Georgia" pitchFamily="18" charset="0"/>
            </a:endParaRPr>
          </a:p>
          <a:p>
            <a:pPr algn="just"/>
            <a:r>
              <a:rPr lang="en-US" sz="1400" b="1" dirty="0">
                <a:solidFill>
                  <a:srgbClr val="000000"/>
                </a:solidFill>
                <a:latin typeface="Georgia" pitchFamily="18" charset="0"/>
              </a:rPr>
              <a:t>Lunch: </a:t>
            </a:r>
            <a:r>
              <a:rPr lang="en-US" sz="1200" dirty="0" smtClean="0">
                <a:solidFill>
                  <a:srgbClr val="000000"/>
                </a:solidFill>
                <a:latin typeface="Georgia" pitchFamily="18" charset="0"/>
              </a:rPr>
              <a:t>Grab your lunch sack first and head to the dinning area to see the lunch crew</a:t>
            </a:r>
            <a:r>
              <a:rPr lang="en-US" sz="1400" dirty="0" smtClean="0">
                <a:solidFill>
                  <a:srgbClr val="000000"/>
                </a:solidFill>
                <a:latin typeface="Georgia" pitchFamily="18" charset="0"/>
              </a:rPr>
              <a:t>.</a:t>
            </a:r>
            <a:r>
              <a:rPr lang="en-US" sz="1200" dirty="0" smtClean="0">
                <a:solidFill>
                  <a:srgbClr val="000000"/>
                </a:solidFill>
                <a:latin typeface="Georgia" pitchFamily="18" charset="0"/>
              </a:rPr>
              <a:t> Remember to recycle and compost!</a:t>
            </a:r>
            <a:endParaRPr lang="en-US" sz="1200" dirty="0">
              <a:solidFill>
                <a:srgbClr val="000000"/>
              </a:solidFill>
              <a:latin typeface="Georgia" pitchFamily="18" charset="0"/>
            </a:endParaRPr>
          </a:p>
          <a:p>
            <a:pPr algn="just"/>
            <a:r>
              <a:rPr lang="en-US" sz="1400" b="1" dirty="0">
                <a:solidFill>
                  <a:srgbClr val="000000"/>
                </a:solidFill>
                <a:latin typeface="Georgia" pitchFamily="18" charset="0"/>
              </a:rPr>
              <a:t>Door Prizes</a:t>
            </a:r>
            <a:r>
              <a:rPr lang="en-US" sz="1200" b="1" dirty="0">
                <a:solidFill>
                  <a:srgbClr val="000000"/>
                </a:solidFill>
                <a:latin typeface="Georgia" pitchFamily="18" charset="0"/>
              </a:rPr>
              <a:t>: </a:t>
            </a:r>
            <a:r>
              <a:rPr lang="en-US" sz="1200" dirty="0">
                <a:solidFill>
                  <a:srgbClr val="000000"/>
                </a:solidFill>
                <a:latin typeface="Georgia" pitchFamily="18" charset="0"/>
              </a:rPr>
              <a:t>U</a:t>
            </a:r>
            <a:r>
              <a:rPr lang="en-US" sz="1200" dirty="0" smtClean="0">
                <a:solidFill>
                  <a:srgbClr val="000000"/>
                </a:solidFill>
                <a:latin typeface="Georgia" pitchFamily="18" charset="0"/>
              </a:rPr>
              <a:t>se </a:t>
            </a:r>
            <a:r>
              <a:rPr lang="en-US" sz="1200" dirty="0">
                <a:solidFill>
                  <a:srgbClr val="000000"/>
                </a:solidFill>
                <a:latin typeface="Georgia" pitchFamily="18" charset="0"/>
              </a:rPr>
              <a:t>your door prize ticket and place it in a jar by the item you’d like to win! Winners will be selected </a:t>
            </a:r>
            <a:r>
              <a:rPr lang="en-US" sz="1200" dirty="0" smtClean="0">
                <a:solidFill>
                  <a:srgbClr val="000000"/>
                </a:solidFill>
                <a:latin typeface="Georgia" pitchFamily="18" charset="0"/>
              </a:rPr>
              <a:t>during the Social. </a:t>
            </a:r>
            <a:endParaRPr lang="en-US" sz="1200" dirty="0">
              <a:solidFill>
                <a:srgbClr val="000000"/>
              </a:solidFill>
              <a:latin typeface="Georgia" pitchFamily="18" charset="0"/>
            </a:endParaRPr>
          </a:p>
          <a:p>
            <a:pPr algn="just"/>
            <a:r>
              <a:rPr lang="en-US" sz="1400" b="1" dirty="0">
                <a:solidFill>
                  <a:srgbClr val="000000"/>
                </a:solidFill>
                <a:latin typeface="Georgia" pitchFamily="18" charset="0"/>
              </a:rPr>
              <a:t>Silent Auction</a:t>
            </a:r>
            <a:r>
              <a:rPr lang="en-US" sz="1200" b="1" dirty="0">
                <a:solidFill>
                  <a:srgbClr val="000000"/>
                </a:solidFill>
                <a:latin typeface="Georgia" pitchFamily="18" charset="0"/>
              </a:rPr>
              <a:t>: </a:t>
            </a:r>
            <a:r>
              <a:rPr lang="en-US" sz="1200" dirty="0" smtClean="0">
                <a:solidFill>
                  <a:srgbClr val="000000"/>
                </a:solidFill>
                <a:latin typeface="Georgia" pitchFamily="18" charset="0"/>
              </a:rPr>
              <a:t>Visit the Ivy Room </a:t>
            </a:r>
            <a:r>
              <a:rPr lang="en-US" sz="1200" dirty="0">
                <a:solidFill>
                  <a:srgbClr val="000000"/>
                </a:solidFill>
                <a:latin typeface="Georgia" pitchFamily="18" charset="0"/>
              </a:rPr>
              <a:t>to bid on an auction item! Proceeds go towards our </a:t>
            </a:r>
            <a:r>
              <a:rPr lang="en-US" sz="1200" dirty="0" smtClean="0">
                <a:solidFill>
                  <a:srgbClr val="000000"/>
                </a:solidFill>
                <a:latin typeface="Georgia" pitchFamily="18" charset="0"/>
              </a:rPr>
              <a:t>volunteer travel scholarships. </a:t>
            </a:r>
            <a:endParaRPr lang="en-US" sz="1200" dirty="0">
              <a:solidFill>
                <a:srgbClr val="000000"/>
              </a:solidFill>
              <a:latin typeface="Georgia" pitchFamily="18" charset="0"/>
            </a:endParaRPr>
          </a:p>
        </p:txBody>
      </p:sp>
      <p:sp>
        <p:nvSpPr>
          <p:cNvPr id="14" name="Text Box 630"/>
          <p:cNvSpPr txBox="1">
            <a:spLocks noChangeArrowheads="1"/>
          </p:cNvSpPr>
          <p:nvPr/>
        </p:nvSpPr>
        <p:spPr bwMode="auto">
          <a:xfrm>
            <a:off x="8199437" y="7435364"/>
            <a:ext cx="6583363" cy="2308324"/>
          </a:xfrm>
          <a:prstGeom prst="rect">
            <a:avLst/>
          </a:prstGeom>
          <a:noFill/>
          <a:ln w="9525">
            <a:noFill/>
            <a:miter lim="800000"/>
            <a:headEnd/>
            <a:tailEnd/>
          </a:ln>
        </p:spPr>
        <p:txBody>
          <a:bodyPr wrap="square">
            <a:spAutoFit/>
          </a:bodyPr>
          <a:lstStyle/>
          <a:p>
            <a:pPr algn="just"/>
            <a:r>
              <a:rPr lang="en-US" sz="1400" b="1" dirty="0" smtClean="0">
                <a:solidFill>
                  <a:srgbClr val="000000"/>
                </a:solidFill>
                <a:latin typeface="Georgia" pitchFamily="18" charset="0"/>
              </a:rPr>
              <a:t>Basin Breakouts: </a:t>
            </a:r>
            <a:r>
              <a:rPr lang="en-US" sz="1200" dirty="0" smtClean="0">
                <a:solidFill>
                  <a:srgbClr val="000000"/>
                </a:solidFill>
                <a:latin typeface="Georgia" pitchFamily="18" charset="0"/>
              </a:rPr>
              <a:t>Want to get to know other AAS volunteers, trainers, and leaders in your watershed? Come to meet, share ideas, and see who is doing what in your neck of the woods. Below are locations for the </a:t>
            </a:r>
            <a:r>
              <a:rPr lang="en-US" sz="1200" dirty="0" smtClean="0">
                <a:solidFill>
                  <a:srgbClr val="000000"/>
                </a:solidFill>
                <a:latin typeface="Georgia" pitchFamily="18" charset="0"/>
              </a:rPr>
              <a:t>breakouts:</a:t>
            </a:r>
            <a:endParaRPr lang="en-US" sz="1200" dirty="0" smtClean="0">
              <a:solidFill>
                <a:srgbClr val="000000"/>
              </a:solidFill>
              <a:latin typeface="Georgia" pitchFamily="18" charset="0"/>
            </a:endParaRPr>
          </a:p>
          <a:p>
            <a:endParaRPr lang="en-US" sz="500" dirty="0">
              <a:solidFill>
                <a:srgbClr val="000000"/>
              </a:solidFill>
              <a:latin typeface="Georgia" pitchFamily="18" charset="0"/>
            </a:endParaRPr>
          </a:p>
          <a:p>
            <a:r>
              <a:rPr lang="en-US" sz="1200" b="1" dirty="0">
                <a:solidFill>
                  <a:srgbClr val="000000"/>
                </a:solidFill>
                <a:latin typeface="Georgia" pitchFamily="18" charset="0"/>
              </a:rPr>
              <a:t>BLUE PLANET: Chattahoochee</a:t>
            </a:r>
          </a:p>
          <a:p>
            <a:r>
              <a:rPr lang="en-US" sz="1200" b="1" dirty="0">
                <a:solidFill>
                  <a:srgbClr val="000000"/>
                </a:solidFill>
                <a:latin typeface="Georgia" pitchFamily="18" charset="0"/>
              </a:rPr>
              <a:t>CLASSROOM 23: Savannah</a:t>
            </a:r>
          </a:p>
          <a:p>
            <a:r>
              <a:rPr lang="en-US" sz="1200" b="1" dirty="0">
                <a:solidFill>
                  <a:srgbClr val="000000"/>
                </a:solidFill>
                <a:latin typeface="Georgia" pitchFamily="18" charset="0"/>
              </a:rPr>
              <a:t>CLASSROOM 31: Tennessee, Coosa, Tallapoosa </a:t>
            </a:r>
          </a:p>
          <a:p>
            <a:r>
              <a:rPr lang="en-US" sz="1200" b="1" dirty="0">
                <a:solidFill>
                  <a:srgbClr val="000000"/>
                </a:solidFill>
                <a:latin typeface="Georgia" pitchFamily="18" charset="0"/>
              </a:rPr>
              <a:t>CLASSROOM 32: Oconee</a:t>
            </a:r>
          </a:p>
          <a:p>
            <a:r>
              <a:rPr lang="en-US" sz="1200" b="1" dirty="0">
                <a:solidFill>
                  <a:srgbClr val="000000"/>
                </a:solidFill>
                <a:latin typeface="Georgia" pitchFamily="18" charset="0"/>
              </a:rPr>
              <a:t>CLASSROOM 33: Flint, </a:t>
            </a:r>
            <a:r>
              <a:rPr lang="en-US" sz="1200" b="1" dirty="0" err="1">
                <a:solidFill>
                  <a:srgbClr val="000000"/>
                </a:solidFill>
                <a:latin typeface="Georgia" pitchFamily="18" charset="0"/>
              </a:rPr>
              <a:t>Ochlockonee</a:t>
            </a:r>
            <a:endParaRPr lang="en-US" sz="1200" b="1" dirty="0">
              <a:solidFill>
                <a:srgbClr val="000000"/>
              </a:solidFill>
              <a:latin typeface="Georgia" pitchFamily="18" charset="0"/>
            </a:endParaRPr>
          </a:p>
          <a:p>
            <a:r>
              <a:rPr lang="en-US" sz="1200" b="1" dirty="0">
                <a:solidFill>
                  <a:srgbClr val="000000"/>
                </a:solidFill>
                <a:latin typeface="Georgia" pitchFamily="18" charset="0"/>
              </a:rPr>
              <a:t>CLASSROOM 37: Ocmulgee</a:t>
            </a:r>
          </a:p>
          <a:p>
            <a:endParaRPr lang="en-US" sz="500" b="1" dirty="0">
              <a:solidFill>
                <a:srgbClr val="000000"/>
              </a:solidFill>
              <a:latin typeface="Georgia" pitchFamily="18" charset="0"/>
            </a:endParaRPr>
          </a:p>
          <a:p>
            <a:r>
              <a:rPr lang="en-US" sz="1200" b="1" dirty="0">
                <a:solidFill>
                  <a:srgbClr val="000000"/>
                </a:solidFill>
                <a:latin typeface="Georgia" pitchFamily="18" charset="0"/>
              </a:rPr>
              <a:t>*Those in the Altamaha, Satilla, St. </a:t>
            </a:r>
            <a:r>
              <a:rPr lang="en-US" sz="1200" b="1" dirty="0" err="1">
                <a:solidFill>
                  <a:srgbClr val="000000"/>
                </a:solidFill>
                <a:latin typeface="Georgia" pitchFamily="18" charset="0"/>
              </a:rPr>
              <a:t>Marys</a:t>
            </a:r>
            <a:r>
              <a:rPr lang="en-US" sz="1200" b="1" dirty="0">
                <a:solidFill>
                  <a:srgbClr val="000000"/>
                </a:solidFill>
                <a:latin typeface="Georgia" pitchFamily="18" charset="0"/>
              </a:rPr>
              <a:t>, Ogeechee and Suwannee basins can join any of the above basin breakout groups</a:t>
            </a:r>
          </a:p>
        </p:txBody>
      </p:sp>
      <p:cxnSp>
        <p:nvCxnSpPr>
          <p:cNvPr id="19" name="Straight Connector 18"/>
          <p:cNvCxnSpPr/>
          <p:nvPr/>
        </p:nvCxnSpPr>
        <p:spPr>
          <a:xfrm>
            <a:off x="609600" y="6570077"/>
            <a:ext cx="14020800" cy="0"/>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09600" y="7413010"/>
            <a:ext cx="14020800" cy="0"/>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33400" y="505264"/>
            <a:ext cx="14249400" cy="0"/>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1988729785"/>
              </p:ext>
            </p:extLst>
          </p:nvPr>
        </p:nvGraphicFramePr>
        <p:xfrm>
          <a:off x="657226" y="688984"/>
          <a:ext cx="14049374" cy="5407016"/>
        </p:xfrm>
        <a:graphic>
          <a:graphicData uri="http://schemas.openxmlformats.org/drawingml/2006/table">
            <a:tbl>
              <a:tblPr/>
              <a:tblGrid>
                <a:gridCol w="953363"/>
                <a:gridCol w="1182168"/>
                <a:gridCol w="1105900"/>
                <a:gridCol w="1131322"/>
                <a:gridCol w="2504164"/>
                <a:gridCol w="1982992"/>
                <a:gridCol w="2821950"/>
                <a:gridCol w="1172635"/>
                <a:gridCol w="1194880"/>
              </a:tblGrid>
              <a:tr h="260039">
                <a:tc>
                  <a:txBody>
                    <a:bodyPr/>
                    <a:lstStyle/>
                    <a:p>
                      <a:pPr algn="ctr" fontAlgn="ctr"/>
                      <a:r>
                        <a:rPr lang="en-US" sz="900" b="1" i="0" u="none" strike="noStrike" dirty="0">
                          <a:effectLst/>
                          <a:latin typeface="Arial"/>
                        </a:rPr>
                        <a:t>8:00-9:00</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sz="900" b="1" i="0" u="none" strike="noStrike" dirty="0" smtClean="0">
                          <a:effectLst/>
                          <a:latin typeface="Arial"/>
                        </a:rPr>
                        <a:t>  Registration-</a:t>
                      </a:r>
                      <a:r>
                        <a:rPr lang="en-US" sz="900" b="1" i="0" u="none" strike="noStrike" dirty="0">
                          <a:effectLst/>
                          <a:latin typeface="Arial"/>
                        </a:rPr>
                        <a:t>-Breakfast--Exhibit Area Open</a:t>
                      </a:r>
                    </a:p>
                  </a:txBody>
                  <a:tcPr marL="8967" marR="8967" marT="896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973">
                <a:tc>
                  <a:txBody>
                    <a:bodyPr/>
                    <a:lstStyle/>
                    <a:p>
                      <a:pPr algn="ctr" fontAlgn="ctr"/>
                      <a:r>
                        <a:rPr lang="en-US" sz="900" b="1" i="0" u="none" strike="noStrike" dirty="0" smtClean="0">
                          <a:effectLst/>
                          <a:latin typeface="Arial"/>
                        </a:rPr>
                        <a:t>9:00-9:30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1" i="0" u="none" strike="noStrike" dirty="0" smtClean="0">
                          <a:effectLst/>
                          <a:latin typeface="Arial"/>
                        </a:rPr>
                        <a:t>  Welcome-Opening </a:t>
                      </a:r>
                      <a:r>
                        <a:rPr lang="en-US" sz="900" b="1" i="0" u="none" strike="noStrike" dirty="0">
                          <a:effectLst/>
                          <a:latin typeface="Arial"/>
                        </a:rPr>
                        <a:t>Remarks </a:t>
                      </a:r>
                    </a:p>
                  </a:txBody>
                  <a:tcPr marL="8967" marR="8967" marT="896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73">
                <a:tc>
                  <a:txBody>
                    <a:bodyPr/>
                    <a:lstStyle/>
                    <a:p>
                      <a:pPr algn="ctr" fontAlgn="ctr"/>
                      <a:r>
                        <a:rPr lang="en-US" sz="900" b="1" i="0" u="none" strike="noStrike" dirty="0" smtClean="0">
                          <a:effectLst/>
                          <a:latin typeface="Arial"/>
                        </a:rPr>
                        <a:t>9:30-9:40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1" i="0" u="none" strike="noStrike" dirty="0" smtClean="0">
                          <a:effectLst/>
                          <a:latin typeface="Arial"/>
                        </a:rPr>
                        <a:t>  Break</a:t>
                      </a:r>
                      <a:r>
                        <a:rPr lang="en-US" sz="900" b="1" i="0" u="none" strike="noStrike" dirty="0">
                          <a:effectLst/>
                          <a:latin typeface="Arial"/>
                        </a:rPr>
                        <a:t>: Disperse to First Session</a:t>
                      </a:r>
                    </a:p>
                  </a:txBody>
                  <a:tcPr marL="8967" marR="8967" marT="896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effectLst/>
                          <a:latin typeface="Arial"/>
                        </a:rPr>
                        <a:t> </a:t>
                      </a:r>
                    </a:p>
                  </a:txBody>
                  <a:tcPr marL="8967" marR="8967" marT="896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105">
                <a:tc>
                  <a:txBody>
                    <a:bodyPr/>
                    <a:lstStyle/>
                    <a:p>
                      <a:pPr algn="ctr" fontAlgn="ctr"/>
                      <a:r>
                        <a:rPr lang="en-US" sz="900" b="1" i="0" u="none" strike="noStrike" dirty="0" smtClean="0">
                          <a:effectLst/>
                          <a:latin typeface="Arial"/>
                        </a:rPr>
                        <a:t>Session </a:t>
                      </a:r>
                      <a:r>
                        <a:rPr lang="en-US" sz="900" b="1" i="0" u="none" strike="noStrike" dirty="0">
                          <a:effectLst/>
                          <a:latin typeface="Arial"/>
                        </a:rPr>
                        <a:t>1</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a:solidFill>
                            <a:srgbClr val="000000"/>
                          </a:solidFill>
                          <a:effectLst/>
                          <a:latin typeface="Arial"/>
                        </a:rPr>
                        <a:t>Lab</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smtClean="0">
                          <a:solidFill>
                            <a:srgbClr val="000000"/>
                          </a:solidFill>
                          <a:effectLst/>
                          <a:latin typeface="Arial"/>
                        </a:rPr>
                        <a:t>Room </a:t>
                      </a:r>
                      <a:r>
                        <a:rPr lang="en-US" sz="900" b="1" i="0" u="none" strike="noStrike" dirty="0">
                          <a:solidFill>
                            <a:srgbClr val="000000"/>
                          </a:solidFill>
                          <a:effectLst/>
                          <a:latin typeface="Arial"/>
                        </a:rPr>
                        <a:t>23</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solidFill>
                            <a:srgbClr val="000000"/>
                          </a:solidFill>
                          <a:effectLst/>
                          <a:latin typeface="Arial"/>
                        </a:rPr>
                        <a:t>Room 36</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solidFill>
                            <a:srgbClr val="000000"/>
                          </a:solidFill>
                          <a:effectLst/>
                          <a:latin typeface="Arial"/>
                        </a:rPr>
                        <a:t>Blue Pl: Protecting Georgia's Waters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solidFill>
                            <a:srgbClr val="000000"/>
                          </a:solidFill>
                          <a:effectLst/>
                          <a:latin typeface="Arial"/>
                        </a:rPr>
                        <a:t>RM: 32 Green Infrastructure</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a:rPr>
                        <a:t>Room 31</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effectLst/>
                          <a:latin typeface="Arial"/>
                        </a:rPr>
                        <a:t>Room 33</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solidFill>
                            <a:srgbClr val="000000"/>
                          </a:solidFill>
                          <a:effectLst/>
                          <a:latin typeface="Arial"/>
                        </a:rPr>
                        <a:t>Room 35</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04873">
                <a:tc>
                  <a:txBody>
                    <a:bodyPr/>
                    <a:lstStyle/>
                    <a:p>
                      <a:pPr algn="ctr" fontAlgn="ctr"/>
                      <a:r>
                        <a:rPr lang="en-US" sz="900" b="1" i="0" u="none" strike="noStrike" dirty="0" smtClean="0">
                          <a:effectLst/>
                          <a:latin typeface="Arial"/>
                        </a:rPr>
                        <a:t>9:40-10:10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a:effectLst/>
                          <a:latin typeface="Arial"/>
                        </a:rPr>
                        <a:t>Crayfishes of Georgia</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a:effectLst/>
                          <a:latin typeface="Arial"/>
                        </a:rPr>
                        <a:t>Monitoring Georgia's Amphibians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AAS Database</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Legislative Updates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Intro to Streams, Watersheds and Stormwater Impacts</a:t>
                      </a:r>
                    </a:p>
                  </a:txBody>
                  <a:tcPr marL="8967" marR="8967" marT="89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smtClean="0">
                        <a:effectLst/>
                        <a:latin typeface="Arial"/>
                      </a:endParaRPr>
                    </a:p>
                  </a:txBody>
                  <a:tcPr marL="8967" marR="8967" marT="89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4">
                  <a:txBody>
                    <a:bodyPr/>
                    <a:lstStyle/>
                    <a:p>
                      <a:pPr algn="ctr" fontAlgn="ctr"/>
                      <a:r>
                        <a:rPr lang="en-US" sz="900" b="0" i="0" u="none" strike="noStrike">
                          <a:effectLst/>
                          <a:latin typeface="Arial"/>
                        </a:rPr>
                        <a:t>Invasive Flora</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dirty="0">
                          <a:effectLst/>
                          <a:latin typeface="Arial"/>
                        </a:rPr>
                        <a:t>Visual Stream </a:t>
                      </a:r>
                      <a:endParaRPr lang="en-US" sz="900" b="0" i="0" u="none" strike="noStrike" dirty="0" smtClean="0">
                        <a:effectLst/>
                        <a:latin typeface="Arial"/>
                      </a:endParaRPr>
                    </a:p>
                    <a:p>
                      <a:pPr algn="ctr" fontAlgn="ctr"/>
                      <a:r>
                        <a:rPr lang="en-US" sz="900" b="0" i="0" u="none" strike="noStrike" dirty="0" smtClean="0">
                          <a:effectLst/>
                          <a:latin typeface="Arial"/>
                        </a:rPr>
                        <a:t>Surveys</a:t>
                      </a:r>
                      <a:endParaRPr lang="en-US" sz="900" b="0"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3840">
                <a:tc>
                  <a:txBody>
                    <a:bodyPr/>
                    <a:lstStyle/>
                    <a:p>
                      <a:pPr algn="ctr" fontAlgn="ctr"/>
                      <a:r>
                        <a:rPr lang="en-US" sz="900" b="1" i="0" u="none" strike="noStrike" dirty="0" smtClean="0">
                          <a:effectLst/>
                          <a:latin typeface="Arial"/>
                        </a:rPr>
                        <a:t>10:10-10:40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effectLst/>
                          <a:latin typeface="Arial"/>
                        </a:rPr>
                        <a:t>AAS Database</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State of our Waters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Green Infrastructure - What is it in Your Communities</a:t>
                      </a:r>
                    </a:p>
                  </a:txBody>
                  <a:tcPr marL="8967" marR="8967" marT="89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0" i="0" u="none" strike="noStrike" dirty="0" smtClean="0">
                          <a:effectLst/>
                          <a:latin typeface="Arial"/>
                        </a:rPr>
                        <a:t>Effective Youth- Adult Partnerships</a:t>
                      </a:r>
                      <a:r>
                        <a:rPr lang="en-US" sz="900" b="0" i="1" u="none" strike="noStrike" dirty="0" smtClean="0">
                          <a:effectLst/>
                          <a:latin typeface="Arial"/>
                        </a:rPr>
                        <a:t> </a:t>
                      </a:r>
                      <a:endParaRPr lang="en-US" sz="900" b="0" i="1" u="none" strike="noStrike" dirty="0">
                        <a:effectLst/>
                        <a:latin typeface="Arial"/>
                      </a:endParaRPr>
                    </a:p>
                  </a:txBody>
                  <a:tcPr marL="8967" marR="8967" marT="89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260039">
                <a:tc>
                  <a:txBody>
                    <a:bodyPr/>
                    <a:lstStyle/>
                    <a:p>
                      <a:pPr algn="ctr" fontAlgn="ctr"/>
                      <a:r>
                        <a:rPr lang="en-US" sz="900" b="1" i="0" u="none" strike="noStrike" dirty="0" smtClean="0">
                          <a:effectLst/>
                          <a:latin typeface="Arial"/>
                        </a:rPr>
                        <a:t>10:40-11:10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effectLst/>
                          <a:latin typeface="Arial"/>
                        </a:rPr>
                        <a:t>AAS Database</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River Protection 101</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Case studies</a:t>
                      </a:r>
                    </a:p>
                  </a:txBody>
                  <a:tcPr marL="8967" marR="8967" marT="89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1" u="none" strike="noStrike">
                          <a:effectLst/>
                          <a:latin typeface="Arial"/>
                        </a:rPr>
                        <a:t> </a:t>
                      </a:r>
                    </a:p>
                  </a:txBody>
                  <a:tcPr marL="8967" marR="8967" marT="89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215205">
                <a:tc>
                  <a:txBody>
                    <a:bodyPr/>
                    <a:lstStyle/>
                    <a:p>
                      <a:pPr algn="ctr" fontAlgn="ctr"/>
                      <a:r>
                        <a:rPr lang="en-US" sz="900" b="1" i="0" u="none" strike="noStrike" dirty="0" smtClean="0">
                          <a:effectLst/>
                          <a:latin typeface="Arial"/>
                        </a:rPr>
                        <a:t>11:10-11:40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effectLst/>
                          <a:latin typeface="Arial"/>
                        </a:rPr>
                        <a:t>AAS Database</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River Protection 102</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 </a:t>
                      </a:r>
                    </a:p>
                  </a:txBody>
                  <a:tcPr marL="8967" marR="8967" marT="89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Arial"/>
                        </a:rPr>
                        <a:t> </a:t>
                      </a:r>
                    </a:p>
                  </a:txBody>
                  <a:tcPr marL="8967" marR="8967" marT="8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33138">
                <a:tc>
                  <a:txBody>
                    <a:bodyPr/>
                    <a:lstStyle/>
                    <a:p>
                      <a:pPr algn="ctr" fontAlgn="ctr"/>
                      <a:r>
                        <a:rPr lang="en-US" sz="900" b="1" i="0" u="none" strike="noStrike" dirty="0" smtClean="0">
                          <a:effectLst/>
                          <a:latin typeface="Arial"/>
                        </a:rPr>
                        <a:t>11:40-12:30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900" b="1" i="0" u="none" strike="noStrike" dirty="0" smtClean="0">
                          <a:effectLst/>
                          <a:latin typeface="Arial"/>
                        </a:rPr>
                        <a:t>  Lunch</a:t>
                      </a:r>
                      <a:r>
                        <a:rPr lang="en-US" sz="900" b="1" i="0" u="none" strike="noStrike" dirty="0">
                          <a:effectLst/>
                          <a:latin typeface="Arial"/>
                        </a:rPr>
                        <a:t>, Free Time &amp; Poster Viewing</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138">
                <a:tc>
                  <a:txBody>
                    <a:bodyPr/>
                    <a:lstStyle/>
                    <a:p>
                      <a:pPr algn="ctr" fontAlgn="ctr"/>
                      <a:r>
                        <a:rPr lang="en-US" sz="900" b="1" i="0" u="none" strike="noStrike" dirty="0" smtClean="0">
                          <a:effectLst/>
                          <a:latin typeface="Arial"/>
                        </a:rPr>
                        <a:t>12:30-1:20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900" b="1" i="0" u="none" strike="noStrike" dirty="0" smtClean="0">
                          <a:effectLst/>
                          <a:latin typeface="Arial"/>
                        </a:rPr>
                        <a:t>  AAS Year in Review &amp; Keynote by </a:t>
                      </a:r>
                      <a:r>
                        <a:rPr lang="en-US" sz="900" b="1" i="0" u="none" strike="noStrike" dirty="0">
                          <a:effectLst/>
                          <a:latin typeface="Arial"/>
                        </a:rPr>
                        <a:t>Tom Mills </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138">
                <a:tc>
                  <a:txBody>
                    <a:bodyPr/>
                    <a:lstStyle/>
                    <a:p>
                      <a:pPr algn="ctr" fontAlgn="ctr"/>
                      <a:r>
                        <a:rPr lang="en-US" sz="900" b="1" i="0" u="none" strike="noStrike" dirty="0" smtClean="0">
                          <a:effectLst/>
                          <a:latin typeface="Arial"/>
                        </a:rPr>
                        <a:t>1:20-1:30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900" b="1" i="0" u="none" strike="noStrike" dirty="0" smtClean="0">
                          <a:effectLst/>
                          <a:latin typeface="Arial"/>
                        </a:rPr>
                        <a:t>  Break</a:t>
                      </a:r>
                      <a:r>
                        <a:rPr lang="en-US" sz="900" b="1" i="0" u="none" strike="noStrike" dirty="0">
                          <a:effectLst/>
                          <a:latin typeface="Arial"/>
                        </a:rPr>
                        <a:t>: Disperse to Basin Breakouts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5205">
                <a:tc>
                  <a:txBody>
                    <a:bodyPr/>
                    <a:lstStyle/>
                    <a:p>
                      <a:pPr algn="ctr" fontAlgn="ctr"/>
                      <a:r>
                        <a:rPr lang="en-US" sz="900" b="1" i="0" u="none" strike="noStrike" dirty="0" smtClean="0">
                          <a:effectLst/>
                          <a:latin typeface="Arial"/>
                        </a:rPr>
                        <a:t>1:30-2:00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900" b="1" i="0" u="none" strike="noStrike" dirty="0" smtClean="0">
                          <a:effectLst/>
                          <a:latin typeface="Arial"/>
                        </a:rPr>
                        <a:t>  Basin </a:t>
                      </a:r>
                      <a:r>
                        <a:rPr lang="en-US" sz="900" b="1" i="0" u="none" strike="noStrike" dirty="0">
                          <a:effectLst/>
                          <a:latin typeface="Arial"/>
                        </a:rPr>
                        <a:t>Breakouts: See below for your </a:t>
                      </a:r>
                      <a:r>
                        <a:rPr lang="en-US" sz="900" b="1" i="0" u="none" strike="noStrike" dirty="0" smtClean="0">
                          <a:effectLst/>
                          <a:latin typeface="Arial"/>
                        </a:rPr>
                        <a:t>location</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138">
                <a:tc>
                  <a:txBody>
                    <a:bodyPr/>
                    <a:lstStyle/>
                    <a:p>
                      <a:pPr algn="ctr" fontAlgn="ctr"/>
                      <a:r>
                        <a:rPr lang="en-US" sz="900" b="1" i="0" u="none" strike="noStrike" dirty="0" smtClean="0">
                          <a:effectLst/>
                          <a:latin typeface="Arial"/>
                        </a:rPr>
                        <a:t>2:00-2:10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900" b="1" i="0" u="none" strike="noStrike" dirty="0" smtClean="0">
                          <a:effectLst/>
                          <a:latin typeface="Arial"/>
                        </a:rPr>
                        <a:t>  Break</a:t>
                      </a:r>
                      <a:r>
                        <a:rPr lang="en-US" sz="900" b="1" i="0" u="none" strike="noStrike" dirty="0">
                          <a:effectLst/>
                          <a:latin typeface="Arial"/>
                        </a:rPr>
                        <a:t>: Disperse to Second Session</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6940">
                <a:tc>
                  <a:txBody>
                    <a:bodyPr/>
                    <a:lstStyle/>
                    <a:p>
                      <a:pPr algn="ctr" fontAlgn="ctr"/>
                      <a:r>
                        <a:rPr lang="en-US" sz="900" b="1" i="0" u="none" strike="noStrike">
                          <a:effectLst/>
                          <a:latin typeface="Arial"/>
                        </a:rPr>
                        <a:t>Session 2</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effectLst/>
                          <a:latin typeface="Arial"/>
                        </a:rPr>
                        <a:t>Lab</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smtClean="0">
                          <a:solidFill>
                            <a:srgbClr val="000000"/>
                          </a:solidFill>
                          <a:effectLst/>
                          <a:latin typeface="Arial"/>
                        </a:rPr>
                        <a:t>Room </a:t>
                      </a:r>
                      <a:r>
                        <a:rPr lang="en-US" sz="900" b="1" i="0" u="none" strike="noStrike" dirty="0">
                          <a:solidFill>
                            <a:srgbClr val="000000"/>
                          </a:solidFill>
                          <a:effectLst/>
                          <a:latin typeface="Arial"/>
                        </a:rPr>
                        <a:t>23</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solidFill>
                            <a:srgbClr val="000000"/>
                          </a:solidFill>
                          <a:effectLst/>
                          <a:latin typeface="Arial"/>
                        </a:rPr>
                        <a:t>Room 36</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a:effectLst/>
                          <a:latin typeface="Arial"/>
                        </a:rPr>
                        <a:t>Blue Pl: </a:t>
                      </a:r>
                      <a:r>
                        <a:rPr lang="en-US" sz="900" b="1" i="0" u="none" strike="noStrike" dirty="0" smtClean="0">
                          <a:effectLst/>
                          <a:latin typeface="Arial"/>
                        </a:rPr>
                        <a:t>Strengthening </a:t>
                      </a:r>
                      <a:r>
                        <a:rPr lang="en-US" sz="900" b="1" i="0" u="none" strike="noStrike" dirty="0">
                          <a:effectLst/>
                          <a:latin typeface="Arial"/>
                        </a:rPr>
                        <a:t>Message</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effectLst/>
                          <a:latin typeface="Arial"/>
                        </a:rPr>
                        <a:t>RM: 32 Pollution Prevention</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smtClean="0">
                          <a:effectLst/>
                          <a:latin typeface="Arial"/>
                        </a:rPr>
                        <a:t>Room </a:t>
                      </a:r>
                      <a:r>
                        <a:rPr lang="en-US" sz="900" b="1" i="0" u="none" strike="noStrike" dirty="0">
                          <a:effectLst/>
                          <a:latin typeface="Arial"/>
                        </a:rPr>
                        <a:t>31:  Taking the Next Step</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effectLst/>
                          <a:latin typeface="Arial"/>
                        </a:rPr>
                        <a:t>Room 33</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a:solidFill>
                            <a:srgbClr val="000000"/>
                          </a:solidFill>
                          <a:effectLst/>
                          <a:latin typeface="Arial"/>
                        </a:rPr>
                        <a:t>Room 35</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60039">
                <a:tc>
                  <a:txBody>
                    <a:bodyPr/>
                    <a:lstStyle/>
                    <a:p>
                      <a:pPr algn="ctr" fontAlgn="ctr"/>
                      <a:r>
                        <a:rPr lang="en-US" sz="900" b="1" i="0" u="none" strike="noStrike" dirty="0" smtClean="0">
                          <a:effectLst/>
                          <a:latin typeface="Arial"/>
                        </a:rPr>
                        <a:t>2:10-2:35</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900" b="0" i="0" u="none" strike="noStrike">
                          <a:effectLst/>
                          <a:latin typeface="Arial"/>
                        </a:rPr>
                        <a:t>Crayfishes of Georgia</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900" b="0" i="0" u="none" strike="noStrike">
                          <a:effectLst/>
                          <a:latin typeface="Arial"/>
                        </a:rPr>
                        <a:t>Advanced Macro ID</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900" b="0" i="0" u="none" strike="noStrike">
                          <a:effectLst/>
                          <a:latin typeface="Arial"/>
                        </a:rPr>
                        <a:t>Native Fishes of GA</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effectLst/>
                          <a:latin typeface="Arial"/>
                        </a:rPr>
                        <a:t>Creating Goals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How to Spot NPS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Water Trails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900" b="0" i="0" u="none" strike="noStrike">
                          <a:effectLst/>
                          <a:latin typeface="Arial"/>
                        </a:rPr>
                        <a:t>Invasive Flora</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900" b="0" i="0" u="none" strike="noStrike">
                          <a:effectLst/>
                          <a:latin typeface="Arial"/>
                        </a:rPr>
                        <a:t>Streambank Restoration</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0039">
                <a:tc>
                  <a:txBody>
                    <a:bodyPr/>
                    <a:lstStyle/>
                    <a:p>
                      <a:pPr algn="ctr" fontAlgn="ctr"/>
                      <a:r>
                        <a:rPr lang="en-US" sz="900" b="1" i="0" u="none" strike="noStrike" dirty="0" smtClean="0">
                          <a:effectLst/>
                          <a:latin typeface="Arial"/>
                        </a:rPr>
                        <a:t>2:35-3:00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effectLst/>
                          <a:latin typeface="Arial"/>
                        </a:rPr>
                        <a:t>FOG</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Targeted Monitoring</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60039">
                <a:tc>
                  <a:txBody>
                    <a:bodyPr/>
                    <a:lstStyle/>
                    <a:p>
                      <a:pPr algn="ctr" fontAlgn="ctr"/>
                      <a:r>
                        <a:rPr lang="en-US" sz="900" b="1" i="0" u="none" strike="noStrike">
                          <a:effectLst/>
                          <a:latin typeface="Arial"/>
                        </a:rPr>
                        <a:t>BREAK</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gridSpan="3">
                  <a:txBody>
                    <a:bodyPr/>
                    <a:lstStyle/>
                    <a:p>
                      <a:pPr algn="ctr" fontAlgn="ctr"/>
                      <a:r>
                        <a:rPr lang="en-US" sz="900" b="1" i="0" u="none" strike="noStrike" dirty="0">
                          <a:effectLst/>
                          <a:latin typeface="Arial"/>
                        </a:rPr>
                        <a:t>BREAK </a:t>
                      </a:r>
                      <a:r>
                        <a:rPr lang="en-US" sz="900" b="1" i="0" u="none" strike="noStrike" dirty="0" smtClean="0">
                          <a:effectLst/>
                          <a:latin typeface="Arial"/>
                        </a:rPr>
                        <a:t>(3:00-3:15pm</a:t>
                      </a:r>
                      <a:r>
                        <a:rPr lang="en-US" sz="900" b="1" i="0" u="none" strike="noStrike" dirty="0">
                          <a:effectLst/>
                          <a:latin typeface="Arial"/>
                        </a:rPr>
                        <a:t>)</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r>
              <a:tr h="260039">
                <a:tc>
                  <a:txBody>
                    <a:bodyPr/>
                    <a:lstStyle/>
                    <a:p>
                      <a:pPr algn="ctr" fontAlgn="ctr"/>
                      <a:r>
                        <a:rPr lang="en-US" sz="900" b="1" i="0" u="none" strike="noStrike" dirty="0" smtClean="0">
                          <a:effectLst/>
                          <a:latin typeface="Arial"/>
                        </a:rPr>
                        <a:t>3:15-3:40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effectLst/>
                          <a:latin typeface="Arial"/>
                        </a:rPr>
                        <a:t>Partnerships in Service</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Pharmaceutical Take Backs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a:rPr>
                        <a:t>Watershed Monitoring</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51072">
                <a:tc>
                  <a:txBody>
                    <a:bodyPr/>
                    <a:lstStyle/>
                    <a:p>
                      <a:pPr algn="ctr" fontAlgn="ctr"/>
                      <a:r>
                        <a:rPr lang="en-US" sz="900" b="1" i="0" u="none" strike="noStrike" dirty="0" smtClean="0">
                          <a:effectLst/>
                          <a:latin typeface="Arial"/>
                        </a:rPr>
                        <a:t>3:40-4:05</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900" b="0" i="0" u="none" strike="noStrike">
                          <a:solidFill>
                            <a:srgbClr val="000000"/>
                          </a:solidFill>
                          <a:effectLst/>
                          <a:latin typeface="Arial"/>
                        </a:rPr>
                        <a:t>Social Media</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Arial"/>
                        </a:rPr>
                        <a:t>Pharmaceuticals in Coastal Water</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smtClean="0">
                          <a:effectLst/>
                          <a:latin typeface="Arial"/>
                        </a:rPr>
                        <a:t>Identifying </a:t>
                      </a:r>
                      <a:r>
                        <a:rPr lang="en-US" sz="900" b="0" i="0" u="none" strike="noStrike" dirty="0">
                          <a:effectLst/>
                          <a:latin typeface="Arial"/>
                        </a:rPr>
                        <a:t>Monitoring Priorities</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42105">
                <a:tc>
                  <a:txBody>
                    <a:bodyPr/>
                    <a:lstStyle/>
                    <a:p>
                      <a:pPr algn="ctr" fontAlgn="ctr"/>
                      <a:r>
                        <a:rPr lang="en-US" sz="900" b="1" i="0" u="none" strike="noStrike" dirty="0" smtClean="0">
                          <a:effectLst/>
                          <a:latin typeface="Arial"/>
                        </a:rPr>
                        <a:t>4:05-4:20</a:t>
                      </a:r>
                      <a:endParaRPr lang="en-US" sz="900" b="1" i="0" u="none" strike="noStrike" dirty="0">
                        <a:effectLst/>
                        <a:latin typeface="Arial"/>
                      </a:endParaRP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1" i="0" u="none" strike="noStrike" dirty="0" smtClean="0">
                          <a:effectLst/>
                          <a:latin typeface="Arial"/>
                        </a:rPr>
                        <a:t>  Break</a:t>
                      </a:r>
                      <a:r>
                        <a:rPr lang="en-US" sz="900" b="1" i="0" u="none" strike="noStrike" dirty="0">
                          <a:effectLst/>
                          <a:latin typeface="Arial"/>
                        </a:rPr>
                        <a:t>: Silent Auction Closes</a:t>
                      </a:r>
                    </a:p>
                  </a:txBody>
                  <a:tcPr marL="8967" marR="8967" marT="896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0039">
                <a:tc>
                  <a:txBody>
                    <a:bodyPr/>
                    <a:lstStyle/>
                    <a:p>
                      <a:pPr algn="ctr" fontAlgn="ctr"/>
                      <a:r>
                        <a:rPr lang="en-US" sz="900" b="1" i="0" u="none" strike="noStrike">
                          <a:effectLst/>
                          <a:latin typeface="Arial"/>
                        </a:rPr>
                        <a:t>4:30</a:t>
                      </a:r>
                    </a:p>
                  </a:txBody>
                  <a:tcPr marL="8967" marR="8967" marT="89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en-US" sz="900" b="1" i="0" u="none" strike="noStrike" dirty="0" smtClean="0">
                          <a:effectLst/>
                          <a:latin typeface="Arial"/>
                        </a:rPr>
                        <a:t>  Awards</a:t>
                      </a:r>
                      <a:r>
                        <a:rPr lang="en-US" sz="900" b="1" i="0" u="none" strike="noStrike" dirty="0">
                          <a:effectLst/>
                          <a:latin typeface="Arial"/>
                        </a:rPr>
                        <a:t>, Social, &amp; Closing Remarks (silent auction/raffle announcement) </a:t>
                      </a:r>
                    </a:p>
                  </a:txBody>
                  <a:tcPr marL="8967" marR="8967" marT="896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effectLst/>
                          <a:latin typeface="Arial"/>
                        </a:rPr>
                        <a:t> </a:t>
                      </a:r>
                    </a:p>
                  </a:txBody>
                  <a:tcPr marL="8967" marR="8967" marT="89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effectLst/>
                          <a:latin typeface="Arial"/>
                        </a:rPr>
                        <a:t> </a:t>
                      </a:r>
                    </a:p>
                  </a:txBody>
                  <a:tcPr marL="8967" marR="8967" marT="896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2533</TotalTime>
  <Words>840</Words>
  <Application>Microsoft Office PowerPoint</Application>
  <PresentationFormat>Custom</PresentationFormat>
  <Paragraphs>193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Muenztk</dc:creator>
  <cp:lastModifiedBy>chopkins</cp:lastModifiedBy>
  <cp:revision>213</cp:revision>
  <cp:lastPrinted>2014-03-19T22:30:04Z</cp:lastPrinted>
  <dcterms:modified xsi:type="dcterms:W3CDTF">2014-03-19T22:39:46Z</dcterms:modified>
</cp:coreProperties>
</file>