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49"/>
  </p:notesMasterIdLst>
  <p:sldIdLst>
    <p:sldId id="349" r:id="rId3"/>
    <p:sldId id="347" r:id="rId4"/>
    <p:sldId id="366" r:id="rId5"/>
    <p:sldId id="361" r:id="rId6"/>
    <p:sldId id="282" r:id="rId7"/>
    <p:sldId id="281" r:id="rId8"/>
    <p:sldId id="304" r:id="rId9"/>
    <p:sldId id="287" r:id="rId10"/>
    <p:sldId id="288" r:id="rId11"/>
    <p:sldId id="330" r:id="rId12"/>
    <p:sldId id="355" r:id="rId13"/>
    <p:sldId id="266" r:id="rId14"/>
    <p:sldId id="329" r:id="rId15"/>
    <p:sldId id="267" r:id="rId16"/>
    <p:sldId id="344" r:id="rId17"/>
    <p:sldId id="318" r:id="rId18"/>
    <p:sldId id="268" r:id="rId19"/>
    <p:sldId id="345" r:id="rId20"/>
    <p:sldId id="321" r:id="rId21"/>
    <p:sldId id="348" r:id="rId22"/>
    <p:sldId id="338" r:id="rId23"/>
    <p:sldId id="269" r:id="rId24"/>
    <p:sldId id="328" r:id="rId25"/>
    <p:sldId id="337" r:id="rId26"/>
    <p:sldId id="331" r:id="rId27"/>
    <p:sldId id="270" r:id="rId28"/>
    <p:sldId id="323" r:id="rId29"/>
    <p:sldId id="346" r:id="rId30"/>
    <p:sldId id="339" r:id="rId31"/>
    <p:sldId id="332" r:id="rId32"/>
    <p:sldId id="333" r:id="rId33"/>
    <p:sldId id="340" r:id="rId34"/>
    <p:sldId id="335" r:id="rId35"/>
    <p:sldId id="336" r:id="rId36"/>
    <p:sldId id="283" r:id="rId37"/>
    <p:sldId id="365" r:id="rId38"/>
    <p:sldId id="350" r:id="rId39"/>
    <p:sldId id="312" r:id="rId40"/>
    <p:sldId id="351" r:id="rId41"/>
    <p:sldId id="352" r:id="rId42"/>
    <p:sldId id="353" r:id="rId43"/>
    <p:sldId id="299" r:id="rId44"/>
    <p:sldId id="305" r:id="rId45"/>
    <p:sldId id="368" r:id="rId46"/>
    <p:sldId id="367" r:id="rId47"/>
    <p:sldId id="31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ncinas, Jacqueline" initials="EJ [2]" lastIdx="13" clrIdx="6">
    <p:extLst>
      <p:ext uri="{19B8F6BF-5375-455C-9EA6-DF929625EA0E}">
        <p15:presenceInfo xmlns:p15="http://schemas.microsoft.com/office/powerpoint/2012/main" userId="S::jacqueline.encinas@dnr.ga.gov::7dd76611-b79e-4293-8c6e-afc8f3479af4" providerId="AD"/>
      </p:ext>
    </p:extLst>
  </p:cmAuthor>
  <p:cmAuthor id="1" name="Nachtmann, Cecilia" initials="NC" lastIdx="2" clrIdx="0">
    <p:extLst>
      <p:ext uri="{19B8F6BF-5375-455C-9EA6-DF929625EA0E}">
        <p15:presenceInfo xmlns:p15="http://schemas.microsoft.com/office/powerpoint/2012/main" userId="Nachtmann, Cecilia" providerId="None"/>
      </p:ext>
    </p:extLst>
  </p:cmAuthor>
  <p:cmAuthor id="2" name="Dodson, Jenna" initials="DJ" lastIdx="7" clrIdx="1">
    <p:extLst>
      <p:ext uri="{19B8F6BF-5375-455C-9EA6-DF929625EA0E}">
        <p15:presenceInfo xmlns:p15="http://schemas.microsoft.com/office/powerpoint/2012/main" userId="S::jenna.dodson@dnr.ga.gov::6a52d81c-e2cd-42c7-a711-da65f6d9484c" providerId="AD"/>
      </p:ext>
    </p:extLst>
  </p:cmAuthor>
  <p:cmAuthor id="3" name="Jacqueline Encinas" initials="JE" lastIdx="6" clrIdx="2">
    <p:extLst>
      <p:ext uri="{19B8F6BF-5375-455C-9EA6-DF929625EA0E}">
        <p15:presenceInfo xmlns:p15="http://schemas.microsoft.com/office/powerpoint/2012/main" userId="Jacqueline Encinas" providerId="None"/>
      </p:ext>
    </p:extLst>
  </p:cmAuthor>
  <p:cmAuthor id="4" name="Encinas, Jacqueline" initials="EJ" lastIdx="25" clrIdx="3">
    <p:extLst>
      <p:ext uri="{19B8F6BF-5375-455C-9EA6-DF929625EA0E}">
        <p15:presenceInfo xmlns:p15="http://schemas.microsoft.com/office/powerpoint/2012/main" userId="Encinas, Jacqueline" providerId="None"/>
      </p:ext>
    </p:extLst>
  </p:cmAuthor>
  <p:cmAuthor id="5" name="Nachtmann, Cecilia" initials="NC [2]" lastIdx="90" clrIdx="4">
    <p:extLst>
      <p:ext uri="{19B8F6BF-5375-455C-9EA6-DF929625EA0E}">
        <p15:presenceInfo xmlns:p15="http://schemas.microsoft.com/office/powerpoint/2012/main" userId="S::cecilia.nachtmann@dnr.ga.gov::92836137-1cd9-4f77-ab83-fe05c1257fd7" providerId="AD"/>
      </p:ext>
    </p:extLst>
  </p:cmAuthor>
  <p:cmAuthor id="6" name="Crapps, Bailey" initials="CB" lastIdx="72" clrIdx="5">
    <p:extLst>
      <p:ext uri="{19B8F6BF-5375-455C-9EA6-DF929625EA0E}">
        <p15:presenceInfo xmlns:p15="http://schemas.microsoft.com/office/powerpoint/2012/main" userId="S::bailey.crapps@dnr.ga.gov::f50fd27e-e29b-44d5-936b-b00be42a6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AF9"/>
    <a:srgbClr val="E2F3FC"/>
    <a:srgbClr val="D9EFFC"/>
    <a:srgbClr val="B4E1F8"/>
    <a:srgbClr val="E5F4FD"/>
    <a:srgbClr val="BAE5F8"/>
    <a:srgbClr val="FFFFFF"/>
    <a:srgbClr val="F2F2F2"/>
    <a:srgbClr val="9BAFB5"/>
    <a:srgbClr val="5C6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4736" autoAdjust="0"/>
  </p:normalViewPr>
  <p:slideViewPr>
    <p:cSldViewPr snapToGrid="0">
      <p:cViewPr varScale="1">
        <p:scale>
          <a:sx n="112" d="100"/>
          <a:sy n="112" d="100"/>
        </p:scale>
        <p:origin x="516"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1-11-04T10:06:26.203" idx="60">
    <p:pos x="7295" y="1163"/>
    <p:text>change photo. Maybe from GA Aquarium</p:text>
    <p:extLst>
      <p:ext uri="{C676402C-5697-4E1C-873F-D02D1690AC5C}">
        <p15:threadingInfo xmlns:p15="http://schemas.microsoft.com/office/powerpoint/2012/main" timeZoneBias="240"/>
      </p:ext>
    </p:extLst>
  </p:cm>
  <p:cm authorId="5" dt="2021-11-04T18:27:11.757" idx="78">
    <p:pos x="7295" y="1259"/>
    <p:text>Missing bottles- thoughts? Will email for permission</p:text>
    <p:extLst>
      <p:ext uri="{C676402C-5697-4E1C-873F-D02D1690AC5C}">
        <p15:threadingInfo xmlns:p15="http://schemas.microsoft.com/office/powerpoint/2012/main" timeZoneBias="240">
          <p15:parentCm authorId="6" idx="60"/>
        </p15:threadingInfo>
      </p:ext>
    </p:extLst>
  </p:cm>
  <p:cm authorId="6" dt="2021-11-05T08:20:39.787" idx="67">
    <p:pos x="7295" y="1355"/>
    <p:text>maybe we can just take one between now and then?
</p:text>
    <p:extLst>
      <p:ext uri="{C676402C-5697-4E1C-873F-D02D1690AC5C}">
        <p15:threadingInfo xmlns:p15="http://schemas.microsoft.com/office/powerpoint/2012/main" timeZoneBias="420">
          <p15:parentCm authorId="6" idx="60"/>
        </p15:threadingInfo>
      </p:ext>
    </p:extLst>
  </p:cm>
  <p:cm authorId="5" dt="2021-11-05T10:56:55.709" idx="88">
    <p:pos x="7295" y="1451"/>
    <p:text>That sounds good to me- maybe we can try to remember to take one on the paddle next weekend
</p:text>
    <p:extLst>
      <p:ext uri="{C676402C-5697-4E1C-873F-D02D1690AC5C}">
        <p15:threadingInfo xmlns:p15="http://schemas.microsoft.com/office/powerpoint/2012/main" timeZoneBias="420">
          <p15:parentCm authorId="6" idx="6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F7AE5-F519-4D35-A5F5-93A2FEDB4E62}" type="datetimeFigureOut">
              <a:rPr lang="en-US"/>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7AC37-0BEF-46FA-8120-5E034FEBE742}" type="slidenum">
              <a:rPr lang="en-US"/>
              <a:t>‹#›</a:t>
            </a:fld>
            <a:endParaRPr lang="en-US"/>
          </a:p>
        </p:txBody>
      </p:sp>
    </p:spTree>
    <p:extLst>
      <p:ext uri="{BB962C8B-B14F-4D97-AF65-F5344CB8AC3E}">
        <p14:creationId xmlns:p14="http://schemas.microsoft.com/office/powerpoint/2010/main" val="220259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PH_Scale-_Acidic_vs._Basic_(Alkaline).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fed.us/rm/boise/research/techtrans/projects/scienceforkids/watershed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a:t>Notes to Presenters: </a:t>
            </a:r>
          </a:p>
          <a:p>
            <a:pPr marL="181240" indent="-181240" defTabSz="966612">
              <a:buFont typeface="Arial" panose="020B0604020202020204" pitchFamily="34" charset="0"/>
              <a:buChar char="•"/>
              <a:defRPr/>
            </a:pPr>
            <a:r>
              <a:rPr lang="en-US" sz="1200" i="1"/>
              <a:t>Refer to text on slides for pertinent info and be sure to </a:t>
            </a:r>
            <a:r>
              <a:rPr lang="en-US" sz="1200" i="1" u="none"/>
              <a:t>emphasize bold text</a:t>
            </a:r>
            <a:r>
              <a:rPr lang="en-US" sz="1200" i="1"/>
              <a:t>, as that is the information volunteers need to know for the test. This is true throughout the presentation</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You are not required to say everything that is in the notes or present the information in the same way; these notes are simply included for your reference, so use them as much or as little as you like.</a:t>
            </a:r>
            <a:endParaRPr lang="en-US" sz="1200" i="1">
              <a:cs typeface="Calibri"/>
            </a:endParaRPr>
          </a:p>
          <a:p>
            <a:pPr marL="181240" indent="-181240">
              <a:buFont typeface="Arial" panose="020B0604020202020204" pitchFamily="34" charset="0"/>
              <a:buChar char="•"/>
            </a:pPr>
            <a:r>
              <a:rPr lang="en-US" sz="1200" i="1"/>
              <a:t>Please feel free to use your own examples, anecdotes, photos, etc. throughout the presentation. Make the presentation yours!</a:t>
            </a:r>
            <a:endParaRPr lang="en-US" sz="1200" i="1">
              <a:cs typeface="Calibri"/>
            </a:endParaRPr>
          </a:p>
          <a:p>
            <a:pPr marL="457200" lvl="1" indent="-181240">
              <a:buFont typeface="Arial" panose="020B0604020202020204" pitchFamily="34" charset="0"/>
              <a:buChar char="•"/>
            </a:pPr>
            <a:r>
              <a:rPr lang="en-US" sz="1200" i="1" u="sng">
                <a:cs typeface="Calibri"/>
              </a:rPr>
              <a:t>Just do not take out any of the bold text</a:t>
            </a:r>
          </a:p>
          <a:p>
            <a:endParaRPr lang="en-US" sz="1200" i="1"/>
          </a:p>
          <a:p>
            <a:r>
              <a:rPr lang="en-US" sz="1200" i="1"/>
              <a:t>Notes Key: </a:t>
            </a:r>
          </a:p>
          <a:p>
            <a:pPr marL="181240" indent="-181240">
              <a:buFont typeface="Arial"/>
              <a:buChar char="•"/>
            </a:pPr>
            <a:r>
              <a:rPr lang="en-US" sz="1200" b="1" i="1">
                <a:cs typeface="Calibri"/>
              </a:rPr>
              <a:t>Bold text</a:t>
            </a:r>
            <a:r>
              <a:rPr lang="en-US" sz="1200" b="0" i="1">
                <a:cs typeface="Calibri"/>
              </a:rPr>
              <a:t>= info that will be on the test</a:t>
            </a:r>
            <a:endParaRPr lang="en-US" sz="1200" b="1" i="1">
              <a:cs typeface="Calibri"/>
            </a:endParaRPr>
          </a:p>
          <a:p>
            <a:pPr marL="181240" indent="-181240">
              <a:buFont typeface="Arial"/>
              <a:buChar char="•"/>
            </a:pPr>
            <a:r>
              <a:rPr lang="en-US" sz="1200" i="1">
                <a:cs typeface="Calibri"/>
              </a:rPr>
              <a:t>Italicized text= direction for presenter, not to be said aloud</a:t>
            </a:r>
          </a:p>
          <a:p>
            <a:pPr marL="181240" indent="-181240">
              <a:buFont typeface="Arial"/>
              <a:buChar char="•"/>
            </a:pPr>
            <a:r>
              <a:rPr lang="en-US" sz="1200" i="1" u="sng">
                <a:cs typeface="Calibri"/>
              </a:rPr>
              <a:t>Underlined text</a:t>
            </a:r>
            <a:r>
              <a:rPr lang="en-US" sz="1200" i="1" u="none">
                <a:cs typeface="Calibri"/>
              </a:rPr>
              <a:t>= give emphasis, but not necessarily on the test</a:t>
            </a:r>
            <a:endParaRPr lang="en-US" sz="1200" i="1" u="sng">
              <a:cs typeface="Calibri"/>
            </a:endParaRPr>
          </a:p>
          <a:p>
            <a:pPr marL="181240" indent="-181240">
              <a:buFont typeface="Arial"/>
              <a:buChar char="•"/>
            </a:pPr>
            <a:endParaRPr lang="en-US" sz="1200" i="1">
              <a:cs typeface="Calibri"/>
            </a:endParaRPr>
          </a:p>
          <a:p>
            <a:endParaRPr lang="en-US" sz="1200"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a:t>
            </a:fld>
            <a:endParaRPr lang="en-US"/>
          </a:p>
        </p:txBody>
      </p:sp>
    </p:spTree>
    <p:extLst>
      <p:ext uri="{BB962C8B-B14F-4D97-AF65-F5344CB8AC3E}">
        <p14:creationId xmlns:p14="http://schemas.microsoft.com/office/powerpoint/2010/main" val="421871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AAS recommends monitoring these core chemical parameters at </a:t>
            </a:r>
            <a:r>
              <a:rPr lang="en-US" u="sng">
                <a:cs typeface="Calibri"/>
              </a:rPr>
              <a:t>all</a:t>
            </a:r>
            <a:r>
              <a:rPr lang="en-US">
                <a:cs typeface="Calibri"/>
              </a:rPr>
              <a:t> sites</a:t>
            </a:r>
          </a:p>
          <a:p>
            <a:pPr marL="628650" lvl="1" indent="-171450">
              <a:buFont typeface="Arial" panose="020B0604020202020204" pitchFamily="34" charset="0"/>
              <a:buChar char="•"/>
            </a:pPr>
            <a:r>
              <a:rPr lang="en-US">
                <a:cs typeface="Calibri"/>
              </a:rPr>
              <a:t>Temperature, dissolved oxygen, pH</a:t>
            </a:r>
          </a:p>
          <a:p>
            <a:pPr marL="182880" lvl="0" indent="-182880">
              <a:buFont typeface="Arial" panose="020B0604020202020204" pitchFamily="34" charset="0"/>
              <a:buChar char="•"/>
            </a:pPr>
            <a:r>
              <a:rPr lang="en-US">
                <a:cs typeface="Calibri"/>
              </a:rPr>
              <a:t>Some parameters are site specific</a:t>
            </a:r>
          </a:p>
          <a:p>
            <a:pPr marL="640080" lvl="1" indent="-182880">
              <a:buFont typeface="Arial" panose="020B0604020202020204" pitchFamily="34" charset="0"/>
              <a:buChar char="•"/>
            </a:pPr>
            <a:r>
              <a:rPr lang="en-US">
                <a:cs typeface="Calibri"/>
              </a:rPr>
              <a:t>If you’re monitoring a stream or lake, it’s recommended you monitor conductivity.</a:t>
            </a:r>
          </a:p>
          <a:p>
            <a:pPr marL="640080" lvl="1" indent="-182880">
              <a:buFont typeface="Arial" panose="020B0604020202020204" pitchFamily="34" charset="0"/>
              <a:buChar char="•"/>
            </a:pPr>
            <a:r>
              <a:rPr lang="en-US">
                <a:cs typeface="Calibri"/>
              </a:rPr>
              <a:t>Lake and coastal sites may monitor for water clarity</a:t>
            </a:r>
          </a:p>
          <a:p>
            <a:pPr marL="640080" lvl="1" indent="-182880">
              <a:buFont typeface="Arial" panose="020B0604020202020204" pitchFamily="34" charset="0"/>
              <a:buChar char="•"/>
            </a:pPr>
            <a:r>
              <a:rPr lang="en-US">
                <a:cs typeface="Calibri"/>
              </a:rPr>
              <a:t>Coastal sites may monitor salinity</a:t>
            </a:r>
          </a:p>
          <a:p>
            <a:pPr marL="182880" lvl="0" indent="-182880">
              <a:buFont typeface="Arial" panose="020B0604020202020204" pitchFamily="34" charset="0"/>
              <a:buChar char="•"/>
            </a:pPr>
            <a:r>
              <a:rPr lang="en-US">
                <a:cs typeface="Calibri"/>
              </a:rPr>
              <a:t>You may add additional parameters, like nutrient testing, alkalinity and settleable solids, to your monitoring plan as interest and equipment allows. </a:t>
            </a:r>
          </a:p>
        </p:txBody>
      </p:sp>
      <p:sp>
        <p:nvSpPr>
          <p:cNvPr id="4" name="Slide Number Placeholder 3"/>
          <p:cNvSpPr>
            <a:spLocks noGrp="1"/>
          </p:cNvSpPr>
          <p:nvPr>
            <p:ph type="sldNum" sz="quarter" idx="5"/>
          </p:nvPr>
        </p:nvSpPr>
        <p:spPr/>
        <p:txBody>
          <a:bodyPr/>
          <a:lstStyle/>
          <a:p>
            <a:fld id="{2C67AC37-0BEF-46FA-8120-5E034FEBE742}" type="slidenum">
              <a:rPr lang="en-US"/>
              <a:t>10</a:t>
            </a:fld>
            <a:endParaRPr lang="en-US"/>
          </a:p>
        </p:txBody>
      </p:sp>
    </p:spTree>
    <p:extLst>
      <p:ext uri="{BB962C8B-B14F-4D97-AF65-F5344CB8AC3E}">
        <p14:creationId xmlns:p14="http://schemas.microsoft.com/office/powerpoint/2010/main" val="389202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cs typeface="Calibri"/>
              </a:rPr>
              <a:t>Where: </a:t>
            </a:r>
          </a:p>
          <a:p>
            <a:pPr marL="640080" lvl="1" indent="-181240">
              <a:buFont typeface="Arial" panose="020B0604020202020204" pitchFamily="34" charset="0"/>
              <a:buChar char="•"/>
            </a:pPr>
            <a:r>
              <a:rPr lang="en-US" b="1">
                <a:cs typeface="Calibri"/>
              </a:rPr>
              <a:t>Monitor in well mixed, flowing area</a:t>
            </a:r>
            <a:r>
              <a:rPr lang="en-US">
                <a:cs typeface="Calibri"/>
              </a:rPr>
              <a:t>. Be sure to avoid the streambed and any sediment when collecting your sample. </a:t>
            </a:r>
          </a:p>
          <a:p>
            <a:pPr marL="640080" lvl="1" indent="-181240">
              <a:buFont typeface="Arial" panose="020B0604020202020204" pitchFamily="34" charset="0"/>
              <a:buChar char="•"/>
            </a:pPr>
            <a:r>
              <a:rPr lang="en-US" u="sng">
                <a:cs typeface="Calibri"/>
              </a:rPr>
              <a:t>Aim to monitor in the same site location each time, if possible, to ensure comparable data</a:t>
            </a:r>
          </a:p>
          <a:p>
            <a:pPr marL="181240" indent="-181240">
              <a:buFont typeface="Arial" panose="020B0604020202020204" pitchFamily="34" charset="0"/>
              <a:buChar char="•"/>
            </a:pPr>
            <a:r>
              <a:rPr lang="en-US">
                <a:cs typeface="Calibri"/>
              </a:rPr>
              <a:t>When: </a:t>
            </a:r>
          </a:p>
          <a:p>
            <a:pPr marL="640080" lvl="1" indent="-181240">
              <a:buFont typeface="Arial" panose="020B0604020202020204" pitchFamily="34" charset="0"/>
              <a:buChar char="•"/>
            </a:pPr>
            <a:r>
              <a:rPr lang="en-US">
                <a:cs typeface="Calibri"/>
              </a:rPr>
              <a:t>Precipitation and flooding events can affect your readings. Therefore, also try to monitor during </a:t>
            </a:r>
            <a:r>
              <a:rPr lang="en-US" u="sng">
                <a:cs typeface="Calibri"/>
              </a:rPr>
              <a:t>normal flow conditions</a:t>
            </a:r>
            <a:r>
              <a:rPr lang="en-US" u="none">
                <a:cs typeface="Calibri"/>
              </a:rPr>
              <a:t>, as this helps establish baseline conditions</a:t>
            </a:r>
          </a:p>
          <a:p>
            <a:pPr marL="640080" lvl="1" indent="-181240">
              <a:buFont typeface="Arial" panose="020B0604020202020204" pitchFamily="34" charset="0"/>
              <a:buChar char="•"/>
              <a:defRPr/>
            </a:pPr>
            <a:r>
              <a:rPr lang="en-US" u="sng">
                <a:cs typeface="Calibri"/>
              </a:rPr>
              <a:t>Aim to monitor the same time of day each time, if possible, to ensure comparable data.</a:t>
            </a:r>
          </a:p>
          <a:p>
            <a:pPr marL="181240" indent="-181240" defTabSz="966612">
              <a:buFont typeface="Arial" panose="020B0604020202020204" pitchFamily="34" charset="0"/>
              <a:buChar char="•"/>
              <a:defRPr/>
            </a:pPr>
            <a:r>
              <a:rPr lang="en-US">
                <a:cs typeface="Calibri"/>
              </a:rPr>
              <a:t>How often: </a:t>
            </a:r>
          </a:p>
          <a:p>
            <a:pPr marL="640080" lvl="1" indent="-181240" defTabSz="966612">
              <a:buFont typeface="Arial" panose="020B0604020202020204" pitchFamily="34" charset="0"/>
              <a:buChar char="•"/>
              <a:defRPr/>
            </a:pPr>
            <a:r>
              <a:rPr lang="en-US">
                <a:cs typeface="Calibri"/>
              </a:rPr>
              <a:t>AAS recommends volunteers monitor chemical parameters </a:t>
            </a:r>
            <a:r>
              <a:rPr lang="en-US" b="1">
                <a:cs typeface="Calibri"/>
              </a:rPr>
              <a:t>once a month</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11</a:t>
            </a:fld>
            <a:endParaRPr lang="en-US"/>
          </a:p>
        </p:txBody>
      </p:sp>
    </p:spTree>
    <p:extLst>
      <p:ext uri="{BB962C8B-B14F-4D97-AF65-F5344CB8AC3E}">
        <p14:creationId xmlns:p14="http://schemas.microsoft.com/office/powerpoint/2010/main" val="233306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get into the core chemical parameters AAS monitors for…</a:t>
            </a:r>
          </a:p>
        </p:txBody>
      </p:sp>
      <p:sp>
        <p:nvSpPr>
          <p:cNvPr id="4" name="Slide Number Placeholder 3"/>
          <p:cNvSpPr>
            <a:spLocks noGrp="1"/>
          </p:cNvSpPr>
          <p:nvPr>
            <p:ph type="sldNum" sz="quarter" idx="5"/>
          </p:nvPr>
        </p:nvSpPr>
        <p:spPr/>
        <p:txBody>
          <a:bodyPr/>
          <a:lstStyle/>
          <a:p>
            <a:fld id="{2C67AC37-0BEF-46FA-8120-5E034FEBE742}" type="slidenum">
              <a:rPr lang="en-US"/>
              <a:t>12</a:t>
            </a:fld>
            <a:endParaRPr lang="en-US"/>
          </a:p>
        </p:txBody>
      </p:sp>
    </p:spTree>
    <p:extLst>
      <p:ext uri="{BB962C8B-B14F-4D97-AF65-F5344CB8AC3E}">
        <p14:creationId xmlns:p14="http://schemas.microsoft.com/office/powerpoint/2010/main" val="100822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core parameter is temperature. Temperature is a measure of the thermal energy present in a substance or object, or to put it simply, how hot or cold something is. </a:t>
            </a:r>
          </a:p>
        </p:txBody>
      </p:sp>
      <p:sp>
        <p:nvSpPr>
          <p:cNvPr id="4" name="Slide Number Placeholder 3"/>
          <p:cNvSpPr>
            <a:spLocks noGrp="1"/>
          </p:cNvSpPr>
          <p:nvPr>
            <p:ph type="sldNum" sz="quarter" idx="5"/>
          </p:nvPr>
        </p:nvSpPr>
        <p:spPr/>
        <p:txBody>
          <a:bodyPr/>
          <a:lstStyle/>
          <a:p>
            <a:fld id="{2C67AC37-0BEF-46FA-8120-5E034FEBE742}" type="slidenum">
              <a:rPr lang="en-US"/>
              <a:t>13</a:t>
            </a:fld>
            <a:endParaRPr lang="en-US"/>
          </a:p>
        </p:txBody>
      </p:sp>
    </p:spTree>
    <p:extLst>
      <p:ext uri="{BB962C8B-B14F-4D97-AF65-F5344CB8AC3E}">
        <p14:creationId xmlns:p14="http://schemas.microsoft.com/office/powerpoint/2010/main" val="186419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Aft>
                <a:spcPct val="0"/>
              </a:spcAft>
              <a:buFont typeface="Arial"/>
              <a:buChar char="•"/>
            </a:pPr>
            <a:r>
              <a:rPr lang="en-US" u="none"/>
              <a:t>Temperature is recorded in </a:t>
            </a:r>
            <a:r>
              <a:rPr lang="en-US" b="1" u="none"/>
              <a:t>degrees Celsius.</a:t>
            </a:r>
          </a:p>
          <a:p>
            <a:pPr marL="182880" indent="-182880">
              <a:spcAft>
                <a:spcPct val="0"/>
              </a:spcAft>
              <a:buFont typeface="Arial"/>
              <a:buChar char="•"/>
            </a:pPr>
            <a:r>
              <a:rPr lang="en-US" b="0"/>
              <a:t>Take air and water temperature using a thermometer </a:t>
            </a:r>
            <a:r>
              <a:rPr lang="en-US" b="1"/>
              <a:t>in the shade</a:t>
            </a:r>
            <a:r>
              <a:rPr lang="en-US"/>
              <a:t>, away from direct sunlight</a:t>
            </a:r>
            <a:endParaRPr lang="en-US">
              <a:cs typeface="Calibri"/>
            </a:endParaRPr>
          </a:p>
          <a:p>
            <a:pPr marL="182880" indent="-182880">
              <a:spcAft>
                <a:spcPct val="0"/>
              </a:spcAft>
              <a:buFont typeface="Arial" panose="020B0604020202020204" pitchFamily="34" charset="0"/>
              <a:buChar char="•"/>
            </a:pPr>
            <a:r>
              <a:rPr lang="en-US" b="0"/>
              <a:t>Be sure to </a:t>
            </a:r>
            <a:r>
              <a:rPr lang="en-US" b="1"/>
              <a:t>take air temperature before water temperature</a:t>
            </a:r>
            <a:endParaRPr lang="en-US" b="0"/>
          </a:p>
          <a:p>
            <a:pPr marL="640080" lvl="1" indent="-182880">
              <a:spcAft>
                <a:spcPct val="0"/>
              </a:spcAft>
              <a:buFont typeface="Arial" panose="020B0604020202020204" pitchFamily="34" charset="0"/>
              <a:buChar char="•"/>
            </a:pPr>
            <a:r>
              <a:rPr lang="en-US" b="0"/>
              <a:t>Water droplets on the thermometer can affect the reading (evaporation= a cooling process).</a:t>
            </a:r>
            <a:r>
              <a:rPr lang="en-US"/>
              <a:t> </a:t>
            </a:r>
            <a:endParaRPr lang="en-US" b="0">
              <a:cs typeface="Calibri"/>
            </a:endParaRPr>
          </a:p>
          <a:p>
            <a:pPr marL="640080" lvl="1" indent="-182880">
              <a:spcAft>
                <a:spcPct val="0"/>
              </a:spcAft>
              <a:buFont typeface="Arial" panose="020B0604020202020204" pitchFamily="34" charset="0"/>
              <a:buChar char="•"/>
            </a:pPr>
            <a:r>
              <a:rPr lang="en-US" b="0"/>
              <a:t>Always use the same instrument for both air and water for consistency</a:t>
            </a:r>
            <a:endParaRPr lang="en-US" b="0">
              <a:cs typeface="Calibri"/>
            </a:endParaRPr>
          </a:p>
          <a:p>
            <a:pPr marL="182880" indent="-182880">
              <a:spcAft>
                <a:spcPct val="0"/>
              </a:spcAft>
              <a:buFont typeface="Arial" panose="020B0604020202020204" pitchFamily="34" charset="0"/>
              <a:buChar char="•"/>
            </a:pPr>
            <a:r>
              <a:rPr lang="en-US"/>
              <a:t>Take only one measurement each for air and water temperature</a:t>
            </a:r>
            <a:endParaRPr lang="en-US">
              <a:cs typeface="Calibri"/>
            </a:endParaRPr>
          </a:p>
          <a:p>
            <a:pPr marL="182880" indent="-182880">
              <a:spcAft>
                <a:spcPct val="0"/>
              </a:spcAft>
              <a:buFont typeface="Arial"/>
              <a:buChar char="•"/>
            </a:pPr>
            <a:r>
              <a:rPr lang="en-US" u="none"/>
              <a:t>The state standard for water temperature is l</a:t>
            </a:r>
            <a:r>
              <a:rPr lang="en-US"/>
              <a:t>ess than 32.2°C (90°F)</a:t>
            </a:r>
            <a:endParaRPr lang="en-US">
              <a:cs typeface="Calibri"/>
            </a:endParaRPr>
          </a:p>
          <a:p>
            <a:pPr marL="640080" lvl="1" indent="-182880">
              <a:spcAft>
                <a:spcPct val="0"/>
              </a:spcAft>
              <a:buFont typeface="Arial"/>
              <a:buChar char="•"/>
            </a:pPr>
            <a:r>
              <a:rPr lang="en-US"/>
              <a:t>There is no state standard for air temperature</a:t>
            </a:r>
            <a:endParaRPr lang="en-US">
              <a:cs typeface="Calibri"/>
            </a:endParaRPr>
          </a:p>
          <a:p>
            <a:pPr marL="457200" lvl="1" indent="0">
              <a:spcAft>
                <a:spcPct val="0"/>
              </a:spcAft>
              <a:buFont typeface="Arial"/>
              <a:buNone/>
            </a:pPr>
            <a:endParaRPr lang="en-US"/>
          </a:p>
          <a:p>
            <a:pPr marL="182880" marR="0" lvl="0" indent="-182880" algn="l" defTabSz="914400" rtl="0" eaLnBrk="1" fontAlgn="auto" latinLnBrk="0" hangingPunct="1">
              <a:lnSpc>
                <a:spcPct val="100000"/>
              </a:lnSpc>
              <a:spcBef>
                <a:spcPts val="0"/>
              </a:spcBef>
              <a:spcAft>
                <a:spcPct val="0"/>
              </a:spcAft>
              <a:buClrTx/>
              <a:buSzTx/>
              <a:buFont typeface="Arial"/>
              <a:buChar char="•"/>
              <a:tabLst/>
              <a:defRPr/>
            </a:pPr>
            <a:r>
              <a:rPr lang="en-US">
                <a:effectLst/>
              </a:rPr>
              <a:t>Fahrenheit to Celsius conversion </a:t>
            </a:r>
            <a:r>
              <a:rPr lang="en-US" i="1">
                <a:effectLst/>
              </a:rPr>
              <a:t>(if interested):</a:t>
            </a:r>
            <a:r>
              <a:rPr lang="en-US">
                <a:effectLst/>
              </a:rPr>
              <a:t> (X</a:t>
            </a:r>
            <a:r>
              <a:rPr lang="en-US" b="1">
                <a:effectLst/>
              </a:rPr>
              <a:t>°</a:t>
            </a:r>
            <a:r>
              <a:rPr lang="en-US" b="0">
                <a:effectLst/>
              </a:rPr>
              <a:t>F</a:t>
            </a:r>
            <a:r>
              <a:rPr lang="en-US">
                <a:effectLst/>
              </a:rPr>
              <a:t> − 32) × 5/9 = Y</a:t>
            </a:r>
            <a:r>
              <a:rPr lang="en-US" b="1">
                <a:effectLst/>
              </a:rPr>
              <a:t>°</a:t>
            </a:r>
            <a:r>
              <a:rPr lang="en-US" b="0">
                <a:effectLst/>
              </a:rPr>
              <a:t>C</a:t>
            </a:r>
            <a:endParaRPr lang="en-US" b="0">
              <a:effectLst/>
              <a:cs typeface="Calibri"/>
            </a:endParaRPr>
          </a:p>
          <a:p>
            <a:pPr marL="182880" indent="-182880">
              <a:spcAft>
                <a:spcPct val="0"/>
              </a:spcAft>
              <a:buFont typeface="Arial"/>
              <a:buChar char="•"/>
            </a:pPr>
            <a:r>
              <a:rPr lang="en-US"/>
              <a:t>Celsius to Fahrenheit conversion </a:t>
            </a:r>
            <a:r>
              <a:rPr lang="en-US" i="1"/>
              <a:t>(if interested):</a:t>
            </a:r>
            <a:r>
              <a:rPr lang="en-US"/>
              <a:t> (X</a:t>
            </a:r>
            <a:r>
              <a:rPr lang="en-US" b="1"/>
              <a:t>°</a:t>
            </a:r>
            <a:r>
              <a:rPr lang="en-US"/>
              <a:t>C × 9/5) + 32 = Y</a:t>
            </a:r>
            <a:r>
              <a:rPr lang="en-US" b="1"/>
              <a:t>°</a:t>
            </a:r>
            <a:r>
              <a:rPr lang="en-US"/>
              <a:t>F</a:t>
            </a:r>
            <a:endParaRPr lang="en-US">
              <a:cs typeface="Calibri"/>
            </a:endParaRPr>
          </a:p>
          <a:p>
            <a:pPr marL="171450" indent="-171450">
              <a:spcAft>
                <a:spcPct val="0"/>
              </a:spcAft>
              <a:buFont typeface="Arial"/>
              <a:buChar char="•"/>
            </a:pPr>
            <a:endParaRPr lang="en-US">
              <a:cs typeface="Calibri"/>
            </a:endParaRPr>
          </a:p>
          <a:p>
            <a:pPr>
              <a:spcAft>
                <a:spcPct val="0"/>
              </a:spcAft>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14</a:t>
            </a:fld>
            <a:endParaRPr lang="en-US"/>
          </a:p>
        </p:txBody>
      </p:sp>
    </p:spTree>
    <p:extLst>
      <p:ext uri="{BB962C8B-B14F-4D97-AF65-F5344CB8AC3E}">
        <p14:creationId xmlns:p14="http://schemas.microsoft.com/office/powerpoint/2010/main" val="238953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gn="just">
              <a:buFont typeface="Arial"/>
              <a:buChar char="•"/>
            </a:pPr>
            <a:r>
              <a:rPr lang="en-US"/>
              <a:t>There will be variation by season and time of day, but deviations from baseline data and/or normally observed temperature for the climate can indicate an issue with overall water quality. </a:t>
            </a:r>
          </a:p>
          <a:p>
            <a:pPr marL="182880" indent="-182880" algn="just">
              <a:buFont typeface="Arial"/>
              <a:buChar char="•"/>
            </a:pPr>
            <a:r>
              <a:rPr lang="en-US"/>
              <a:t>Factors that can increase water temperature:</a:t>
            </a:r>
            <a:endParaRPr lang="en-US">
              <a:cs typeface="Calibri"/>
            </a:endParaRPr>
          </a:p>
          <a:p>
            <a:pPr marL="640080" lvl="1" indent="-182880" algn="just">
              <a:buFont typeface="Arial"/>
              <a:buChar char="•"/>
            </a:pPr>
            <a:r>
              <a:rPr lang="en-US"/>
              <a:t>Industrial or utility plants use stream water to cool down their systems and then discharge this now very hot water back into the stream</a:t>
            </a:r>
            <a:endParaRPr lang="en-US">
              <a:cs typeface="Calibri" panose="020F0502020204030204"/>
            </a:endParaRPr>
          </a:p>
          <a:p>
            <a:pPr marL="640080" lvl="1" indent="-182880" algn="just">
              <a:buFont typeface="Arial"/>
              <a:buChar char="•"/>
            </a:pPr>
            <a:r>
              <a:rPr lang="en-US"/>
              <a:t>Runoff from heated surfaces such as roads, roofs and parking lots can also warm water temperatures</a:t>
            </a:r>
          </a:p>
          <a:p>
            <a:pPr marL="640080" lvl="1" indent="-182880" algn="just">
              <a:buFont typeface="Arial"/>
              <a:buChar char="•"/>
            </a:pPr>
            <a:r>
              <a:rPr lang="en-US">
                <a:cs typeface="Calibri" panose="020F0502020204030204"/>
              </a:rPr>
              <a:t>Removal of tree canopy reduces shade, exposing stream to direct sunlight</a:t>
            </a:r>
          </a:p>
          <a:p>
            <a:pPr marL="182880" indent="-182880" algn="just">
              <a:buFont typeface="Arial"/>
              <a:buChar char="•"/>
            </a:pPr>
            <a:r>
              <a:rPr lang="en-US"/>
              <a:t>Factors that can decrease water temperature:</a:t>
            </a:r>
          </a:p>
          <a:p>
            <a:pPr marL="640080" lvl="1" indent="-182880" algn="just">
              <a:buFont typeface="Arial"/>
              <a:buChar char="•"/>
            </a:pPr>
            <a:r>
              <a:rPr lang="en-US"/>
              <a:t>Cold underground water sources like springs (ex. blue holes on the Flint) </a:t>
            </a:r>
          </a:p>
          <a:p>
            <a:pPr marL="640080" lvl="1" indent="-182880" algn="just">
              <a:buFont typeface="Arial"/>
              <a:buChar char="•"/>
            </a:pPr>
            <a:r>
              <a:rPr lang="en-US"/>
              <a:t>Snowmelt </a:t>
            </a:r>
          </a:p>
          <a:p>
            <a:pPr marL="640080" lvl="1" indent="-182880" algn="just">
              <a:buFont typeface="Arial"/>
              <a:buChar char="•"/>
            </a:pPr>
            <a:r>
              <a:rPr lang="en-US"/>
              <a:t>Overhanging vegetation increases shade</a:t>
            </a:r>
            <a:endParaRPr lang="en-US">
              <a:cs typeface="Calibri" panose="020F0502020204030204"/>
            </a:endParaRPr>
          </a:p>
          <a:p>
            <a:pPr marL="182880" lvl="0" indent="-182880" algn="just">
              <a:buFont typeface="Arial"/>
              <a:buChar char="•"/>
            </a:pPr>
            <a:r>
              <a:rPr lang="en-US">
                <a:cs typeface="Calibri" panose="020F0502020204030204"/>
              </a:rPr>
              <a:t>Importance of temperature:</a:t>
            </a:r>
            <a:endParaRPr lang="en-US"/>
          </a:p>
          <a:p>
            <a:pPr marL="640080" lvl="1" indent="-182880">
              <a:lnSpc>
                <a:spcPct val="90000"/>
              </a:lnSpc>
              <a:spcAft>
                <a:spcPct val="0"/>
              </a:spcAft>
              <a:buFont typeface="Arial"/>
              <a:buChar char="•"/>
            </a:pPr>
            <a:r>
              <a:rPr lang="en-US" b="1"/>
              <a:t>Feeding, respiration, and metabolism of aquatic organisms </a:t>
            </a:r>
            <a:r>
              <a:rPr lang="en-US"/>
              <a:t>are influenced by water temperature.</a:t>
            </a:r>
            <a:endParaRPr lang="en-US">
              <a:cs typeface="Calibri"/>
            </a:endParaRPr>
          </a:p>
          <a:p>
            <a:pPr marL="1097280" lvl="2" indent="-182880">
              <a:spcAft>
                <a:spcPct val="0"/>
              </a:spcAft>
              <a:buFont typeface="Arial,Sans-Serif"/>
              <a:buChar char="•"/>
            </a:pPr>
            <a:r>
              <a:rPr lang="en-US"/>
              <a:t>Life adapts to a narrow range of temperatures and some aquatic organisms are sensitive to temperature changes. </a:t>
            </a:r>
          </a:p>
          <a:p>
            <a:pPr marL="1097280" lvl="2" indent="-182880">
              <a:spcAft>
                <a:spcPct val="0"/>
              </a:spcAft>
              <a:buFont typeface="Arial,Sans-Serif"/>
              <a:buChar char="•"/>
            </a:pPr>
            <a:r>
              <a:rPr lang="en-US"/>
              <a:t>Variations of only a few degrees can affect the life in a stream.</a:t>
            </a:r>
            <a:endParaRPr lang="en-US">
              <a:cs typeface="Calibri"/>
            </a:endParaRPr>
          </a:p>
          <a:p>
            <a:pPr marL="640080" lvl="1" indent="-182880">
              <a:spcAft>
                <a:spcPct val="0"/>
              </a:spcAft>
              <a:buFont typeface="Arial,Sans-Serif"/>
              <a:buChar char="•"/>
            </a:pPr>
            <a:r>
              <a:rPr lang="en-US"/>
              <a:t>Temperature may also affect other chemical parameters. </a:t>
            </a:r>
          </a:p>
          <a:p>
            <a:pPr marL="1097280" lvl="2" indent="-182880">
              <a:spcAft>
                <a:spcPct val="0"/>
              </a:spcAft>
              <a:buFont typeface="Arial,Sans-Serif"/>
              <a:buChar char="•"/>
            </a:pPr>
            <a:r>
              <a:rPr lang="en-US"/>
              <a:t>For examples, temperature and dissolved oxygen (which we will discuss in the next slide) have an inverse relationship. </a:t>
            </a:r>
            <a:r>
              <a:rPr lang="en-US" b="1"/>
              <a:t>The warmer the temperature, the less oxygen water can hold. </a:t>
            </a:r>
            <a:br>
              <a:rPr lang="en-US">
                <a:cs typeface="+mn-lt"/>
              </a:rPr>
            </a:br>
            <a:endParaRPr lang="en-US">
              <a:cs typeface="Calibri"/>
            </a:endParaRPr>
          </a:p>
          <a:p>
            <a:pPr>
              <a:lnSpc>
                <a:spcPct val="90000"/>
              </a:lnSpc>
              <a:spcAft>
                <a:spcPct val="0"/>
              </a:spcAft>
            </a:pPr>
            <a:endParaRPr lang="en-US"/>
          </a:p>
        </p:txBody>
      </p:sp>
      <p:sp>
        <p:nvSpPr>
          <p:cNvPr id="4" name="Slide Number Placeholder 3"/>
          <p:cNvSpPr>
            <a:spLocks noGrp="1"/>
          </p:cNvSpPr>
          <p:nvPr>
            <p:ph type="sldNum" sz="quarter" idx="5"/>
          </p:nvPr>
        </p:nvSpPr>
        <p:spPr/>
        <p:txBody>
          <a:bodyPr/>
          <a:lstStyle/>
          <a:p>
            <a:fld id="{2C67AC37-0BEF-46FA-8120-5E034FEBE742}" type="slidenum">
              <a:rPr lang="en-US"/>
              <a:t>15</a:t>
            </a:fld>
            <a:endParaRPr lang="en-US"/>
          </a:p>
        </p:txBody>
      </p:sp>
    </p:spTree>
    <p:extLst>
      <p:ext uri="{BB962C8B-B14F-4D97-AF65-F5344CB8AC3E}">
        <p14:creationId xmlns:p14="http://schemas.microsoft.com/office/powerpoint/2010/main" val="51070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Time to elaborate more on dissolved oxygen. Dissolved oxygen (aka DO) is the oxygen dissolved in water and available for living organisms to use for respiration.  </a:t>
            </a:r>
          </a:p>
        </p:txBody>
      </p:sp>
      <p:sp>
        <p:nvSpPr>
          <p:cNvPr id="4" name="Slide Number Placeholder 3"/>
          <p:cNvSpPr>
            <a:spLocks noGrp="1"/>
          </p:cNvSpPr>
          <p:nvPr>
            <p:ph type="sldNum" sz="quarter" idx="5"/>
          </p:nvPr>
        </p:nvSpPr>
        <p:spPr/>
        <p:txBody>
          <a:bodyPr/>
          <a:lstStyle/>
          <a:p>
            <a:fld id="{2C67AC37-0BEF-46FA-8120-5E034FEBE742}" type="slidenum">
              <a:rPr lang="en-US"/>
              <a:t>16</a:t>
            </a:fld>
            <a:endParaRPr lang="en-US"/>
          </a:p>
        </p:txBody>
      </p:sp>
    </p:spTree>
    <p:extLst>
      <p:ext uri="{BB962C8B-B14F-4D97-AF65-F5344CB8AC3E}">
        <p14:creationId xmlns:p14="http://schemas.microsoft.com/office/powerpoint/2010/main" val="397147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nSpc>
                <a:spcPct val="90000"/>
              </a:lnSpc>
              <a:spcAft>
                <a:spcPct val="0"/>
              </a:spcAft>
              <a:buFont typeface="Arial" panose="020B0604020202020204" pitchFamily="34" charset="0"/>
              <a:buChar char="•"/>
            </a:pPr>
            <a:r>
              <a:rPr lang="en-US" u="none"/>
              <a:t>DO is measured in </a:t>
            </a:r>
            <a:r>
              <a:rPr lang="en-US" b="1" u="none"/>
              <a:t>milligrams per liter (mg/L) or parts per million (ppm). </a:t>
            </a:r>
            <a:r>
              <a:rPr lang="en-US" b="0" u="none"/>
              <a:t>These are interchangeable, so pick whichever one you like best!</a:t>
            </a:r>
            <a:endParaRPr lang="en-US" u="sng"/>
          </a:p>
          <a:p>
            <a:pPr marL="182880" indent="-182880">
              <a:lnSpc>
                <a:spcPct val="90000"/>
              </a:lnSpc>
              <a:spcAft>
                <a:spcPct val="0"/>
              </a:spcAft>
              <a:buFont typeface="Arial" panose="020B0604020202020204" pitchFamily="34" charset="0"/>
              <a:buChar char="•"/>
            </a:pPr>
            <a:r>
              <a:rPr lang="en-US">
                <a:cs typeface="Calibri"/>
              </a:rPr>
              <a:t>AAS protocol uses the Winkler Titration method to measure the amount of oxygen dissolved in a sample of water (we will explain what this means in the field).</a:t>
            </a:r>
          </a:p>
          <a:p>
            <a:pPr marL="182880" indent="-182880">
              <a:lnSpc>
                <a:spcPct val="90000"/>
              </a:lnSpc>
              <a:spcAft>
                <a:spcPct val="0"/>
              </a:spcAft>
              <a:buFont typeface="Arial" panose="020B0604020202020204" pitchFamily="34" charset="0"/>
              <a:buChar char="•"/>
            </a:pPr>
            <a:r>
              <a:rPr lang="en-US"/>
              <a:t>Take two measurements to ensure duplicate precision (i.e. the two readings must be reasonably close to one another to account for human error in the procedure)</a:t>
            </a:r>
            <a:endParaRPr lang="en-US">
              <a:cs typeface="Calibri"/>
            </a:endParaRPr>
          </a:p>
          <a:p>
            <a:pPr marL="640080" lvl="1" indent="-182880">
              <a:lnSpc>
                <a:spcPct val="90000"/>
              </a:lnSpc>
              <a:spcAft>
                <a:spcPct val="0"/>
              </a:spcAft>
              <a:buFont typeface="Arial" panose="020B0604020202020204" pitchFamily="34" charset="0"/>
              <a:buChar char="•"/>
            </a:pPr>
            <a:r>
              <a:rPr lang="en-US" b="1"/>
              <a:t>Readings must be within +/- 0.6 mg/L of each other.</a:t>
            </a:r>
            <a:endParaRPr lang="en-US" b="1">
              <a:cs typeface="Calibri"/>
            </a:endParaRPr>
          </a:p>
          <a:p>
            <a:pPr marL="640080" lvl="1" indent="-182880">
              <a:lnSpc>
                <a:spcPct val="90000"/>
              </a:lnSpc>
              <a:spcAft>
                <a:spcPct val="0"/>
              </a:spcAft>
              <a:buFont typeface="Arial" panose="020B0604020202020204" pitchFamily="34" charset="0"/>
              <a:buChar char="•"/>
            </a:pPr>
            <a:r>
              <a:rPr lang="en-US"/>
              <a:t>If the results of your samples are not within duplicate precision, </a:t>
            </a:r>
            <a:r>
              <a:rPr lang="en-US" b="1"/>
              <a:t>take another sample until two are within that range.</a:t>
            </a:r>
            <a:endParaRPr lang="en-US" b="1">
              <a:cs typeface="Calibri"/>
            </a:endParaRPr>
          </a:p>
          <a:p>
            <a:pPr lvl="1">
              <a:lnSpc>
                <a:spcPct val="90000"/>
              </a:lnSpc>
              <a:spcAft>
                <a:spcPct val="0"/>
              </a:spcAft>
            </a:pPr>
            <a:endParaRPr lang="en-US" b="1" u="none"/>
          </a:p>
          <a:p>
            <a:pPr marL="182880" indent="-182880">
              <a:lnSpc>
                <a:spcPct val="90000"/>
              </a:lnSpc>
              <a:spcAft>
                <a:spcPct val="0"/>
              </a:spcAft>
              <a:buFont typeface="Arial" panose="020B0604020202020204" pitchFamily="34" charset="0"/>
              <a:buChar char="•"/>
            </a:pPr>
            <a:r>
              <a:rPr lang="en-US" u="none"/>
              <a:t>The </a:t>
            </a:r>
            <a:r>
              <a:rPr lang="en-US" b="1" u="none"/>
              <a:t>state standards for DO levels are </a:t>
            </a:r>
            <a:r>
              <a:rPr lang="en-US" b="1"/>
              <a:t>a minimum of 4 mg/L</a:t>
            </a:r>
            <a:r>
              <a:rPr lang="en-US"/>
              <a:t>. Some cold-water species require higher levels of DO, so the </a:t>
            </a:r>
            <a:r>
              <a:rPr lang="en-US" b="1"/>
              <a:t>standard for trout streams is a minimum of 5 mg/L.</a:t>
            </a:r>
            <a:endParaRPr lang="en-US" b="1">
              <a:cs typeface="Calibri"/>
            </a:endParaRPr>
          </a:p>
          <a:p>
            <a:pPr marL="182880" indent="-182880">
              <a:lnSpc>
                <a:spcPct val="90000"/>
              </a:lnSpc>
              <a:spcAft>
                <a:spcPct val="0"/>
              </a:spcAft>
              <a:buFont typeface="Arial" panose="020B0604020202020204" pitchFamily="34" charset="0"/>
              <a:buChar char="•"/>
            </a:pPr>
            <a:endParaRPr lang="en-US" b="1">
              <a:cs typeface="Calibri"/>
            </a:endParaRPr>
          </a:p>
          <a:p>
            <a:pPr marL="182880" indent="-182880">
              <a:lnSpc>
                <a:spcPct val="90000"/>
              </a:lnSpc>
              <a:spcAft>
                <a:spcPct val="0"/>
              </a:spcAft>
              <a:buFont typeface="Arial" panose="020B0604020202020204" pitchFamily="34" charset="0"/>
              <a:buChar char="•"/>
            </a:pPr>
            <a:r>
              <a:rPr lang="en-US">
                <a:cs typeface="Calibri"/>
              </a:rPr>
              <a:t>Some south GA streams will have a naturally lower DO in all seasons because of the differing ecosystems, geology, hydrology, and weather. </a:t>
            </a: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17</a:t>
            </a:fld>
            <a:endParaRPr lang="en-US"/>
          </a:p>
        </p:txBody>
      </p:sp>
    </p:spTree>
    <p:extLst>
      <p:ext uri="{BB962C8B-B14F-4D97-AF65-F5344CB8AC3E}">
        <p14:creationId xmlns:p14="http://schemas.microsoft.com/office/powerpoint/2010/main" val="92211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ct val="0"/>
              </a:spcAft>
              <a:buFont typeface="Arial" panose="020B0604020202020204" pitchFamily="34" charset="0"/>
              <a:buNone/>
            </a:pPr>
            <a:endParaRPr lang="en-US" sz="2600" b="1">
              <a:latin typeface="Gill Sans MT"/>
              <a:cs typeface="Calibri"/>
            </a:endParaRPr>
          </a:p>
          <a:p>
            <a:pPr marL="182880" indent="-182880">
              <a:lnSpc>
                <a:spcPct val="90000"/>
              </a:lnSpc>
              <a:spcAft>
                <a:spcPct val="0"/>
              </a:spcAft>
              <a:buFont typeface="Arial" panose="020B0604020202020204" pitchFamily="34" charset="0"/>
              <a:buChar char="•"/>
            </a:pPr>
            <a:r>
              <a:rPr lang="en-US" sz="2800">
                <a:latin typeface="Gill Sans MT"/>
                <a:cs typeface="Calibri"/>
              </a:rPr>
              <a:t>As mentioned previously, </a:t>
            </a:r>
            <a:r>
              <a:rPr lang="en-US" sz="2800" b="1">
                <a:latin typeface="Gill Sans MT"/>
                <a:cs typeface="Calibri"/>
              </a:rPr>
              <a:t>temperature and dissolved oxygen have an inverse relationship </a:t>
            </a:r>
            <a:r>
              <a:rPr lang="en-US" sz="2800" b="0">
                <a:latin typeface="Gill Sans MT"/>
                <a:cs typeface="Calibri"/>
              </a:rPr>
              <a:t>(i.e., As temperature increases, DO decreases, and vice versa)</a:t>
            </a:r>
            <a:endParaRPr lang="en-US" sz="2800">
              <a:latin typeface="Gill Sans MT"/>
              <a:cs typeface="Calibri"/>
            </a:endParaRPr>
          </a:p>
          <a:p>
            <a:pPr marL="182880" indent="-182880">
              <a:lnSpc>
                <a:spcPct val="90000"/>
              </a:lnSpc>
              <a:spcAft>
                <a:spcPct val="0"/>
              </a:spcAft>
              <a:buFont typeface="Arial" panose="020B0604020202020204" pitchFamily="34" charset="0"/>
              <a:buChar char="•"/>
            </a:pPr>
            <a:r>
              <a:rPr lang="en-US" sz="2800">
                <a:latin typeface="Gill Sans MT"/>
                <a:cs typeface="Calibri"/>
              </a:rPr>
              <a:t>DO is introduced into water via:</a:t>
            </a:r>
            <a:endParaRPr lang="en-US" sz="28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diffusion from the atmosphere </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plant metabolism </a:t>
            </a:r>
            <a:r>
              <a:rPr lang="en-US" sz="2600">
                <a:latin typeface="Gill Sans MT"/>
                <a:cs typeface="Calibri"/>
              </a:rPr>
              <a:t>as a waste product of</a:t>
            </a:r>
            <a:r>
              <a:rPr lang="en-US" sz="2600" b="1">
                <a:latin typeface="Gill Sans MT"/>
                <a:cs typeface="Calibri"/>
              </a:rPr>
              <a:t> photosynthesis </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turbulent mixing (riffles)</a:t>
            </a:r>
          </a:p>
          <a:p>
            <a:pPr marL="182880" lvl="0" indent="-182880">
              <a:lnSpc>
                <a:spcPct val="90000"/>
              </a:lnSpc>
              <a:spcAft>
                <a:spcPct val="0"/>
              </a:spcAft>
              <a:buFont typeface="Arial" panose="020B0604020202020204" pitchFamily="34" charset="0"/>
              <a:buChar char="•"/>
            </a:pPr>
            <a:r>
              <a:rPr lang="en-US" sz="2800">
                <a:latin typeface="Gill Sans MT"/>
                <a:cs typeface="Calibri"/>
              </a:rPr>
              <a:t>DO levels may </a:t>
            </a:r>
            <a:r>
              <a:rPr lang="en-US" sz="2800" b="1">
                <a:latin typeface="Gill Sans MT"/>
                <a:cs typeface="Calibri"/>
              </a:rPr>
              <a:t>decrease</a:t>
            </a:r>
            <a:r>
              <a:rPr lang="en-US" sz="2800">
                <a:latin typeface="Gill Sans MT"/>
                <a:cs typeface="Calibri"/>
              </a:rPr>
              <a:t> due to </a:t>
            </a:r>
            <a:endParaRPr lang="en-US" sz="280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rising temperatures</a:t>
            </a:r>
          </a:p>
          <a:p>
            <a:pPr marL="640080" marR="0" lvl="1" indent="-182880" algn="l" defTabSz="914400" rtl="0" eaLnBrk="1" fontAlgn="auto" latinLnBrk="0" hangingPunct="1">
              <a:lnSpc>
                <a:spcPct val="90000"/>
              </a:lnSpc>
              <a:spcBef>
                <a:spcPts val="0"/>
              </a:spcBef>
              <a:spcAft>
                <a:spcPct val="0"/>
              </a:spcAft>
              <a:buClrTx/>
              <a:buSzTx/>
              <a:buFont typeface="Arial" panose="020B0604020202020204" pitchFamily="34" charset="0"/>
              <a:buChar char="•"/>
              <a:tabLst/>
              <a:defRPr/>
            </a:pPr>
            <a:r>
              <a:rPr lang="en-US" sz="2600">
                <a:latin typeface="Gill Sans MT"/>
                <a:cs typeface="Calibri"/>
              </a:rPr>
              <a:t>slow moving, deep water</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an overload of decaying organic matter </a:t>
            </a:r>
            <a:r>
              <a:rPr lang="en-US" sz="2600">
                <a:latin typeface="Gill Sans MT"/>
                <a:cs typeface="Calibri"/>
              </a:rPr>
              <a:t>due to excess nutrients (further explain on next slide)</a:t>
            </a:r>
            <a:endParaRPr lang="en-US"/>
          </a:p>
          <a:p>
            <a:pPr marL="182880" indent="-182880">
              <a:lnSpc>
                <a:spcPct val="90000"/>
              </a:lnSpc>
              <a:spcBef>
                <a:spcPts val="0"/>
              </a:spcBef>
              <a:spcAft>
                <a:spcPct val="0"/>
              </a:spcAft>
              <a:buFont typeface="Arial" panose="020B0604020202020204" pitchFamily="34" charset="0"/>
              <a:buChar char="•"/>
            </a:pPr>
            <a:r>
              <a:rPr lang="en-US" sz="2400" u="none">
                <a:cs typeface="Calibri"/>
              </a:rPr>
              <a:t>Importance</a:t>
            </a:r>
          </a:p>
          <a:p>
            <a:pPr marL="640080" lvl="1" indent="-182880">
              <a:lnSpc>
                <a:spcPct val="90000"/>
              </a:lnSpc>
              <a:spcBef>
                <a:spcPts val="0"/>
              </a:spcBef>
              <a:spcAft>
                <a:spcPct val="0"/>
              </a:spcAft>
              <a:buFont typeface="Arial,Sans-Serif" panose="020B0604020202020204" pitchFamily="34" charset="0"/>
              <a:buChar char="•"/>
            </a:pPr>
            <a:r>
              <a:rPr lang="en-US" sz="2400"/>
              <a:t>Aquatic organisms need dissolved oxygen for respiration</a:t>
            </a:r>
          </a:p>
          <a:p>
            <a:pPr marL="1097280" lvl="2" indent="-182880">
              <a:lnSpc>
                <a:spcPct val="90000"/>
              </a:lnSpc>
              <a:spcBef>
                <a:spcPts val="0"/>
              </a:spcBef>
              <a:spcAft>
                <a:spcPct val="0"/>
              </a:spcAft>
              <a:buFont typeface="Arial,Sans-Serif" panose="020B0604020202020204" pitchFamily="34" charset="0"/>
              <a:buChar char="•"/>
            </a:pPr>
            <a:r>
              <a:rPr lang="en-US" sz="2400"/>
              <a:t>DO levels below 3 ppm are stressful </a:t>
            </a:r>
          </a:p>
          <a:p>
            <a:pPr marL="1097280" lvl="2" indent="-182880">
              <a:lnSpc>
                <a:spcPct val="90000"/>
              </a:lnSpc>
              <a:spcBef>
                <a:spcPts val="0"/>
              </a:spcBef>
              <a:spcAft>
                <a:spcPct val="0"/>
              </a:spcAft>
              <a:buFont typeface="Arial,Sans-Serif" panose="020B0604020202020204" pitchFamily="34" charset="0"/>
              <a:buChar char="•"/>
            </a:pPr>
            <a:r>
              <a:rPr lang="en-US" sz="2400"/>
              <a:t>Levels below 1 ppm will not support fish</a:t>
            </a:r>
          </a:p>
          <a:p>
            <a:pPr marL="1097280" lvl="2" indent="-182880">
              <a:lnSpc>
                <a:spcPct val="90000"/>
              </a:lnSpc>
              <a:spcBef>
                <a:spcPts val="0"/>
              </a:spcBef>
              <a:spcAft>
                <a:spcPct val="0"/>
              </a:spcAft>
              <a:buFont typeface="Arial,Sans-Serif" panose="020B0604020202020204" pitchFamily="34" charset="0"/>
              <a:buChar char="•"/>
            </a:pPr>
            <a:r>
              <a:rPr lang="en-US" sz="2400"/>
              <a:t>Levels of 5 to 6 ppm are usually required for growth and activity</a:t>
            </a:r>
            <a:endParaRPr lang="en-US" sz="3200" b="1">
              <a:cs typeface="Calibri"/>
            </a:endParaRPr>
          </a:p>
          <a:p>
            <a:pPr>
              <a:lnSpc>
                <a:spcPct val="90000"/>
              </a:lnSpc>
              <a:spcAft>
                <a:spcPct val="0"/>
              </a:spcAft>
            </a:pPr>
            <a:endParaRPr lang="en-US"/>
          </a:p>
        </p:txBody>
      </p:sp>
      <p:sp>
        <p:nvSpPr>
          <p:cNvPr id="4" name="Slide Number Placeholder 3"/>
          <p:cNvSpPr>
            <a:spLocks noGrp="1"/>
          </p:cNvSpPr>
          <p:nvPr>
            <p:ph type="sldNum" sz="quarter" idx="5"/>
          </p:nvPr>
        </p:nvSpPr>
        <p:spPr/>
        <p:txBody>
          <a:bodyPr/>
          <a:lstStyle/>
          <a:p>
            <a:fld id="{2C67AC37-0BEF-46FA-8120-5E034FEBE742}" type="slidenum">
              <a:rPr lang="en-US"/>
              <a:t>18</a:t>
            </a:fld>
            <a:endParaRPr lang="en-US"/>
          </a:p>
        </p:txBody>
      </p:sp>
    </p:spTree>
    <p:extLst>
      <p:ext uri="{BB962C8B-B14F-4D97-AF65-F5344CB8AC3E}">
        <p14:creationId xmlns:p14="http://schemas.microsoft.com/office/powerpoint/2010/main" val="31810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Bef>
                <a:spcPct val="30000"/>
              </a:spcBef>
              <a:spcAft>
                <a:spcPct val="0"/>
              </a:spcAft>
              <a:buFont typeface="Arial"/>
              <a:buChar char="•"/>
            </a:pPr>
            <a:r>
              <a:rPr lang="en-US" dirty="0">
                <a:cs typeface="Calibri" panose="020F0502020204030204"/>
              </a:rPr>
              <a:t>Eutrophication- </a:t>
            </a:r>
            <a:r>
              <a:rPr lang="en-US" dirty="0"/>
              <a:t>when a body of water becomes excessively enriched with nutrients</a:t>
            </a:r>
            <a:endParaRPr lang="en-US" dirty="0">
              <a:cs typeface="Calibri" panose="020F0502020204030204"/>
            </a:endParaRPr>
          </a:p>
          <a:p>
            <a:pPr marL="640080" lvl="1" indent="-182880">
              <a:spcBef>
                <a:spcPct val="30000"/>
              </a:spcBef>
              <a:spcAft>
                <a:spcPct val="0"/>
              </a:spcAft>
              <a:buFont typeface="Arial,Sans-Serif"/>
              <a:buChar char="•"/>
            </a:pPr>
            <a:r>
              <a:rPr lang="en-US" dirty="0">
                <a:cs typeface="Calibri" panose="020F0502020204030204"/>
              </a:rPr>
              <a:t>Naturally-occurring process, particularly in lakes that slowly fill with sediment over time (become shallower, concentration of nutrients naturally increases)</a:t>
            </a:r>
          </a:p>
          <a:p>
            <a:pPr marL="640080" lvl="1" indent="-182880">
              <a:spcBef>
                <a:spcPct val="30000"/>
              </a:spcBef>
              <a:spcAft>
                <a:spcPct val="0"/>
              </a:spcAft>
              <a:buFont typeface="Arial,Sans-Serif"/>
              <a:buChar char="•"/>
            </a:pPr>
            <a:r>
              <a:rPr lang="en-US" dirty="0">
                <a:cs typeface="Calibri" panose="020F0502020204030204"/>
              </a:rPr>
              <a:t>However, human activity can result in an influx of nutrients entering the system, accelerating the process</a:t>
            </a:r>
          </a:p>
          <a:p>
            <a:pPr marL="182880" indent="-182880">
              <a:spcBef>
                <a:spcPct val="30000"/>
              </a:spcBef>
              <a:spcAft>
                <a:spcPct val="0"/>
              </a:spcAft>
              <a:buFont typeface="Arial"/>
              <a:buChar char="•"/>
            </a:pPr>
            <a:r>
              <a:rPr lang="en-US" dirty="0"/>
              <a:t>The two main types of nutrients are nitrates and phosphates </a:t>
            </a:r>
            <a:endParaRPr lang="en-US" dirty="0">
              <a:cs typeface="Calibri" panose="020F0502020204030204"/>
            </a:endParaRPr>
          </a:p>
          <a:p>
            <a:pPr marL="640080" lvl="1" indent="-182880">
              <a:spcBef>
                <a:spcPct val="30000"/>
              </a:spcBef>
              <a:spcAft>
                <a:spcPct val="0"/>
              </a:spcAft>
              <a:buFont typeface="Arial"/>
              <a:buChar char="•"/>
            </a:pPr>
            <a:r>
              <a:rPr lang="en-US" dirty="0"/>
              <a:t>Nitrates are found in fertilizers and animal waste (including human waste) </a:t>
            </a:r>
            <a:endParaRPr lang="en-US" dirty="0">
              <a:cs typeface="Calibri" panose="020F0502020204030204"/>
            </a:endParaRPr>
          </a:p>
          <a:p>
            <a:pPr marL="640080" lvl="1" indent="-182880">
              <a:spcBef>
                <a:spcPct val="30000"/>
              </a:spcBef>
              <a:spcAft>
                <a:spcPct val="0"/>
              </a:spcAft>
              <a:buFont typeface="Arial"/>
              <a:buChar char="•"/>
            </a:pPr>
            <a:r>
              <a:rPr lang="en-US" dirty="0"/>
              <a:t>Phosphates are naturally released from the slow erosion of rocks, but can also be found in soaps, fertilizer, animal waste, industrial effluent and sewage</a:t>
            </a:r>
          </a:p>
          <a:p>
            <a:pPr marL="640080" lvl="1" indent="-182880">
              <a:buFont typeface="Arial"/>
              <a:buChar char="•"/>
            </a:pPr>
            <a:r>
              <a:rPr lang="en-US" dirty="0"/>
              <a:t>Nutrients are not one of our core chemical parameters, but if you are interested in monitoring nutrient levels, you can reach out to us, and we can provide more information on what you need to get started </a:t>
            </a:r>
            <a:endParaRPr lang="en-US" dirty="0">
              <a:cs typeface="Calibri" panose="020F0502020204030204"/>
            </a:endParaRPr>
          </a:p>
          <a:p>
            <a:pPr marL="1097280" lvl="2" indent="-182880">
              <a:buFont typeface="Arial"/>
              <a:buChar char="•"/>
            </a:pPr>
            <a:r>
              <a:rPr lang="en-US" dirty="0">
                <a:cs typeface="Calibri" panose="020F0502020204030204"/>
              </a:rPr>
              <a:t>The methods of nitrate/phosphate testing is high-level and not typically done on the volunteer level. If you have a site of concern, you can send a water sample to a lab for testing.</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panose="020F0502020204030204"/>
              </a:rPr>
              <a:t>An overload of nutrients can result</a:t>
            </a:r>
            <a:r>
              <a:rPr lang="en-US" dirty="0"/>
              <a:t> in algal blooms, affecting sensitive aquatic organisms and </a:t>
            </a:r>
            <a:r>
              <a:rPr lang="en-US" b="1" dirty="0"/>
              <a:t>decreasing dissolved oxygen levels</a:t>
            </a:r>
            <a:r>
              <a:rPr lang="en-US" dirty="0"/>
              <a:t>; </a:t>
            </a:r>
            <a:r>
              <a:rPr lang="en-US" i="1" dirty="0"/>
              <a:t>explained more on next slide</a:t>
            </a:r>
            <a:endParaRPr lang="en-US" dirty="0"/>
          </a:p>
          <a:p>
            <a:pPr marL="0" lvl="0" indent="0">
              <a:buFont typeface="Arial"/>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19</a:t>
            </a:fld>
            <a:endParaRPr lang="en-US"/>
          </a:p>
        </p:txBody>
      </p:sp>
    </p:spTree>
    <p:extLst>
      <p:ext uri="{BB962C8B-B14F-4D97-AF65-F5344CB8AC3E}">
        <p14:creationId xmlns:p14="http://schemas.microsoft.com/office/powerpoint/2010/main" val="377792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a:t>Awareness: </a:t>
            </a:r>
            <a:r>
              <a:rPr lang="en-US"/>
              <a:t>we are striving to increase public awareness of water quality issues throughout Georgia and its neighboring states by hosting outreach events (like cleanups, monitoring demos, etc.) in communities, consistent monitoring, understandable data, and an annual conference to celebrate and foster connectivity between volunteers</a:t>
            </a:r>
          </a:p>
          <a:p>
            <a:endParaRPr lang="en-US">
              <a:cs typeface="Calibri"/>
            </a:endParaRPr>
          </a:p>
          <a:p>
            <a:pPr marL="181240" indent="-181240">
              <a:buFont typeface="Arial" panose="020B0604020202020204" pitchFamily="34" charset="0"/>
              <a:buChar char="•"/>
            </a:pPr>
            <a:r>
              <a:rPr lang="en-US" b="1">
                <a:cs typeface="Calibri"/>
              </a:rPr>
              <a:t>Data</a:t>
            </a:r>
            <a:r>
              <a:rPr lang="en-US">
                <a:cs typeface="Calibri"/>
              </a:rPr>
              <a:t>: AAS has an online, open-access database that has thousands of data points that allow anyone to see the value and importance of baseline data. Over time, data collected consistently (in the same locations, using the same protocols) will show natural fluctuations and trends in the waterbody that can be monitored for any deviations that could indicate pollution or impairment. Think of this like the stream’s heartbeat; it needs to be monitored carefully to ensure that the stream is healthy and any issues can be found and resolved quickly.</a:t>
            </a:r>
          </a:p>
          <a:p>
            <a:endParaRPr lang="en-US">
              <a:cs typeface="Calibri"/>
            </a:endParaRPr>
          </a:p>
          <a:p>
            <a:pPr marL="181240" indent="-181240">
              <a:buFont typeface="Arial" panose="020B0604020202020204" pitchFamily="34" charset="0"/>
              <a:buChar char="•"/>
            </a:pPr>
            <a:r>
              <a:rPr lang="en-US" b="1">
                <a:cs typeface="Calibri"/>
              </a:rPr>
              <a:t>Observations: </a:t>
            </a:r>
            <a:r>
              <a:rPr lang="en-US">
                <a:cs typeface="Calibri"/>
              </a:rPr>
              <a:t>An incredibly important part of monitoring is being aware of the area around you and making careful observations. Just by noting what you see or smell, a sewage spill or other pollutant source could be found before you even start monitoring! It is also important to note any changes you see over time as these can also represent impacts on water quality. Once you take a look at the AAS data form, you'll quickly see the prominence observations have and how easy it is to gather these data!</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Partnerships: </a:t>
            </a:r>
            <a:r>
              <a:rPr lang="en-US">
                <a:cs typeface="Calibri"/>
              </a:rPr>
              <a:t>forming partnerships throughout your journey as an AAS volunteer is incredibly valuable! Not only can forming these relationships help you get equipment you need (like macro kits, </a:t>
            </a:r>
            <a:r>
              <a:rPr lang="en-US" err="1">
                <a:cs typeface="Calibri"/>
              </a:rPr>
              <a:t>Petrifilm</a:t>
            </a:r>
            <a:r>
              <a:rPr lang="en-US">
                <a:cs typeface="Calibri"/>
              </a:rPr>
              <a:t>, reagent refills, etc.), but you will also find that you will be supported if you find any pollutants or harmful impacts on your stream. We all have something we can offer when we work together to solve problems. </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Tools and training: </a:t>
            </a:r>
            <a:r>
              <a:rPr lang="en-US">
                <a:cs typeface="Calibri"/>
              </a:rPr>
              <a:t>You’re here today to fulfill part of this goal. AAS has many partners that work to provide equipment, support, and training opportunities for our volunteers.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a:t>
            </a:fld>
            <a:endParaRPr lang="en-US"/>
          </a:p>
        </p:txBody>
      </p:sp>
    </p:spTree>
    <p:extLst>
      <p:ext uri="{BB962C8B-B14F-4D97-AF65-F5344CB8AC3E}">
        <p14:creationId xmlns:p14="http://schemas.microsoft.com/office/powerpoint/2010/main" val="202092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panose="020F0502020204030204"/>
              </a:rPr>
              <a:t>Definition again: </a:t>
            </a:r>
            <a:r>
              <a:rPr lang="en-US" dirty="0"/>
              <a:t>when a body of water becomes excessively enriched with nutrients</a:t>
            </a:r>
          </a:p>
          <a:p>
            <a:pPr marL="628650" lvl="1" indent="-171450">
              <a:buFont typeface="Arial" panose="020B0604020202020204" pitchFamily="34" charset="0"/>
              <a:buChar char="•"/>
            </a:pPr>
            <a:r>
              <a:rPr lang="en-US" dirty="0"/>
              <a:t>Frequently due to runoff from the land or sewage spills</a:t>
            </a:r>
          </a:p>
          <a:p>
            <a:pPr marL="628650" lvl="1" indent="-171450">
              <a:buFont typeface="Arial" panose="020B0604020202020204" pitchFamily="34" charset="0"/>
              <a:buChar char="•"/>
            </a:pPr>
            <a:r>
              <a:rPr lang="en-US" dirty="0"/>
              <a:t>Often causes a dense growth of plant life and death of animal life from lack of oxygen</a:t>
            </a:r>
            <a:endParaRPr lang="en-US" dirty="0">
              <a:cs typeface="Calibri" panose="020F0502020204030204"/>
            </a:endParaRPr>
          </a:p>
          <a:p>
            <a:endParaRPr lang="en-US" dirty="0">
              <a:cs typeface="Calibri" panose="020F0502020204030204"/>
            </a:endParaRPr>
          </a:p>
          <a:p>
            <a:r>
              <a:rPr lang="en-US" i="1" dirty="0">
                <a:cs typeface="Calibri" panose="020F0502020204030204"/>
              </a:rPr>
              <a:t>Explain diagram</a:t>
            </a:r>
          </a:p>
          <a:p>
            <a:pPr marL="228600" indent="-228600">
              <a:buFont typeface="+mj-lt"/>
              <a:buAutoNum type="arabicPeriod"/>
            </a:pPr>
            <a:r>
              <a:rPr lang="en-US" dirty="0">
                <a:cs typeface="Calibri" panose="020F0502020204030204"/>
              </a:rPr>
              <a:t>Excess nutrients flow into a waterbody</a:t>
            </a:r>
          </a:p>
          <a:p>
            <a:pPr marL="228600" indent="-228600">
              <a:buFont typeface="+mj-lt"/>
              <a:buAutoNum type="arabicPeriod"/>
            </a:pPr>
            <a:r>
              <a:rPr lang="en-US" dirty="0">
                <a:cs typeface="Calibri" panose="020F0502020204030204"/>
              </a:rPr>
              <a:t>Rapid aquatic plant growth occurs</a:t>
            </a:r>
            <a:r>
              <a:rPr lang="en-US">
                <a:cs typeface="Calibri" panose="020F0502020204030204"/>
              </a:rPr>
              <a:t> </a:t>
            </a:r>
            <a:endParaRPr lang="en-US" dirty="0">
              <a:cs typeface="Calibri" panose="020F0502020204030204"/>
            </a:endParaRPr>
          </a:p>
          <a:p>
            <a:pPr marL="228600" indent="-228600">
              <a:buFont typeface="+mj-lt"/>
              <a:buAutoNum type="arabicPeriod"/>
            </a:pPr>
            <a:r>
              <a:rPr lang="en-US" dirty="0">
                <a:cs typeface="Calibri" panose="020F0502020204030204"/>
              </a:rPr>
              <a:t>Algae blooms also occur</a:t>
            </a:r>
          </a:p>
          <a:p>
            <a:pPr marL="685800" lvl="1" indent="-228600">
              <a:buFont typeface="+mj-lt"/>
              <a:buAutoNum type="alphaLcPeriod"/>
            </a:pPr>
            <a:r>
              <a:rPr lang="en-US" dirty="0">
                <a:cs typeface="Calibri" panose="020F0502020204030204"/>
              </a:rPr>
              <a:t>Due to increased plant/algae growth and heightened levels of photosynthesis, </a:t>
            </a:r>
            <a:r>
              <a:rPr lang="en-US" u="sng" dirty="0">
                <a:cs typeface="Calibri" panose="020F0502020204030204"/>
              </a:rPr>
              <a:t>there is an initial increase in DO in water</a:t>
            </a:r>
            <a:r>
              <a:rPr lang="en-US" u="none" dirty="0">
                <a:cs typeface="Calibri" panose="020F0502020204030204"/>
              </a:rPr>
              <a:t> (</a:t>
            </a:r>
            <a:r>
              <a:rPr lang="en-US" i="1" u="none" dirty="0">
                <a:cs typeface="Calibri" panose="020F0502020204030204"/>
              </a:rPr>
              <a:t>note that volunteers may get DO levels higher than 14.6 mg/L, aka “supersaturation”, if sampling at the beginning of an algal bloom</a:t>
            </a:r>
            <a:r>
              <a:rPr lang="en-US" i="0" u="none" dirty="0">
                <a:cs typeface="Calibri" panose="020F0502020204030204"/>
              </a:rPr>
              <a:t>)</a:t>
            </a:r>
            <a:endParaRPr lang="en-US" i="1" u="none" dirty="0">
              <a:cs typeface="Calibri" panose="020F0502020204030204"/>
            </a:endParaRPr>
          </a:p>
          <a:p>
            <a:pPr marL="685800" lvl="1" indent="-228600">
              <a:buFont typeface="+mj-lt"/>
              <a:buAutoNum type="alphaLcPeriod"/>
            </a:pPr>
            <a:r>
              <a:rPr lang="en-US" dirty="0">
                <a:cs typeface="Calibri" panose="020F0502020204030204"/>
              </a:rPr>
              <a:t>Algae blooms will eventually get so large that they severely </a:t>
            </a:r>
            <a:r>
              <a:rPr lang="en-US" sz="1200" dirty="0"/>
              <a:t>limit the amount of sunlight available for photosynthesis </a:t>
            </a:r>
            <a:r>
              <a:rPr lang="en-US" dirty="0">
                <a:cs typeface="Calibri" panose="020F0502020204030204"/>
              </a:rPr>
              <a:t>by aquatic plants</a:t>
            </a:r>
          </a:p>
          <a:p>
            <a:pPr marL="228600" indent="-228600">
              <a:buFont typeface="+mj-lt"/>
              <a:buAutoNum type="arabicPeriod"/>
            </a:pPr>
            <a:r>
              <a:rPr lang="en-US" dirty="0">
                <a:cs typeface="Calibri" panose="020F0502020204030204"/>
              </a:rPr>
              <a:t>These plants die due to lack of sunlight, and eventually the algae die as well once all the nutrients are used up. </a:t>
            </a:r>
          </a:p>
          <a:p>
            <a:pPr marL="685800" lvl="1" indent="-228600">
              <a:buFont typeface="+mj-lt"/>
              <a:buAutoNum type="alphaLcPeriod"/>
            </a:pPr>
            <a:r>
              <a:rPr lang="en-US" dirty="0">
                <a:cs typeface="Calibri" panose="020F0502020204030204"/>
              </a:rPr>
              <a:t>Decomposing bacteria break down this dead organic material and </a:t>
            </a:r>
            <a:r>
              <a:rPr lang="en-US" b="1" dirty="0">
                <a:cs typeface="Calibri" panose="020F0502020204030204"/>
              </a:rPr>
              <a:t>use up the remaining dissolved oxygen in the process </a:t>
            </a:r>
            <a:r>
              <a:rPr lang="en-US" i="1" dirty="0">
                <a:cs typeface="Calibri" panose="020F0502020204030204"/>
              </a:rPr>
              <a:t>(re-emphasize the reduction of DO as a result of increased nutrients)</a:t>
            </a:r>
          </a:p>
          <a:p>
            <a:pPr marL="228600" indent="-228600">
              <a:buFont typeface="+mj-lt"/>
              <a:buAutoNum type="arabicPeriod"/>
            </a:pPr>
            <a:r>
              <a:rPr lang="en-US" dirty="0">
                <a:cs typeface="Calibri" panose="020F0502020204030204"/>
              </a:rPr>
              <a:t>The system then becomes uninhabitable for aquatic life</a:t>
            </a:r>
          </a:p>
          <a:p>
            <a:pPr marL="0" indent="0">
              <a:buFont typeface="+mj-lt"/>
              <a:buNone/>
            </a:pPr>
            <a:endParaRPr lang="en-US" dirty="0">
              <a:cs typeface="Calibri" panose="020F0502020204030204"/>
            </a:endParaRPr>
          </a:p>
          <a:p>
            <a:pPr marL="182880" indent="-182880">
              <a:buFont typeface="Arial" panose="020B0604020202020204" pitchFamily="34" charset="0"/>
              <a:buChar char="•"/>
            </a:pPr>
            <a:r>
              <a:rPr lang="en-US" sz="1200" b="0" i="0" u="none" strike="noStrike" kern="1200" dirty="0">
                <a:solidFill>
                  <a:schemeClr val="tx1"/>
                </a:solidFill>
                <a:effectLst/>
                <a:latin typeface="+mn-lt"/>
                <a:ea typeface="+mn-ea"/>
                <a:cs typeface="+mn-cs"/>
              </a:rPr>
              <a:t>While eutrophication often happens naturally over time due to the buildup of decaying plant material and sediment, human activity can cause the process to be expedited and have serious consequences to the aquatic ecosystem</a:t>
            </a:r>
            <a:br>
              <a:rPr lang="en-US" dirty="0">
                <a:cs typeface="+mn-lt"/>
              </a:rPr>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20</a:t>
            </a:fld>
            <a:endParaRPr lang="en-US"/>
          </a:p>
        </p:txBody>
      </p:sp>
    </p:spTree>
    <p:extLst>
      <p:ext uri="{BB962C8B-B14F-4D97-AF65-F5344CB8AC3E}">
        <p14:creationId xmlns:p14="http://schemas.microsoft.com/office/powerpoint/2010/main" val="210521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core parameter is </a:t>
            </a:r>
            <a:r>
              <a:rPr lang="en-US" err="1">
                <a:cs typeface="Calibri"/>
              </a:rPr>
              <a:t>pH.</a:t>
            </a:r>
            <a:r>
              <a:rPr lang="en-US">
                <a:cs typeface="Calibri"/>
              </a:rPr>
              <a:t> pH is the measure of hydrogen ions present in a substance, or how acidic or basic a substance is.  </a:t>
            </a:r>
          </a:p>
        </p:txBody>
      </p:sp>
      <p:sp>
        <p:nvSpPr>
          <p:cNvPr id="4" name="Slide Number Placeholder 3"/>
          <p:cNvSpPr>
            <a:spLocks noGrp="1"/>
          </p:cNvSpPr>
          <p:nvPr>
            <p:ph type="sldNum" sz="quarter" idx="5"/>
          </p:nvPr>
        </p:nvSpPr>
        <p:spPr/>
        <p:txBody>
          <a:bodyPr/>
          <a:lstStyle/>
          <a:p>
            <a:fld id="{2C67AC37-0BEF-46FA-8120-5E034FEBE742}" type="slidenum">
              <a:rPr lang="en-US"/>
              <a:t>21</a:t>
            </a:fld>
            <a:endParaRPr lang="en-US"/>
          </a:p>
        </p:txBody>
      </p:sp>
    </p:spTree>
    <p:extLst>
      <p:ext uri="{BB962C8B-B14F-4D97-AF65-F5344CB8AC3E}">
        <p14:creationId xmlns:p14="http://schemas.microsoft.com/office/powerpoint/2010/main" val="130999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a:t>No units! (logarithmic scale)</a:t>
            </a:r>
            <a:endParaRPr lang="en-US">
              <a:cs typeface="Calibri"/>
            </a:endParaRPr>
          </a:p>
          <a:p>
            <a:pPr marL="640080" lvl="1" indent="-182880">
              <a:buFont typeface="Arial" panose="020B0604020202020204" pitchFamily="34" charset="0"/>
              <a:buChar char="•"/>
              <a:defRPr/>
            </a:pPr>
            <a:r>
              <a:rPr lang="en-US">
                <a:cs typeface="Calibri"/>
              </a:rPr>
              <a:t>pH is the concentration of H+ ions in a substance</a:t>
            </a:r>
          </a:p>
          <a:p>
            <a:pPr marL="1097280" lvl="2" indent="-182880">
              <a:buFont typeface="Arial" panose="020B0604020202020204" pitchFamily="34" charset="0"/>
              <a:buChar char="•"/>
              <a:defRPr/>
            </a:pPr>
            <a:r>
              <a:rPr lang="en-US">
                <a:cs typeface="Calibri"/>
              </a:rPr>
              <a:t>Higher H+ means more acidic, lower on the pH scale</a:t>
            </a:r>
          </a:p>
          <a:p>
            <a:pPr marL="1097280" lvl="2" indent="-182880">
              <a:buFont typeface="Arial" panose="020B0604020202020204" pitchFamily="34" charset="0"/>
              <a:buChar char="•"/>
              <a:defRPr/>
            </a:pPr>
            <a:r>
              <a:rPr lang="en-US">
                <a:cs typeface="Calibri"/>
              </a:rPr>
              <a:t>Lower H+ means more basic, higher on the pH scale</a:t>
            </a:r>
          </a:p>
          <a:p>
            <a:pPr marL="1097280" lvl="2" indent="-182880">
              <a:buFont typeface="Arial" panose="020B0604020202020204" pitchFamily="34" charset="0"/>
              <a:buChar char="•"/>
              <a:defRPr/>
            </a:pPr>
            <a:r>
              <a:rPr lang="en-US">
                <a:cs typeface="Calibri"/>
              </a:rPr>
              <a:t>Pure water is right in the middle of the scale (at 7) and is therefore neutral</a:t>
            </a:r>
          </a:p>
          <a:p>
            <a:pPr marL="182880" indent="-182880">
              <a:buFont typeface="Arial" panose="020B0604020202020204" pitchFamily="34" charset="0"/>
              <a:buChar char="•"/>
              <a:defRPr/>
            </a:pPr>
            <a:r>
              <a:rPr lang="en-US">
                <a:cs typeface="Calibri"/>
              </a:rPr>
              <a:t>Measured using a color comparator (see photo)</a:t>
            </a:r>
          </a:p>
          <a:p>
            <a:pPr marL="640080" lvl="1" indent="-182880">
              <a:buFont typeface="Arial" panose="020B0604020202020204" pitchFamily="34" charset="0"/>
              <a:buChar char="•"/>
              <a:defRPr/>
            </a:pPr>
            <a:r>
              <a:rPr lang="en-US">
                <a:cs typeface="Calibri"/>
              </a:rPr>
              <a:t>pH wide range indicator added to stream water sample, results in a color change</a:t>
            </a:r>
          </a:p>
          <a:p>
            <a:pPr marL="640080" lvl="1" indent="-182880">
              <a:buFont typeface="Arial" panose="020B0604020202020204" pitchFamily="34" charset="0"/>
              <a:buChar char="•"/>
              <a:defRPr/>
            </a:pPr>
            <a:r>
              <a:rPr lang="en-US">
                <a:cs typeface="Calibri"/>
              </a:rPr>
              <a:t>Match the color of the sample to colors on the comparator</a:t>
            </a:r>
          </a:p>
          <a:p>
            <a:pPr marL="182880" lvl="0" indent="-182880">
              <a:buFont typeface="Arial" panose="020B0604020202020204" pitchFamily="34" charset="0"/>
              <a:buChar char="•"/>
              <a:defRPr/>
            </a:pPr>
            <a:r>
              <a:rPr lang="en-US">
                <a:cs typeface="Calibri"/>
              </a:rPr>
              <a:t>Take two samples for duplicate precision</a:t>
            </a:r>
          </a:p>
          <a:p>
            <a:pPr marL="640080" lvl="1" indent="-182880">
              <a:buFont typeface="Arial" panose="020B0604020202020204" pitchFamily="34" charset="0"/>
              <a:buChar char="•"/>
              <a:defRPr/>
            </a:pPr>
            <a:r>
              <a:rPr lang="en-US">
                <a:cs typeface="Calibri"/>
              </a:rPr>
              <a:t>Results must be </a:t>
            </a:r>
            <a:r>
              <a:rPr lang="en-US" b="1">
                <a:cs typeface="Calibri"/>
              </a:rPr>
              <a:t>within +/- 0.25 </a:t>
            </a:r>
            <a:r>
              <a:rPr lang="en-US" b="0">
                <a:cs typeface="Calibri"/>
              </a:rPr>
              <a:t>of one another </a:t>
            </a:r>
            <a:r>
              <a:rPr lang="en-US">
                <a:cs typeface="Calibri"/>
              </a:rPr>
              <a:t>(can refer to photo)</a:t>
            </a:r>
          </a:p>
          <a:p>
            <a:pPr marL="640080" lvl="1" indent="-182880">
              <a:buFont typeface="Arial" panose="020B0604020202020204" pitchFamily="34" charset="0"/>
              <a:buChar char="•"/>
              <a:defRPr/>
            </a:pPr>
            <a:r>
              <a:rPr lang="en-US"/>
              <a:t>If the results of your samples are not within duplicate precision, </a:t>
            </a:r>
            <a:r>
              <a:rPr lang="en-US" b="1"/>
              <a:t>take another sample until two are within that range.</a:t>
            </a:r>
            <a:endParaRPr lang="en-US">
              <a:cs typeface="Calibri"/>
            </a:endParaRPr>
          </a:p>
          <a:p>
            <a:pPr marL="182880" indent="-182880">
              <a:buFont typeface="Arial" panose="020B0604020202020204" pitchFamily="34" charset="0"/>
              <a:buChar char="•"/>
              <a:defRPr/>
            </a:pPr>
            <a:r>
              <a:rPr lang="en-US">
                <a:cs typeface="Calibri"/>
              </a:rPr>
              <a:t>State standard</a:t>
            </a:r>
          </a:p>
          <a:p>
            <a:pPr marL="640080" lvl="1" indent="-182880">
              <a:buFont typeface="Arial" panose="020B0604020202020204" pitchFamily="34" charset="0"/>
              <a:buChar char="•"/>
              <a:defRPr/>
            </a:pPr>
            <a:r>
              <a:rPr lang="en-US">
                <a:cs typeface="Calibri"/>
              </a:rPr>
              <a:t>Most GA streams should be </a:t>
            </a:r>
            <a:r>
              <a:rPr lang="en-US" b="1">
                <a:cs typeface="Calibri"/>
              </a:rPr>
              <a:t>between 6-8.5</a:t>
            </a:r>
          </a:p>
          <a:p>
            <a:pPr marL="640080" lvl="1" indent="-182880">
              <a:buFont typeface="Arial" panose="020B0604020202020204" pitchFamily="34" charset="0"/>
              <a:buChar char="•"/>
              <a:defRPr/>
            </a:pPr>
            <a:r>
              <a:rPr lang="en-US">
                <a:cs typeface="Calibri"/>
              </a:rPr>
              <a:t>South GA streams can be </a:t>
            </a:r>
            <a:r>
              <a:rPr lang="en-US" b="1">
                <a:cs typeface="Calibri"/>
              </a:rPr>
              <a:t>as low as 3.5 </a:t>
            </a:r>
            <a:r>
              <a:rPr lang="en-US">
                <a:cs typeface="Calibri"/>
              </a:rPr>
              <a:t>(will get to this on the next slide)</a:t>
            </a:r>
          </a:p>
          <a:p>
            <a:pPr marL="640080" lvl="1" indent="-182880">
              <a:buFont typeface="Arial" panose="020B0604020202020204" pitchFamily="34" charset="0"/>
              <a:buChar char="•"/>
              <a:defRPr/>
            </a:pPr>
            <a:r>
              <a:rPr lang="en-US">
                <a:cs typeface="Calibri"/>
              </a:rPr>
              <a:t>For coastal vols, mention that </a:t>
            </a:r>
            <a:r>
              <a:rPr lang="en-US" b="1">
                <a:cs typeface="Calibri"/>
              </a:rPr>
              <a:t>as salinity increases, so will pH (i.e., water will become more basic)</a:t>
            </a:r>
          </a:p>
          <a:p>
            <a:pPr marL="1097280" lvl="2" indent="-182880">
              <a:buFont typeface="Arial" panose="020B0604020202020204" pitchFamily="34" charset="0"/>
              <a:buChar char="•"/>
              <a:defRPr/>
            </a:pPr>
            <a:r>
              <a:rPr lang="en-US"/>
              <a:t>Ocean water contains calcium carbonate (limestone), which is an alkaline salt that contributes to salinity readings. When it dissolves, it increases the </a:t>
            </a:r>
            <a:r>
              <a:rPr lang="en-US" err="1"/>
              <a:t>pH.</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22</a:t>
            </a:fld>
            <a:endParaRPr lang="en-US"/>
          </a:p>
        </p:txBody>
      </p:sp>
    </p:spTree>
    <p:extLst>
      <p:ext uri="{BB962C8B-B14F-4D97-AF65-F5344CB8AC3E}">
        <p14:creationId xmlns:p14="http://schemas.microsoft.com/office/powerpoint/2010/main" val="293682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dirty="0">
                <a:cs typeface="Calibri"/>
              </a:rPr>
              <a:t>pH should remain relatively consistent, so if you notice deviation, look for some of these things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Increased by</a:t>
            </a:r>
          </a:p>
          <a:p>
            <a:pPr marL="640080" lvl="1" indent="-182880">
              <a:buFont typeface="Arial" panose="020B0604020202020204" pitchFamily="34" charset="0"/>
              <a:buChar char="•"/>
              <a:defRPr/>
            </a:pPr>
            <a:r>
              <a:rPr lang="en-US" dirty="0">
                <a:cs typeface="Calibri"/>
              </a:rPr>
              <a:t>Photosynthesis- this process removes CO2, which is mildly acidic, from the water</a:t>
            </a:r>
          </a:p>
          <a:p>
            <a:pPr marL="640080" lvl="1" indent="-182880">
              <a:buFont typeface="Arial" panose="020B0604020202020204" pitchFamily="34" charset="0"/>
              <a:buChar char="•"/>
              <a:defRPr/>
            </a:pPr>
            <a:r>
              <a:rPr lang="en-US" dirty="0">
                <a:cs typeface="Calibri"/>
              </a:rPr>
              <a:t>Calcium carbonate (lime) naturally released in areas with limestone bedrock, increases pH</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Decreased by</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Respiration decreases pH by adding CO2 to the water (reverse of photosynthesis)</a:t>
            </a:r>
            <a:endParaRPr lang="en-US" dirty="0">
              <a:solidFill>
                <a:srgbClr val="000000"/>
              </a:solidFill>
              <a:latin typeface="Calibri" panose="020F0502020204030204"/>
              <a:cs typeface="Calibri"/>
            </a:endParaRP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Tannins- acids released from vegetation native to south Georgia, decreases pH</a:t>
            </a:r>
          </a:p>
          <a:p>
            <a:pPr marL="10972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Reason why south GA streams can get down to 3.5 </a:t>
            </a:r>
          </a:p>
          <a:p>
            <a:pPr marL="10972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Also cause water to take on reddish brown color (reference photo- from St. Mary's </a:t>
            </a:r>
            <a:r>
              <a:rPr lang="en-US" dirty="0" err="1">
                <a:cs typeface="Calibri"/>
              </a:rPr>
              <a:t>trib</a:t>
            </a:r>
            <a:r>
              <a:rPr lang="en-US" dirty="0">
                <a:cs typeface="Calibri"/>
              </a:rPr>
              <a:t>)</a:t>
            </a:r>
            <a:endParaRPr lang="en-US" dirty="0">
              <a:solidFill>
                <a:srgbClr val="000000"/>
              </a:solidFill>
              <a:latin typeface="Calibri" panose="020F0502020204030204"/>
              <a:cs typeface="Calibri"/>
            </a:endParaRP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Mine drainage- releases sulfuric acid</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Climate change- as we mentioned previously, CO2 is mildly acidic; ask if anyone has heard of ocean acidification, which is caused by increased uptake of CO2 in the ocean and is a leading cause of coral bleaching</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Pollutants (point and nonpoint source) can cause the pH to increase OR decrease depending on the type of pollutant</a:t>
            </a:r>
          </a:p>
          <a:p>
            <a:pPr marL="182880" indent="-182880">
              <a:buFont typeface="Arial" panose="020B0604020202020204" pitchFamily="34" charset="0"/>
              <a:buChar char="•"/>
              <a:defRPr/>
            </a:pPr>
            <a:r>
              <a:rPr lang="en-US" dirty="0">
                <a:solidFill>
                  <a:srgbClr val="000000"/>
                </a:solidFill>
                <a:latin typeface="Calibri" panose="020F0502020204030204"/>
                <a:cs typeface="Calibri"/>
              </a:rPr>
              <a:t>Importance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Small change in pH represents huge change in how acidic or basic the substance is </a:t>
            </a:r>
            <a:r>
              <a:rPr lang="en-US" i="1" dirty="0">
                <a:solidFill>
                  <a:srgbClr val="000000"/>
                </a:solidFill>
                <a:latin typeface="Calibri" panose="020F0502020204030204"/>
                <a:cs typeface="Calibri"/>
              </a:rPr>
              <a:t>(Will go into this more on the next slide)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Aquatic organisms can only survive within a narrow range of pH levels</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Toxic heavy metals typically become more soluble under acidic conditions</a:t>
            </a:r>
          </a:p>
          <a:p>
            <a:pPr marL="0" indent="0">
              <a:buFontTx/>
              <a:buNone/>
              <a:defRPr/>
            </a:pPr>
            <a:endParaRPr lang="en-US" dirty="0">
              <a:solidFill>
                <a:srgbClr val="000000"/>
              </a:solidFill>
              <a:latin typeface="Calibri" panose="020F0502020204030204"/>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23</a:t>
            </a:fld>
            <a:endParaRPr lang="en-US"/>
          </a:p>
        </p:txBody>
      </p:sp>
    </p:spTree>
    <p:extLst>
      <p:ext uri="{BB962C8B-B14F-4D97-AF65-F5344CB8AC3E}">
        <p14:creationId xmlns:p14="http://schemas.microsoft.com/office/powerpoint/2010/main" val="2635483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dirty="0">
                <a:solidFill>
                  <a:srgbClr val="000000"/>
                </a:solidFill>
                <a:latin typeface="Calibri" panose="020F0502020204030204"/>
                <a:cs typeface="Calibri"/>
              </a:rPr>
              <a:t>Graphic represents the pH of different substances on the scale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Remember how a small change in pH represents huge change in how acidic or basic the substance is</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Measured on a logarithmic scale- essentially means that decrease of one on the scale represents 10 times more H+ ions present</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Ex. 2 units on the pH scale represents the difference between cola and hydrochloric acid</a:t>
            </a:r>
          </a:p>
          <a:p>
            <a:pPr lvl="1" indent="-171450">
              <a:buFont typeface="Arial" panose="020B0604020202020204" pitchFamily="34" charset="0"/>
              <a:buChar char="•"/>
              <a:defRPr/>
            </a:pPr>
            <a:endParaRPr lang="en-US" dirty="0">
              <a:solidFill>
                <a:srgbClr val="000000"/>
              </a:solidFill>
              <a:latin typeface="Calibri" panose="020F0502020204030204"/>
              <a:cs typeface="Calibri"/>
            </a:endParaRPr>
          </a:p>
          <a:p>
            <a:pPr marL="0" lvl="0" indent="0">
              <a:buFont typeface="Arial" panose="020B0604020202020204" pitchFamily="34" charset="0"/>
              <a:buNone/>
              <a:defRPr/>
            </a:pPr>
            <a:r>
              <a:rPr lang="en-US" dirty="0">
                <a:solidFill>
                  <a:srgbClr val="000000"/>
                </a:solidFill>
                <a:latin typeface="Calibri" panose="020F0502020204030204"/>
                <a:cs typeface="Calibri"/>
              </a:rPr>
              <a:t>Source: </a:t>
            </a:r>
            <a:r>
              <a:rPr lang="en-US" dirty="0">
                <a:solidFill>
                  <a:srgbClr val="000000"/>
                </a:solidFill>
                <a:latin typeface="Calibri" panose="020F0502020204030204"/>
                <a:cs typeface="Calibri"/>
                <a:hlinkClick r:id="rId3"/>
              </a:rPr>
              <a:t>https://commons.wikimedia.org/wiki/File:PH_Scale-_Acidic_vs._Basic_(Alkaline).png</a:t>
            </a:r>
          </a:p>
          <a:p>
            <a:pPr>
              <a:defRPr/>
            </a:pPr>
            <a:endParaRPr lang="en-US" dirty="0">
              <a:solidFill>
                <a:srgbClr val="000000"/>
              </a:solidFill>
              <a:latin typeface="Calibri" panose="020F0502020204030204"/>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24</a:t>
            </a:fld>
            <a:endParaRPr lang="en-US"/>
          </a:p>
        </p:txBody>
      </p:sp>
    </p:spTree>
    <p:extLst>
      <p:ext uri="{BB962C8B-B14F-4D97-AF65-F5344CB8AC3E}">
        <p14:creationId xmlns:p14="http://schemas.microsoft.com/office/powerpoint/2010/main" val="22528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cs typeface="Calibri"/>
              </a:rPr>
              <a:t>Conductivity is </a:t>
            </a:r>
            <a:r>
              <a:rPr lang="en-US" sz="1200" b="1">
                <a:solidFill>
                  <a:schemeClr val="tx1"/>
                </a:solidFill>
                <a:ea typeface="+mj-lt"/>
                <a:cs typeface="+mj-lt"/>
              </a:rPr>
              <a:t>a measure of a substance’s ability to pass an electrical current; indicates the presence of ions in a solution</a:t>
            </a:r>
            <a:endParaRPr lang="en-US" i="0">
              <a:cs typeface="Calibri"/>
            </a:endParaRPr>
          </a:p>
          <a:p>
            <a:endParaRPr lang="en-US" i="1">
              <a:cs typeface="Calibri"/>
            </a:endParaRPr>
          </a:p>
          <a:p>
            <a:r>
              <a:rPr lang="en-US" i="1">
                <a:cs typeface="Calibri"/>
              </a:rPr>
              <a:t>Note the bold text on this slide!</a:t>
            </a:r>
          </a:p>
        </p:txBody>
      </p:sp>
      <p:sp>
        <p:nvSpPr>
          <p:cNvPr id="4" name="Slide Number Placeholder 3"/>
          <p:cNvSpPr>
            <a:spLocks noGrp="1"/>
          </p:cNvSpPr>
          <p:nvPr>
            <p:ph type="sldNum" sz="quarter" idx="5"/>
          </p:nvPr>
        </p:nvSpPr>
        <p:spPr/>
        <p:txBody>
          <a:bodyPr/>
          <a:lstStyle/>
          <a:p>
            <a:fld id="{2C67AC37-0BEF-46FA-8120-5E034FEBE742}" type="slidenum">
              <a:rPr lang="en-US"/>
              <a:t>25</a:t>
            </a:fld>
            <a:endParaRPr lang="en-US"/>
          </a:p>
        </p:txBody>
      </p:sp>
    </p:spTree>
    <p:extLst>
      <p:ext uri="{BB962C8B-B14F-4D97-AF65-F5344CB8AC3E}">
        <p14:creationId xmlns:p14="http://schemas.microsoft.com/office/powerpoint/2010/main" val="1718737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Measured in </a:t>
            </a:r>
            <a:r>
              <a:rPr lang="en-US" b="1" dirty="0" err="1">
                <a:cs typeface="Calibri"/>
              </a:rPr>
              <a:t>microSiemens</a:t>
            </a:r>
            <a:r>
              <a:rPr lang="en-US" b="1" dirty="0">
                <a:cs typeface="Calibri"/>
              </a:rPr>
              <a:t> per centimeter </a:t>
            </a:r>
            <a:r>
              <a:rPr lang="en-US" sz="1200" b="1" dirty="0">
                <a:ea typeface="+mn-lt"/>
                <a:cs typeface="+mn-lt"/>
              </a:rPr>
              <a:t>(µS/cm)</a:t>
            </a:r>
            <a:endParaRPr lang="en-US" dirty="0">
              <a:cs typeface="Calibri"/>
            </a:endParaRPr>
          </a:p>
          <a:p>
            <a:pPr marL="171450" indent="-171450">
              <a:buFont typeface="Arial,Sans-Serif"/>
              <a:buChar char="•"/>
            </a:pPr>
            <a:r>
              <a:rPr lang="en-US" dirty="0">
                <a:cs typeface="Calibri"/>
              </a:rPr>
              <a:t>Conductivity meter used to take reading</a:t>
            </a:r>
            <a:endParaRPr lang="en-US" dirty="0"/>
          </a:p>
          <a:p>
            <a:pPr marL="628650" lvl="1" indent="-171450">
              <a:buFont typeface="Arial,Sans-Serif"/>
              <a:buChar char="•"/>
            </a:pPr>
            <a:r>
              <a:rPr lang="en-US" dirty="0">
                <a:cs typeface="Calibri"/>
              </a:rPr>
              <a:t>Only one reading (no duplicate precision needed because equipment is calibrated beforehand to ensure accuracy)</a:t>
            </a:r>
          </a:p>
          <a:p>
            <a:pPr marL="628650" lvl="1" indent="-171450">
              <a:buFont typeface="Arial,Sans-Serif"/>
              <a:buChar char="•"/>
            </a:pPr>
            <a:r>
              <a:rPr lang="en-US" b="1" dirty="0">
                <a:cs typeface="Calibri"/>
              </a:rPr>
              <a:t>Meter must be calibrated within 24 hours before event</a:t>
            </a:r>
          </a:p>
          <a:p>
            <a:pPr lvl="2" indent="-171450">
              <a:buFont typeface="Arial,Sans-Serif"/>
              <a:buChar char="•"/>
            </a:pPr>
            <a:r>
              <a:rPr lang="en-US" dirty="0">
                <a:cs typeface="Calibri"/>
              </a:rPr>
              <a:t>Can use conductivity standard- a solution with a known conductivity reading, where you take a reading with the meter and adjust the reading to match the known standard</a:t>
            </a:r>
          </a:p>
          <a:p>
            <a:pPr lvl="2" indent="-171450">
              <a:buFont typeface="Arial,Sans-Serif"/>
              <a:buChar char="•"/>
            </a:pPr>
            <a:r>
              <a:rPr lang="en-US" dirty="0">
                <a:cs typeface="Calibri"/>
              </a:rPr>
              <a:t>Can also use de-ionized water- same process but will have a conductivity of 0; can buy at the grocery store</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No state standard for conductivity b/c it naturally varies across the state </a:t>
            </a:r>
            <a:r>
              <a:rPr lang="en-US" i="1" dirty="0">
                <a:cs typeface="Calibri"/>
              </a:rPr>
              <a:t>(Will go into this more on the next slide)</a:t>
            </a:r>
          </a:p>
          <a:p>
            <a:pPr marL="171450" lvl="0" indent="-171450">
              <a:buFont typeface="Arial,Sans-Serif"/>
              <a:buChar char="•"/>
            </a:pPr>
            <a:r>
              <a:rPr lang="en-US" dirty="0">
                <a:cs typeface="Calibri"/>
              </a:rPr>
              <a:t>General range listed here, but it is more important to establish the </a:t>
            </a:r>
            <a:r>
              <a:rPr lang="en-US" u="sng" dirty="0">
                <a:cs typeface="Calibri"/>
              </a:rPr>
              <a:t>baseline</a:t>
            </a:r>
            <a:r>
              <a:rPr lang="en-US" dirty="0">
                <a:cs typeface="Calibri"/>
              </a:rPr>
              <a:t> conductivity level at your stream via consistent monitoring </a:t>
            </a:r>
          </a:p>
          <a:p>
            <a:pPr marL="628650" lvl="1" indent="-171450">
              <a:buFont typeface="Arial,Sans-Serif"/>
              <a:buChar char="•"/>
            </a:pPr>
            <a:r>
              <a:rPr lang="en-US" dirty="0">
                <a:cs typeface="Calibri"/>
              </a:rPr>
              <a:t>Deviations from this baseline can indicate disturbances</a:t>
            </a:r>
          </a:p>
          <a:p>
            <a:pPr marL="628650" lvl="1" indent="-171450">
              <a:buFont typeface="Arial,Sans-Serif"/>
              <a:buChar char="•"/>
            </a:pPr>
            <a:r>
              <a:rPr lang="en-US" dirty="0">
                <a:cs typeface="Calibri"/>
              </a:rPr>
              <a:t>Conductivity meter can be used as an investigative tool if a disturbance is detected</a:t>
            </a:r>
          </a:p>
          <a:p>
            <a:pPr marL="1085850" lvl="2" indent="-171450">
              <a:buFont typeface="Arial,Sans-Serif"/>
              <a:buChar char="•"/>
            </a:pPr>
            <a:r>
              <a:rPr lang="en-US" dirty="0">
                <a:cs typeface="Calibri"/>
              </a:rPr>
              <a:t>Provides instant results with little effort </a:t>
            </a:r>
          </a:p>
          <a:p>
            <a:pPr marL="1085850" lvl="2" indent="-171450">
              <a:buFont typeface="Arial,Sans-Serif"/>
              <a:buChar char="•"/>
            </a:pPr>
            <a:r>
              <a:rPr lang="en-US" dirty="0">
                <a:cs typeface="Calibri"/>
              </a:rPr>
              <a:t>Useful for tracking pollution and determining the source of a disturbance in a stream (take multiple readings, working upstream, until the source is isolated)</a:t>
            </a:r>
          </a:p>
        </p:txBody>
      </p:sp>
      <p:sp>
        <p:nvSpPr>
          <p:cNvPr id="4" name="Slide Number Placeholder 3"/>
          <p:cNvSpPr>
            <a:spLocks noGrp="1"/>
          </p:cNvSpPr>
          <p:nvPr>
            <p:ph type="sldNum" sz="quarter" idx="5"/>
          </p:nvPr>
        </p:nvSpPr>
        <p:spPr/>
        <p:txBody>
          <a:bodyPr/>
          <a:lstStyle/>
          <a:p>
            <a:fld id="{2C67AC37-0BEF-46FA-8120-5E034FEBE742}" type="slidenum">
              <a:rPr lang="en-US"/>
              <a:t>26</a:t>
            </a:fld>
            <a:endParaRPr lang="en-US"/>
          </a:p>
        </p:txBody>
      </p:sp>
    </p:spTree>
    <p:extLst>
      <p:ext uri="{BB962C8B-B14F-4D97-AF65-F5344CB8AC3E}">
        <p14:creationId xmlns:p14="http://schemas.microsoft.com/office/powerpoint/2010/main" val="353615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2400"/>
              <a:t>Natural Factors:</a:t>
            </a:r>
            <a:endParaRPr lang="en-US" sz="2200"/>
          </a:p>
          <a:p>
            <a:pPr marL="640080" lvl="1" indent="-182880">
              <a:buFont typeface="Arial"/>
              <a:buChar char="•"/>
            </a:pPr>
            <a:r>
              <a:rPr lang="en-US" sz="2200"/>
              <a:t>Geology of the area through which the water flows</a:t>
            </a:r>
            <a:endParaRPr lang="en-US" sz="2200">
              <a:cs typeface="Calibri"/>
            </a:endParaRPr>
          </a:p>
          <a:p>
            <a:pPr marL="1097280" lvl="2" indent="-182880">
              <a:buFont typeface="Arial"/>
              <a:buChar char="•"/>
            </a:pPr>
            <a:r>
              <a:rPr lang="en-US" sz="2200"/>
              <a:t>Granite- typically lower conductivity</a:t>
            </a:r>
            <a:endParaRPr lang="en-US" sz="2200">
              <a:cs typeface="Calibri"/>
            </a:endParaRPr>
          </a:p>
          <a:p>
            <a:pPr marL="1097280" lvl="2" indent="-182880">
              <a:buFont typeface="Arial"/>
              <a:buChar char="•"/>
            </a:pPr>
            <a:r>
              <a:rPr lang="en-US" sz="2200"/>
              <a:t>Limestone or clay- typically higher conductivity</a:t>
            </a:r>
            <a:endParaRPr lang="en-US" sz="2200">
              <a:cs typeface="Calibri"/>
            </a:endParaRPr>
          </a:p>
          <a:p>
            <a:pPr marL="640080" lvl="1" indent="-182880">
              <a:buFont typeface="Arial"/>
              <a:buChar char="•"/>
            </a:pPr>
            <a:r>
              <a:rPr lang="en-US" sz="2200"/>
              <a:t>Salinity- tidal/coastal waters typically have higher conductivity (salts=ions) </a:t>
            </a:r>
            <a:endParaRPr lang="en-US" sz="220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27</a:t>
            </a:fld>
            <a:endParaRPr lang="en-US"/>
          </a:p>
        </p:txBody>
      </p:sp>
    </p:spTree>
    <p:extLst>
      <p:ext uri="{BB962C8B-B14F-4D97-AF65-F5344CB8AC3E}">
        <p14:creationId xmlns:p14="http://schemas.microsoft.com/office/powerpoint/2010/main" val="794318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sz="2400"/>
              <a:t>Baseline conditions vary throughout state due to natural geography </a:t>
            </a:r>
            <a:r>
              <a:rPr lang="en-US" sz="2400" i="1"/>
              <a:t>(recall- no state standard for cond.)</a:t>
            </a:r>
            <a:r>
              <a:rPr lang="en-US" sz="2400"/>
              <a:t>; necessary to establish baseline conditions in your area to detect changes</a:t>
            </a:r>
          </a:p>
          <a:p>
            <a:pPr marL="182880" indent="-182880">
              <a:buFont typeface="Arial"/>
              <a:buChar char="•"/>
            </a:pPr>
            <a:r>
              <a:rPr lang="en-US" sz="2400"/>
              <a:t>Human Factors (all increase):</a:t>
            </a:r>
            <a:endParaRPr lang="en-US" sz="2200"/>
          </a:p>
          <a:p>
            <a:pPr marL="640080" lvl="1" indent="-182880">
              <a:buFont typeface="Arial"/>
              <a:buChar char="•"/>
            </a:pPr>
            <a:r>
              <a:rPr lang="en-US" sz="2200" b="1"/>
              <a:t>Mining operations</a:t>
            </a:r>
            <a:r>
              <a:rPr lang="en-US" sz="2200"/>
              <a:t>- iron, copper, and cadmium</a:t>
            </a:r>
            <a:endParaRPr lang="en-US" sz="2200">
              <a:cs typeface="Calibri"/>
            </a:endParaRPr>
          </a:p>
          <a:p>
            <a:pPr marL="640080" lvl="1" indent="-182880">
              <a:buFont typeface="Arial"/>
              <a:buChar char="•"/>
            </a:pPr>
            <a:r>
              <a:rPr lang="en-US" sz="2200" b="1"/>
              <a:t>Agriculture</a:t>
            </a:r>
            <a:r>
              <a:rPr lang="en-US" sz="2200"/>
              <a:t>- nutrients (nitrates and phosphates)</a:t>
            </a:r>
            <a:endParaRPr lang="en-US" sz="2200" b="1"/>
          </a:p>
          <a:p>
            <a:pPr marL="640080" lvl="1" indent="-182880">
              <a:buFont typeface="Arial"/>
              <a:buChar char="•"/>
            </a:pPr>
            <a:r>
              <a:rPr lang="en-US" sz="2200" b="1"/>
              <a:t>Sewage effluent</a:t>
            </a:r>
            <a:r>
              <a:rPr lang="en-US" sz="2200"/>
              <a:t>- nutrients (nitrates and phosphates), chloride</a:t>
            </a:r>
            <a:r>
              <a:rPr lang="en-US" sz="2200" b="0" i="1"/>
              <a:t> (sewer overflow due to clogging from fats, oils, and greases shown in photo)</a:t>
            </a:r>
            <a:endParaRPr lang="en-US" sz="2200" b="0" i="1">
              <a:cs typeface="Calibri"/>
            </a:endParaRPr>
          </a:p>
          <a:p>
            <a:pPr marL="640080" lvl="1" indent="-182880">
              <a:spcBef>
                <a:spcPts val="0"/>
              </a:spcBef>
              <a:buFont typeface="Arial"/>
              <a:buChar char="•"/>
            </a:pPr>
            <a:r>
              <a:rPr lang="en-US" sz="2200" b="1"/>
              <a:t>Urban runoff</a:t>
            </a:r>
            <a:r>
              <a:rPr lang="en-US" sz="2200"/>
              <a:t>- auto fluids, road salts, and other chemicals</a:t>
            </a:r>
            <a:endParaRPr lang="en-US" sz="2200">
              <a:cs typeface="Calibri"/>
            </a:endParaRPr>
          </a:p>
          <a:p>
            <a:pPr marL="182880" indent="-182880">
              <a:buFont typeface="Arial"/>
              <a:buChar char="•"/>
            </a:pPr>
            <a:r>
              <a:rPr lang="en-US" sz="2200">
                <a:cs typeface="Calibri"/>
              </a:rPr>
              <a:t>Importance:</a:t>
            </a:r>
          </a:p>
          <a:p>
            <a:pPr marL="640080" lvl="1" indent="-182880">
              <a:buFont typeface="Arial"/>
              <a:buChar char="•"/>
            </a:pPr>
            <a:r>
              <a:rPr lang="en-US" sz="2200">
                <a:cs typeface="Calibri"/>
              </a:rPr>
              <a:t>Conductivity readings can only warn you of the possible presence of harmful chemicals; they cannot tell you what those chemicals are</a:t>
            </a:r>
          </a:p>
          <a:p>
            <a:pPr marL="640080" lvl="1" indent="-182880">
              <a:buFont typeface="Arial"/>
              <a:buChar char="•"/>
            </a:pPr>
            <a:r>
              <a:rPr lang="en-US" sz="2200">
                <a:cs typeface="Calibri"/>
              </a:rPr>
              <a:t>If you get an abnormal conductivity reading, especially in conjunction with abnormalities in your observations and/or other chemical, bacterial, or macro results, may want to report the stream for testing</a:t>
            </a:r>
          </a:p>
          <a:p>
            <a:pPr marL="640080" lvl="1" indent="-182880">
              <a:buFont typeface="Arial"/>
              <a:buChar char="•"/>
            </a:pPr>
            <a:endParaRPr lang="en-US" sz="2200">
              <a:cs typeface="Calibri"/>
            </a:endParaRPr>
          </a:p>
          <a:p>
            <a:pPr marL="640080" lvl="1" indent="-182880">
              <a:buFont typeface="Arial"/>
              <a:buChar char="•"/>
            </a:pPr>
            <a:endParaRPr lang="en-US" sz="2200">
              <a:cs typeface="Calibri"/>
            </a:endParaRPr>
          </a:p>
          <a:p>
            <a:pPr marL="182880" indent="-182880">
              <a:buFont typeface="Arial"/>
              <a:buChar char="•"/>
            </a:pPr>
            <a:r>
              <a:rPr lang="en-US" sz="2200">
                <a:cs typeface="Calibri"/>
              </a:rPr>
              <a:t>This photo shows a spill in an urban creek that was traced back to a FOG (fats, oils, and greases) clog. </a:t>
            </a:r>
          </a:p>
        </p:txBody>
      </p:sp>
      <p:sp>
        <p:nvSpPr>
          <p:cNvPr id="4" name="Slide Number Placeholder 3"/>
          <p:cNvSpPr>
            <a:spLocks noGrp="1"/>
          </p:cNvSpPr>
          <p:nvPr>
            <p:ph type="sldNum" sz="quarter" idx="5"/>
          </p:nvPr>
        </p:nvSpPr>
        <p:spPr/>
        <p:txBody>
          <a:bodyPr/>
          <a:lstStyle/>
          <a:p>
            <a:fld id="{2C67AC37-0BEF-46FA-8120-5E034FEBE742}" type="slidenum">
              <a:rPr lang="en-US"/>
              <a:t>28</a:t>
            </a:fld>
            <a:endParaRPr lang="en-US"/>
          </a:p>
        </p:txBody>
      </p:sp>
    </p:spTree>
    <p:extLst>
      <p:ext uri="{BB962C8B-B14F-4D97-AF65-F5344CB8AC3E}">
        <p14:creationId xmlns:p14="http://schemas.microsoft.com/office/powerpoint/2010/main" val="1906378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coastal volunteers only! Ask if you have any coastal vols. If no, skip this section.</a:t>
            </a:r>
          </a:p>
        </p:txBody>
      </p:sp>
      <p:sp>
        <p:nvSpPr>
          <p:cNvPr id="4" name="Slide Number Placeholder 3"/>
          <p:cNvSpPr>
            <a:spLocks noGrp="1"/>
          </p:cNvSpPr>
          <p:nvPr>
            <p:ph type="sldNum" sz="quarter" idx="5"/>
          </p:nvPr>
        </p:nvSpPr>
        <p:spPr/>
        <p:txBody>
          <a:bodyPr/>
          <a:lstStyle/>
          <a:p>
            <a:fld id="{2C67AC37-0BEF-46FA-8120-5E034FEBE742}" type="slidenum">
              <a:rPr lang="en-US"/>
              <a:t>29</a:t>
            </a:fld>
            <a:endParaRPr lang="en-US"/>
          </a:p>
        </p:txBody>
      </p:sp>
    </p:spTree>
    <p:extLst>
      <p:ext uri="{BB962C8B-B14F-4D97-AF65-F5344CB8AC3E}">
        <p14:creationId xmlns:p14="http://schemas.microsoft.com/office/powerpoint/2010/main" val="189150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dirty="0">
                <a:latin typeface="+mn-lt"/>
              </a:rPr>
              <a:t>Pollutants- </a:t>
            </a:r>
            <a:r>
              <a:rPr lang="en-US" u="none" dirty="0">
                <a:cs typeface="Calibri"/>
              </a:rPr>
              <a:t>substances that, when introduced, have adverse effects on the surrounding environment.</a:t>
            </a:r>
          </a:p>
          <a:p>
            <a:pPr marL="193322" indent="-193322">
              <a:buFont typeface="Arial"/>
              <a:buChar char="•"/>
            </a:pPr>
            <a:r>
              <a:rPr lang="en-US" dirty="0">
                <a:cs typeface="Calibri"/>
              </a:rPr>
              <a:t>There are two main types of pollution: point source and nonpoint source. </a:t>
            </a:r>
          </a:p>
          <a:p>
            <a:pPr marL="193322" indent="-193322">
              <a:buFont typeface="Arial"/>
              <a:buChar char="•"/>
            </a:pPr>
            <a:r>
              <a:rPr lang="en-US" dirty="0">
                <a:cs typeface="Calibri"/>
              </a:rPr>
              <a:t>Point source pollution: </a:t>
            </a:r>
            <a:endParaRPr lang="en-US" dirty="0"/>
          </a:p>
          <a:p>
            <a:pPr marL="705627" lvl="1" indent="-193322">
              <a:buFont typeface="Arial"/>
              <a:buChar char="•"/>
            </a:pPr>
            <a:r>
              <a:rPr lang="en-US" dirty="0"/>
              <a:t>Discharged from an </a:t>
            </a:r>
            <a:r>
              <a:rPr lang="en-US" u="sng" dirty="0"/>
              <a:t>easily identifiable source </a:t>
            </a:r>
            <a:r>
              <a:rPr lang="en-US" dirty="0"/>
              <a:t>such as factories, construction sites, or wastewater treatment plants. </a:t>
            </a:r>
            <a:endParaRPr lang="en-US" dirty="0">
              <a:cs typeface="Calibri"/>
            </a:endParaRPr>
          </a:p>
          <a:p>
            <a:pPr marL="705627" lvl="1" indent="-193322">
              <a:buFont typeface="Arial"/>
              <a:buChar char="•"/>
            </a:pPr>
            <a:r>
              <a:rPr lang="en-US" dirty="0"/>
              <a:t>Georgia's Environmental Protection Division (EPD) regulates point source discharges through a permitting process called the National Pollutant Discharge Elimination System (NPDES). These permits set limits for the amount of pollutants discharged into a system. </a:t>
            </a:r>
            <a:endParaRPr lang="en-US" dirty="0">
              <a:cs typeface="Calibri"/>
            </a:endParaRPr>
          </a:p>
          <a:p>
            <a:pPr marL="193322" indent="-193322">
              <a:buFont typeface="Arial"/>
              <a:buChar char="•"/>
            </a:pPr>
            <a:r>
              <a:rPr lang="en-US" sz="1200" dirty="0">
                <a:latin typeface="+mn-lt"/>
                <a:cs typeface="Calibri"/>
              </a:rPr>
              <a:t>Nonpoint source pollution (NPS):</a:t>
            </a:r>
          </a:p>
          <a:p>
            <a:pPr marL="705627" lvl="1" indent="-193322">
              <a:buFont typeface="Arial"/>
              <a:buChar char="•"/>
            </a:pPr>
            <a:r>
              <a:rPr lang="en-US" sz="1200" dirty="0">
                <a:latin typeface="+mn-lt"/>
                <a:cs typeface="Calibri"/>
              </a:rPr>
              <a:t>Discharge source is </a:t>
            </a:r>
            <a:r>
              <a:rPr lang="en-US" sz="1200" u="sng" dirty="0">
                <a:latin typeface="+mn-lt"/>
                <a:cs typeface="Calibri"/>
              </a:rPr>
              <a:t>not easily identifiable and/or pollutants come from an array of different sources </a:t>
            </a:r>
            <a:r>
              <a:rPr lang="en-US" sz="1200" dirty="0">
                <a:latin typeface="+mn-lt"/>
                <a:cs typeface="Calibri"/>
              </a:rPr>
              <a:t>(compare to point source)</a:t>
            </a:r>
          </a:p>
          <a:p>
            <a:pPr marL="705627" lvl="1" indent="-193322">
              <a:buFont typeface="Arial"/>
              <a:buChar char="•"/>
            </a:pPr>
            <a:r>
              <a:rPr lang="en-US" sz="1200" dirty="0">
                <a:latin typeface="+mn-lt"/>
                <a:cs typeface="Calibri"/>
              </a:rPr>
              <a:t>More difficult to control, and therefore is the </a:t>
            </a:r>
            <a:r>
              <a:rPr lang="en-US" sz="1200" u="sng" dirty="0">
                <a:latin typeface="+mn-lt"/>
                <a:cs typeface="Calibri"/>
              </a:rPr>
              <a:t>main cause of water quality issues</a:t>
            </a:r>
            <a:r>
              <a:rPr lang="en-US" sz="1200" dirty="0">
                <a:latin typeface="+mn-lt"/>
                <a:cs typeface="Calibri"/>
              </a:rPr>
              <a:t> throughout Georgia. </a:t>
            </a:r>
          </a:p>
          <a:p>
            <a:pPr marL="705627" indent="-193322">
              <a:buFont typeface="Arial"/>
              <a:buChar char="•"/>
            </a:pPr>
            <a:r>
              <a:rPr lang="en-US" sz="1200" dirty="0">
                <a:latin typeface="+mn-lt"/>
              </a:rPr>
              <a:t>Enters waterways as runoff, a result of precipitation traveling over the ground and picking up substances before eventually entering a waterbody. </a:t>
            </a:r>
            <a:endParaRPr lang="en-US" sz="1200" dirty="0">
              <a:latin typeface="+mn-lt"/>
              <a:cs typeface="Calibri"/>
            </a:endParaRPr>
          </a:p>
          <a:p>
            <a:pPr marL="1217931" lvl="2" indent="-181240">
              <a:buFont typeface="Arial"/>
              <a:buChar char="•"/>
            </a:pPr>
            <a:r>
              <a:rPr lang="en-US" sz="1200" dirty="0">
                <a:latin typeface="+mn-lt"/>
                <a:cs typeface="Calibri"/>
              </a:rPr>
              <a:t>Examples: fertilizer from agricultural fields, oil from impervious surfaces, soaps and chemicals from car washes or pressure washing, </a:t>
            </a:r>
            <a:r>
              <a:rPr lang="en-US" sz="1200" i="1" dirty="0">
                <a:latin typeface="+mn-lt"/>
                <a:cs typeface="Calibri"/>
              </a:rPr>
              <a:t>E. coli </a:t>
            </a:r>
            <a:r>
              <a:rPr lang="en-US" sz="1200" dirty="0">
                <a:latin typeface="+mn-lt"/>
                <a:cs typeface="Calibri"/>
              </a:rPr>
              <a:t>from dog poop, etc.</a:t>
            </a:r>
          </a:p>
          <a:p>
            <a:pPr marL="1217931" lvl="2" indent="-181240">
              <a:buFont typeface="Arial"/>
              <a:buChar char="•"/>
            </a:pPr>
            <a:r>
              <a:rPr lang="en-US" sz="1200" dirty="0">
                <a:latin typeface="+mn-lt"/>
                <a:ea typeface="Times New Roman" panose="02020603050405020304" pitchFamily="18" charset="0"/>
              </a:rPr>
              <a:t>NPS pollution moves through the stormwater system to get to the waterways. </a:t>
            </a:r>
          </a:p>
          <a:p>
            <a:pPr marL="1675131" lvl="3" indent="-181240">
              <a:buFont typeface="Arial"/>
              <a:buChar char="•"/>
            </a:pPr>
            <a:r>
              <a:rPr lang="en-US" sz="1200" dirty="0">
                <a:latin typeface="+mn-lt"/>
                <a:ea typeface="Times New Roman" panose="02020603050405020304" pitchFamily="18" charset="0"/>
              </a:rPr>
              <a:t>For example, the vast majority of the ATL metro area is on a stormwater system that is separate from the sewer. Many people don’t understand this and think that the storm drains lead to treatment plants, and so dumping pollutants in these drains is harmless. However, this is not true! </a:t>
            </a:r>
            <a:endParaRPr lang="en-US" sz="1200" dirty="0">
              <a:latin typeface="+mn-lt"/>
              <a:cs typeface="Calibri"/>
            </a:endParaRPr>
          </a:p>
          <a:p>
            <a:pPr marL="705627" lvl="1" indent="-181240">
              <a:buFont typeface="Arial"/>
              <a:buChar char="•"/>
            </a:pPr>
            <a:r>
              <a:rPr lang="en-US" sz="1200" dirty="0">
                <a:latin typeface="+mn-lt"/>
                <a:cs typeface="Calibri"/>
              </a:rPr>
              <a:t>NPS is the main type of pollution that AAS is focused on- you can help identify sources of nonpoint source pollution and raise </a:t>
            </a:r>
            <a:r>
              <a:rPr lang="en-US" sz="1200" u="sng" dirty="0">
                <a:latin typeface="+mn-lt"/>
                <a:cs typeface="Calibri"/>
              </a:rPr>
              <a:t>A</a:t>
            </a:r>
            <a:r>
              <a:rPr lang="en-US" sz="1200" dirty="0">
                <a:latin typeface="+mn-lt"/>
                <a:cs typeface="Calibri"/>
              </a:rPr>
              <a:t>wareness of the sources and impacts of NPS on waterways</a:t>
            </a:r>
            <a:endParaRPr lang="en-US" sz="1200" u="none" dirty="0">
              <a:latin typeface="+mn-lt"/>
              <a:cs typeface="Calibri"/>
            </a:endParaRPr>
          </a:p>
          <a:p>
            <a:pPr marL="483306" lvl="1"/>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a:t>
            </a:fld>
            <a:endParaRPr lang="en-US"/>
          </a:p>
        </p:txBody>
      </p:sp>
    </p:spTree>
    <p:extLst>
      <p:ext uri="{BB962C8B-B14F-4D97-AF65-F5344CB8AC3E}">
        <p14:creationId xmlns:p14="http://schemas.microsoft.com/office/powerpoint/2010/main" val="6588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Measured in parts per thousand (i.e., how many "parts" of salt per 1000 "parts" of water)</a:t>
            </a:r>
          </a:p>
          <a:p>
            <a:pPr marL="182880" indent="-182880">
              <a:buFont typeface="Arial" panose="020B0604020202020204" pitchFamily="34" charset="0"/>
              <a:buChar char="•"/>
            </a:pPr>
            <a:r>
              <a:rPr lang="en-US">
                <a:cs typeface="Calibri"/>
              </a:rPr>
              <a:t>Salinity measurement taken using a refractometer</a:t>
            </a:r>
          </a:p>
          <a:p>
            <a:pPr marL="182880" lvl="0" indent="-182880">
              <a:buFont typeface="Arial" panose="020B0604020202020204" pitchFamily="34" charset="0"/>
              <a:buChar char="•"/>
            </a:pPr>
            <a:r>
              <a:rPr lang="en-US">
                <a:cs typeface="Calibri"/>
              </a:rPr>
              <a:t>Two samples taken for duplicate precision</a:t>
            </a:r>
          </a:p>
          <a:p>
            <a:pPr marL="640080" lvl="1" indent="-182880">
              <a:buFont typeface="Arial" panose="020B0604020202020204" pitchFamily="34" charset="0"/>
              <a:buChar char="•"/>
            </a:pPr>
            <a:r>
              <a:rPr lang="en-US">
                <a:cs typeface="Calibri"/>
              </a:rPr>
              <a:t>Must be </a:t>
            </a:r>
            <a:r>
              <a:rPr lang="en-US" b="1">
                <a:cs typeface="Calibri"/>
              </a:rPr>
              <a:t>within +/- 1.0 ppt of one another</a:t>
            </a:r>
            <a:r>
              <a:rPr lang="en-US">
                <a:cs typeface="Calibri"/>
              </a:rPr>
              <a:t>. </a:t>
            </a:r>
          </a:p>
          <a:p>
            <a:pPr marL="640080" lvl="1" indent="-182880">
              <a:buFont typeface="Arial" panose="020B0604020202020204" pitchFamily="34" charset="0"/>
              <a:buChar char="•"/>
            </a:pPr>
            <a:r>
              <a:rPr lang="en-US">
                <a:cs typeface="Calibri"/>
              </a:rPr>
              <a:t>Otherwise, </a:t>
            </a:r>
            <a:r>
              <a:rPr lang="en-US" b="1">
                <a:cs typeface="Calibri"/>
              </a:rPr>
              <a:t>another sample must be taken until this requirement is met</a:t>
            </a:r>
            <a:r>
              <a:rPr lang="en-US">
                <a:cs typeface="Calibri"/>
              </a:rPr>
              <a:t>. </a:t>
            </a:r>
          </a:p>
          <a:p>
            <a:pPr marL="640080" lvl="1" indent="-182880">
              <a:buFont typeface="Arial" panose="020B0604020202020204" pitchFamily="34" charset="0"/>
              <a:buChar char="•"/>
            </a:pPr>
            <a:r>
              <a:rPr lang="en-US" b="1">
                <a:cs typeface="Calibri"/>
              </a:rPr>
              <a:t>Refractometer must be calibrated before every monitoring event within 24 hours</a:t>
            </a:r>
          </a:p>
          <a:p>
            <a:pPr marL="1097280" lvl="2" indent="-182880">
              <a:buFont typeface="Arial" panose="020B0604020202020204" pitchFamily="34" charset="0"/>
              <a:buChar char="•"/>
            </a:pPr>
            <a:r>
              <a:rPr lang="en-US">
                <a:cs typeface="Calibri"/>
              </a:rPr>
              <a:t>Can use DI water, which has a salinity of 0</a:t>
            </a:r>
          </a:p>
          <a:p>
            <a:pPr marL="182880" indent="-182880">
              <a:buFont typeface="Arial" panose="020B0604020202020204" pitchFamily="34" charset="0"/>
              <a:buChar char="•"/>
            </a:pPr>
            <a:r>
              <a:rPr lang="en-US">
                <a:cs typeface="Calibri"/>
              </a:rPr>
              <a:t>No state standard for salinity</a:t>
            </a:r>
          </a:p>
          <a:p>
            <a:pPr marL="640080" lvl="1" indent="-182880">
              <a:buFont typeface="Arial" panose="020B0604020202020204" pitchFamily="34" charset="0"/>
              <a:buChar char="•"/>
            </a:pPr>
            <a:r>
              <a:rPr lang="en-US" b="1">
                <a:cs typeface="Calibri"/>
              </a:rPr>
              <a:t>Dependent on tides and freshwater input</a:t>
            </a:r>
          </a:p>
          <a:p>
            <a:pPr marL="640080" lvl="1" indent="-182880">
              <a:buFont typeface="Arial" panose="020B0604020202020204" pitchFamily="34" charset="0"/>
              <a:buChar char="•"/>
            </a:pPr>
            <a:r>
              <a:rPr lang="en-US">
                <a:cs typeface="Calibri"/>
              </a:rPr>
              <a:t>Salinity of seawater generally accepted to be ~35 ppt</a:t>
            </a:r>
          </a:p>
        </p:txBody>
      </p:sp>
      <p:sp>
        <p:nvSpPr>
          <p:cNvPr id="4" name="Slide Number Placeholder 3"/>
          <p:cNvSpPr>
            <a:spLocks noGrp="1"/>
          </p:cNvSpPr>
          <p:nvPr>
            <p:ph type="sldNum" sz="quarter" idx="5"/>
          </p:nvPr>
        </p:nvSpPr>
        <p:spPr/>
        <p:txBody>
          <a:bodyPr/>
          <a:lstStyle/>
          <a:p>
            <a:fld id="{2C67AC37-0BEF-46FA-8120-5E034FEBE742}" type="slidenum">
              <a:rPr lang="en-US"/>
              <a:t>30</a:t>
            </a:fld>
            <a:endParaRPr lang="en-US"/>
          </a:p>
        </p:txBody>
      </p:sp>
    </p:spTree>
    <p:extLst>
      <p:ext uri="{BB962C8B-B14F-4D97-AF65-F5344CB8AC3E}">
        <p14:creationId xmlns:p14="http://schemas.microsoft.com/office/powerpoint/2010/main" val="1608891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2400"/>
              <a:t>Natural Factors:</a:t>
            </a:r>
            <a:endParaRPr lang="en-US"/>
          </a:p>
          <a:p>
            <a:pPr marL="640080" lvl="1" indent="-182880">
              <a:buFont typeface="Arial"/>
              <a:buChar char="•"/>
            </a:pPr>
            <a:r>
              <a:rPr lang="en-US" sz="2200"/>
              <a:t>Tides- inshore waterways on the coast have highly variable salinity conditions due to tidal influences</a:t>
            </a:r>
            <a:endParaRPr lang="en-US"/>
          </a:p>
          <a:p>
            <a:pPr marL="640080" lvl="1" indent="-182880">
              <a:buFont typeface="Arial"/>
              <a:buChar char="•"/>
            </a:pPr>
            <a:r>
              <a:rPr lang="en-US" sz="2200"/>
              <a:t>Temperature- warmer water is less dense, decreasing the amount of dissolved salts it can hold (and vice versa, colder water holds more dissolved salts)</a:t>
            </a:r>
            <a:endParaRPr lang="en-US" sz="2400"/>
          </a:p>
          <a:p>
            <a:pPr marL="182880" indent="-182880">
              <a:buFont typeface="Arial"/>
              <a:buChar char="•"/>
            </a:pPr>
            <a:r>
              <a:rPr lang="en-US" sz="2400"/>
              <a:t>Human Factors:</a:t>
            </a:r>
            <a:endParaRPr lang="en-US" sz="2200"/>
          </a:p>
          <a:p>
            <a:pPr marL="640080" lvl="1" indent="-182880">
              <a:spcBef>
                <a:spcPts val="0"/>
              </a:spcBef>
              <a:buFont typeface="Arial"/>
              <a:buChar char="•"/>
            </a:pPr>
            <a:r>
              <a:rPr lang="en-US" sz="2200"/>
              <a:t>Saltwater intrusion- a reduction of freshwater flow from drought or excessive withdrawal can result in saltwater flowing farther upstream than normal</a:t>
            </a:r>
          </a:p>
          <a:p>
            <a:pPr marL="640080" lvl="1" indent="-182880">
              <a:spcBef>
                <a:spcPts val="0"/>
              </a:spcBef>
              <a:buFont typeface="Arial"/>
              <a:buChar char="•"/>
            </a:pPr>
            <a:r>
              <a:rPr lang="en-US" sz="2200">
                <a:cs typeface="Calibri"/>
              </a:rPr>
              <a:t>Sea level rise- impact of climate change, ocean water moving farther inland and invading/overtaking freshwater and/or brackish systems</a:t>
            </a:r>
          </a:p>
          <a:p>
            <a:pPr marL="182880" indent="-182880">
              <a:buFont typeface="Arial"/>
              <a:buChar char="•"/>
            </a:pPr>
            <a:r>
              <a:rPr lang="en-US" sz="2200">
                <a:cs typeface="Calibri"/>
              </a:rPr>
              <a:t>Importance:</a:t>
            </a:r>
          </a:p>
          <a:p>
            <a:pPr marL="640080" lvl="1" indent="-182880">
              <a:buFont typeface="Arial"/>
              <a:buChar char="•"/>
            </a:pPr>
            <a:r>
              <a:rPr lang="en-US" sz="2200">
                <a:cs typeface="Calibri"/>
              </a:rPr>
              <a:t>While some aquatic organisms can withstand a variety of salinities, particularly those that dwell in estuaries and coastal marshes, many are adapted to survive in specific salinity levels and are highly sensitive to changes in salinity levels. Additionally, even particularly hardy estuarine organisms, such as spartina grass, are unable to survive in pure seawater.</a:t>
            </a:r>
          </a:p>
          <a:p>
            <a:pPr lvl="1"/>
            <a:endParaRPr lang="en-US" sz="220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31</a:t>
            </a:fld>
            <a:endParaRPr lang="en-US"/>
          </a:p>
        </p:txBody>
      </p:sp>
    </p:spTree>
    <p:extLst>
      <p:ext uri="{BB962C8B-B14F-4D97-AF65-F5344CB8AC3E}">
        <p14:creationId xmlns:p14="http://schemas.microsoft.com/office/powerpoint/2010/main" val="110273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coastal and lake volunteers only! </a:t>
            </a:r>
            <a:r>
              <a:rPr lang="en-US" i="1"/>
              <a:t>Ask if you have any coastal and/or lake vols. If no, skip this section.</a:t>
            </a:r>
          </a:p>
          <a:p>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32</a:t>
            </a:fld>
            <a:endParaRPr lang="en-US"/>
          </a:p>
        </p:txBody>
      </p:sp>
    </p:spTree>
    <p:extLst>
      <p:ext uri="{BB962C8B-B14F-4D97-AF65-F5344CB8AC3E}">
        <p14:creationId xmlns:p14="http://schemas.microsoft.com/office/powerpoint/2010/main" val="273236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Water clarity is measured in </a:t>
            </a:r>
            <a:r>
              <a:rPr lang="en-US" b="1">
                <a:cs typeface="Calibri"/>
              </a:rPr>
              <a:t>centimeters of depth </a:t>
            </a:r>
            <a:r>
              <a:rPr lang="en-US">
                <a:cs typeface="Calibri"/>
              </a:rPr>
              <a:t>(i.e., how far can you see below the water's surface)</a:t>
            </a:r>
          </a:p>
          <a:p>
            <a:pPr marL="182880" indent="-182880">
              <a:buFont typeface="Arial" panose="020B0604020202020204" pitchFamily="34" charset="0"/>
              <a:buChar char="•"/>
            </a:pPr>
            <a:r>
              <a:rPr lang="en-US">
                <a:cs typeface="Calibri"/>
              </a:rPr>
              <a:t>Use a Secchi disk</a:t>
            </a:r>
          </a:p>
          <a:p>
            <a:pPr marL="640080" lvl="1" indent="-182880">
              <a:buFont typeface="Arial" panose="020B0604020202020204" pitchFamily="34" charset="0"/>
              <a:buChar char="•"/>
            </a:pPr>
            <a:r>
              <a:rPr lang="en-US">
                <a:cs typeface="Calibri"/>
              </a:rPr>
              <a:t>Contrasting black and white quarters</a:t>
            </a:r>
          </a:p>
          <a:p>
            <a:pPr marL="640080" lvl="1" indent="-182880">
              <a:buFont typeface="Arial" panose="020B0604020202020204" pitchFamily="34" charset="0"/>
              <a:buChar char="•"/>
            </a:pPr>
            <a:r>
              <a:rPr lang="en-US">
                <a:cs typeface="Calibri"/>
              </a:rPr>
              <a:t>Lowered into the water until it cannot be seen any more, then raised until it is just visible</a:t>
            </a:r>
          </a:p>
          <a:p>
            <a:pPr marL="640080" lvl="1" indent="-182880">
              <a:buFont typeface="Arial" panose="020B0604020202020204" pitchFamily="34" charset="0"/>
              <a:buChar char="•"/>
            </a:pPr>
            <a:r>
              <a:rPr lang="en-US">
                <a:cs typeface="Calibri"/>
              </a:rPr>
              <a:t>The distance from the disk to the water's surface is the water clarity reading (the "Secchi depth")</a:t>
            </a:r>
          </a:p>
          <a:p>
            <a:pPr marL="182880" lvl="0" indent="-182880">
              <a:buFont typeface="Arial" panose="020B0604020202020204" pitchFamily="34" charset="0"/>
              <a:buChar char="•"/>
            </a:pPr>
            <a:r>
              <a:rPr lang="en-US">
                <a:cs typeface="Calibri"/>
              </a:rPr>
              <a:t>Two samples taken for duplicate precision</a:t>
            </a:r>
          </a:p>
          <a:p>
            <a:pPr marL="640080" lvl="1" indent="-182880">
              <a:buFont typeface="Arial" panose="020B0604020202020204" pitchFamily="34" charset="0"/>
              <a:buChar char="•"/>
            </a:pPr>
            <a:r>
              <a:rPr lang="en-US">
                <a:cs typeface="Calibri"/>
              </a:rPr>
              <a:t>Must be </a:t>
            </a:r>
            <a:r>
              <a:rPr lang="en-US" b="1">
                <a:cs typeface="Calibri"/>
              </a:rPr>
              <a:t>within +/- 10 cm </a:t>
            </a:r>
            <a:r>
              <a:rPr lang="en-US">
                <a:cs typeface="Calibri"/>
              </a:rPr>
              <a:t>of one another</a:t>
            </a:r>
          </a:p>
          <a:p>
            <a:pPr marL="640080" lvl="1" indent="-182880">
              <a:buFont typeface="Arial" panose="020B0604020202020204" pitchFamily="34" charset="0"/>
              <a:buChar char="•"/>
            </a:pPr>
            <a:r>
              <a:rPr lang="en-US">
                <a:cs typeface="Calibri"/>
              </a:rPr>
              <a:t>If not, </a:t>
            </a:r>
            <a:r>
              <a:rPr lang="en-US" b="1">
                <a:cs typeface="Calibri"/>
              </a:rPr>
              <a:t>take another sample until this requirement is met</a:t>
            </a:r>
          </a:p>
          <a:p>
            <a:pPr marL="182880" indent="-182880">
              <a:buFont typeface="Arial" panose="020B0604020202020204" pitchFamily="34" charset="0"/>
              <a:buChar char="•"/>
            </a:pPr>
            <a:r>
              <a:rPr lang="en-US">
                <a:cs typeface="Calibri"/>
              </a:rPr>
              <a:t>No state standard for water clarity in GA</a:t>
            </a:r>
          </a:p>
          <a:p>
            <a:pPr marL="182880" indent="-182880">
              <a:buFont typeface="Arial" panose="020B0604020202020204" pitchFamily="34" charset="0"/>
              <a:buChar char="•"/>
            </a:pPr>
            <a:r>
              <a:rPr lang="en-US">
                <a:cs typeface="Calibri"/>
              </a:rPr>
              <a:t>Can also test for turbidity (a more specific/accurate measurement of water clarity that measures the degree to which light is scattered by suspended particles) but need a turbidimeter (expensive).</a:t>
            </a:r>
          </a:p>
        </p:txBody>
      </p:sp>
      <p:sp>
        <p:nvSpPr>
          <p:cNvPr id="4" name="Slide Number Placeholder 3"/>
          <p:cNvSpPr>
            <a:spLocks noGrp="1"/>
          </p:cNvSpPr>
          <p:nvPr>
            <p:ph type="sldNum" sz="quarter" idx="5"/>
          </p:nvPr>
        </p:nvSpPr>
        <p:spPr/>
        <p:txBody>
          <a:bodyPr/>
          <a:lstStyle/>
          <a:p>
            <a:fld id="{2C67AC37-0BEF-46FA-8120-5E034FEBE742}" type="slidenum">
              <a:rPr lang="en-US"/>
              <a:t>33</a:t>
            </a:fld>
            <a:endParaRPr lang="en-US"/>
          </a:p>
        </p:txBody>
      </p:sp>
    </p:spTree>
    <p:extLst>
      <p:ext uri="{BB962C8B-B14F-4D97-AF65-F5344CB8AC3E}">
        <p14:creationId xmlns:p14="http://schemas.microsoft.com/office/powerpoint/2010/main" val="2152009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Sans-Serif"/>
              <a:buChar char="•"/>
            </a:pPr>
            <a:r>
              <a:rPr lang="en-US" dirty="0"/>
              <a:t>Natural Factors:</a:t>
            </a:r>
          </a:p>
          <a:p>
            <a:pPr marL="640080" lvl="1" indent="-182880">
              <a:buFont typeface="Arial,Sans-Serif"/>
              <a:buChar char="•"/>
            </a:pPr>
            <a:r>
              <a:rPr lang="en-US" dirty="0">
                <a:cs typeface="Calibri" panose="020F0502020204030204"/>
              </a:rPr>
              <a:t>Rainfall- carries runoff, which can contain soil and other solids</a:t>
            </a:r>
          </a:p>
          <a:p>
            <a:pPr marL="640080" lvl="1" indent="-182880">
              <a:buFont typeface="Arial,Sans-Serif"/>
              <a:buChar char="•"/>
            </a:pPr>
            <a:r>
              <a:rPr lang="en-US" dirty="0">
                <a:cs typeface="Calibri" panose="020F0502020204030204"/>
              </a:rPr>
              <a:t>Tidal stage- in </a:t>
            </a:r>
            <a:r>
              <a:rPr lang="en-US" dirty="0"/>
              <a:t>tidal areas, water flow can be strong enough to resuspended bottom sediments</a:t>
            </a:r>
            <a:endParaRPr lang="en-US" dirty="0">
              <a:cs typeface="Calibri"/>
            </a:endParaRPr>
          </a:p>
          <a:p>
            <a:pPr marL="640080" lvl="1" indent="-182880">
              <a:buFont typeface="Arial,Sans-Serif"/>
              <a:buChar char="•"/>
            </a:pPr>
            <a:r>
              <a:rPr lang="en-US" dirty="0">
                <a:cs typeface="Calibri"/>
              </a:rPr>
              <a:t>Algae growth- algae are a natural part of many aquatic systems; however, their presence can also be the result of human impact (see next bullet)</a:t>
            </a:r>
          </a:p>
          <a:p>
            <a:pPr marL="182880" indent="-182880">
              <a:buFont typeface="Arial,Sans-Serif"/>
              <a:buChar char="•"/>
            </a:pPr>
            <a:r>
              <a:rPr lang="en-US" dirty="0">
                <a:cs typeface="Calibri"/>
              </a:rPr>
              <a:t>Human factors</a:t>
            </a:r>
            <a:endParaRPr lang="en-US" dirty="0"/>
          </a:p>
          <a:p>
            <a:pPr marL="640080" lvl="1" indent="-182880">
              <a:buFont typeface="Arial,Sans-Serif"/>
              <a:buChar char="•"/>
            </a:pPr>
            <a:r>
              <a:rPr lang="en-US" dirty="0"/>
              <a:t>Eutrophication- nutrient influx causes unnatural increase in algae growth, as we discussed previously</a:t>
            </a:r>
          </a:p>
          <a:p>
            <a:pPr marL="640080" lvl="1" indent="-182880">
              <a:buFont typeface="Arial,Sans-Serif"/>
              <a:buChar char="•"/>
            </a:pPr>
            <a:r>
              <a:rPr lang="en-US" dirty="0"/>
              <a:t>Development/erosion- releases sediment into water; can be exacerbated by heavy rainfall</a:t>
            </a:r>
            <a:endParaRPr lang="en-US" dirty="0">
              <a:cs typeface="Calibri" panose="020F0502020204030204"/>
            </a:endParaRPr>
          </a:p>
          <a:p>
            <a:pPr marL="640080" lvl="1" indent="-182880">
              <a:buFont typeface="Arial,Sans-Serif"/>
              <a:buChar char="•"/>
            </a:pPr>
            <a:r>
              <a:rPr lang="en-US" dirty="0"/>
              <a:t>Dredging operations- stirs up sediment in water</a:t>
            </a:r>
            <a:endParaRPr lang="en-US" dirty="0">
              <a:cs typeface="Calibri" panose="020F0502020204030204"/>
            </a:endParaRPr>
          </a:p>
          <a:p>
            <a:pPr marL="182880" indent="-182880">
              <a:buFont typeface="Arial,Sans-Serif"/>
              <a:buChar char="•"/>
            </a:pPr>
            <a:r>
              <a:rPr lang="en-US" dirty="0">
                <a:cs typeface="Calibri" panose="020F0502020204030204"/>
              </a:rPr>
              <a:t>Importance</a:t>
            </a:r>
          </a:p>
          <a:p>
            <a:pPr marL="640080" lvl="1" indent="-182880">
              <a:buFont typeface="Arial,Sans-Serif"/>
              <a:buChar char="•"/>
            </a:pPr>
            <a:r>
              <a:rPr lang="en-US" dirty="0">
                <a:cs typeface="Calibri" panose="020F0502020204030204"/>
              </a:rPr>
              <a:t>Decreased water clarity </a:t>
            </a:r>
            <a:r>
              <a:rPr lang="en-US" sz="1200" dirty="0"/>
              <a:t>limits the amount of sunlight available for photosynthesis </a:t>
            </a:r>
            <a:r>
              <a:rPr lang="en-US" dirty="0">
                <a:cs typeface="Calibri" panose="020F0502020204030204"/>
              </a:rPr>
              <a:t>by aquatic plants</a:t>
            </a:r>
          </a:p>
          <a:p>
            <a:pPr marL="640080" lvl="1" indent="-182880">
              <a:buFont typeface="Arial,Sans-Serif"/>
              <a:buChar char="•"/>
            </a:pPr>
            <a:r>
              <a:rPr lang="en-US" dirty="0">
                <a:cs typeface="Calibri" panose="020F0502020204030204"/>
              </a:rPr>
              <a:t>Whether the low water clarity is caused by algae or suspended solids can have differing impacts on aquatic life</a:t>
            </a:r>
          </a:p>
          <a:p>
            <a:pPr marL="1097280" marR="0" lvl="2" indent="-18288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panose="020F0502020204030204"/>
              </a:rPr>
              <a:t>Algae could be a sign of eutrophication and DO swings</a:t>
            </a:r>
          </a:p>
          <a:p>
            <a:pPr marL="1097280" marR="0" lvl="2" indent="-18288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panose="020F0502020204030204"/>
              </a:rPr>
              <a:t>Suspended sediments can </a:t>
            </a:r>
            <a:r>
              <a:rPr lang="en-US" sz="1200" dirty="0"/>
              <a:t>damage gills or suffocate aquatic organisms and disturb filter feeding, as well as suppress water temperature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34</a:t>
            </a:fld>
            <a:endParaRPr lang="en-US"/>
          </a:p>
        </p:txBody>
      </p:sp>
    </p:spTree>
    <p:extLst>
      <p:ext uri="{BB962C8B-B14F-4D97-AF65-F5344CB8AC3E}">
        <p14:creationId xmlns:p14="http://schemas.microsoft.com/office/powerpoint/2010/main" val="21090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dirty="0">
                <a:cs typeface="Calibri"/>
              </a:rPr>
              <a:t>We're done with all the parameters! Now we're going to discuss how to store, maintain, and dispose of your reagents</a:t>
            </a:r>
          </a:p>
          <a:p>
            <a:pPr marL="640080" lvl="1" indent="-182880">
              <a:buFont typeface="Arial"/>
              <a:buChar char="•"/>
            </a:pPr>
            <a:r>
              <a:rPr lang="en-US" dirty="0">
                <a:cs typeface="Calibri"/>
              </a:rPr>
              <a:t>Reagent- a substance added to a</a:t>
            </a:r>
            <a:r>
              <a:rPr lang="en-US" dirty="0">
                <a:solidFill>
                  <a:srgbClr val="000000"/>
                </a:solidFill>
                <a:latin typeface="Calibri"/>
                <a:cs typeface="Calibri"/>
              </a:rPr>
              <a:t> system to cause a chemical reaction; defines all the chemicals found in your chem </a:t>
            </a:r>
            <a:r>
              <a:rPr lang="en-US" b="0" i="0" dirty="0">
                <a:solidFill>
                  <a:srgbClr val="000000"/>
                </a:solidFill>
                <a:effectLst/>
                <a:latin typeface="Calibri"/>
                <a:cs typeface="Calibri"/>
              </a:rPr>
              <a:t>kits</a:t>
            </a:r>
          </a:p>
          <a:p>
            <a:pPr marL="182880" indent="-182880">
              <a:buFont typeface="Arial"/>
              <a:buChar char="•"/>
            </a:pPr>
            <a:r>
              <a:rPr lang="en-US" b="1" dirty="0">
                <a:cs typeface="Calibri"/>
              </a:rPr>
              <a:t>Reagents must be stored in a cool, dark place</a:t>
            </a:r>
            <a:r>
              <a:rPr lang="en-US" dirty="0">
                <a:cs typeface="Calibri"/>
              </a:rPr>
              <a:t>- do not leave your chem kits in the garage!</a:t>
            </a:r>
          </a:p>
          <a:p>
            <a:pPr marL="182880" indent="-182880">
              <a:buFont typeface="Arial"/>
              <a:buChar char="•"/>
            </a:pPr>
            <a:r>
              <a:rPr lang="en-US" b="1" dirty="0">
                <a:cs typeface="Calibri"/>
              </a:rPr>
              <a:t>Dispose of and replace expired or contaminated reagents</a:t>
            </a:r>
            <a:r>
              <a:rPr lang="en-US" dirty="0">
                <a:cs typeface="Calibri"/>
              </a:rPr>
              <a:t>, and do not continue using them to conduct monitoring</a:t>
            </a:r>
          </a:p>
          <a:p>
            <a:pPr marL="182880" indent="-182880">
              <a:buFont typeface="Arial"/>
              <a:buChar char="•"/>
            </a:pPr>
            <a:r>
              <a:rPr lang="en-US" dirty="0">
                <a:cs typeface="Calibri"/>
              </a:rPr>
              <a:t>How to dispose of your reagents (including from waste containers after monitoring):</a:t>
            </a:r>
          </a:p>
          <a:p>
            <a:pPr marL="640080" lvl="1" indent="-182880">
              <a:buFont typeface="Arial"/>
              <a:buChar char="•"/>
            </a:pPr>
            <a:r>
              <a:rPr lang="en-US" dirty="0">
                <a:cs typeface="Calibri"/>
              </a:rPr>
              <a:t>If on municipal- these reagents can be dumped down the drain with water; the waste water treatment plant can easily process these chemicals</a:t>
            </a:r>
          </a:p>
          <a:p>
            <a:pPr marL="640080" lvl="1" indent="-182880">
              <a:buFont typeface="Arial"/>
              <a:buChar char="•"/>
            </a:pPr>
            <a:r>
              <a:rPr lang="en-US" dirty="0">
                <a:cs typeface="Calibri"/>
              </a:rPr>
              <a:t>If on septic- DO NOT DUMP DOWN YOUR DRAIN! These reagents will harm the bacteria present in your septic tank. </a:t>
            </a:r>
            <a:r>
              <a:rPr lang="en-US" u="sng" dirty="0">
                <a:cs typeface="Calibri"/>
              </a:rPr>
              <a:t>Options for those on septic:</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Solidification- pour chemicals in a screw jar and add cat litter, then throw it away</a:t>
            </a:r>
          </a:p>
          <a:p>
            <a:pPr marL="1097280" lvl="2" indent="-182880">
              <a:buFont typeface="Arial"/>
              <a:buChar char="•"/>
            </a:pPr>
            <a:r>
              <a:rPr lang="en-US" dirty="0">
                <a:cs typeface="Calibri"/>
              </a:rPr>
              <a:t>Can go to a building on a municipal system and dump them there</a:t>
            </a:r>
          </a:p>
          <a:p>
            <a:pPr marL="1097280" lvl="2" indent="-182880">
              <a:buFont typeface="Arial"/>
              <a:buChar char="•"/>
            </a:pPr>
            <a:r>
              <a:rPr lang="en-US" dirty="0">
                <a:cs typeface="Calibri"/>
              </a:rPr>
              <a:t>Bring them to your local coordinator/the state office so they can properly dispose of the chemicals</a:t>
            </a:r>
          </a:p>
          <a:p>
            <a:pPr marL="1097280" lvl="2" indent="-182880">
              <a:buFont typeface="Arial"/>
              <a:buChar char="•"/>
            </a:pPr>
            <a:r>
              <a:rPr lang="en-US" dirty="0">
                <a:cs typeface="Calibri"/>
              </a:rPr>
              <a:t>If there is a hazardous waste day happening near you, your reagents can also be dropped off there</a:t>
            </a:r>
          </a:p>
          <a:p>
            <a:pPr marL="628650" lvl="1"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35</a:t>
            </a:fld>
            <a:endParaRPr lang="en-US"/>
          </a:p>
        </p:txBody>
      </p:sp>
    </p:spTree>
    <p:extLst>
      <p:ext uri="{BB962C8B-B14F-4D97-AF65-F5344CB8AC3E}">
        <p14:creationId xmlns:p14="http://schemas.microsoft.com/office/powerpoint/2010/main" val="252668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endParaRPr lang="en-US" b="1" dirty="0">
              <a:cs typeface="Calibri"/>
            </a:endParaRPr>
          </a:p>
          <a:p>
            <a:pPr marL="182880" indent="-182880">
              <a:buFont typeface="Arial"/>
              <a:buChar char="•"/>
            </a:pPr>
            <a:r>
              <a:rPr lang="en-US" sz="1200" dirty="0">
                <a:latin typeface="Gill Sans MT"/>
                <a:ea typeface="+mn-lt"/>
                <a:cs typeface="Calibri"/>
              </a:rPr>
              <a:t>If your results are outside the range of the state standard or deviate from baseline</a:t>
            </a:r>
            <a:r>
              <a:rPr lang="en-US" b="0" dirty="0">
                <a:cs typeface="Calibri"/>
              </a:rPr>
              <a:t>, we ask that you take action to identify to source of the disturbance </a:t>
            </a:r>
            <a:r>
              <a:rPr lang="en-US" b="0" u="sng" dirty="0">
                <a:cs typeface="Calibri"/>
              </a:rPr>
              <a:t>while still at your site location!</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 find a source, IMMEDIATELY contact your local AAS coordinator and/or water authority and provide a detailed description of your findings</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See the "Who to Call" list on the AAS website if you are unsure who to call. </a:t>
            </a:r>
          </a:p>
          <a:p>
            <a:pPr marL="640080" lvl="1" indent="-180975">
              <a:buFont typeface="Arial"/>
              <a:buChar char="•"/>
            </a:pPr>
            <a:r>
              <a:rPr lang="en-US" dirty="0">
                <a:cs typeface="Calibri"/>
              </a:rPr>
              <a:t>Limit contact with water, wear boots and PPE, and thoroughly wash hands if in contact with water</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 did not find a source, continue walking upstream and taking samples to try to pinpoint where the possible source might be</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Use a measurement that is quick and easy to take, like conductivity (possibly pH)</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your upstream samples are still outside of the threshold, or if you find the source, contact your local AAS coordinator and/or water authority and provide a detailed description of your findings</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your upstream samples are within the threshold:</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Survey the original monitoring area one more time to see if there might be any extenuating circumstances (you may also want to take one more sample at the first site)</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Continue to monitor monthly. You can reach out to local coordinators, authorities, and watershed groups for advice and information about your findings.</a:t>
            </a:r>
            <a:endParaRPr lang="en-US" u="none"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36</a:t>
            </a:fld>
            <a:endParaRPr lang="en-US"/>
          </a:p>
        </p:txBody>
      </p:sp>
    </p:spTree>
    <p:extLst>
      <p:ext uri="{BB962C8B-B14F-4D97-AF65-F5344CB8AC3E}">
        <p14:creationId xmlns:p14="http://schemas.microsoft.com/office/powerpoint/2010/main" val="535554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Safety is our primary concern when monitoring!</a:t>
            </a:r>
          </a:p>
          <a:p>
            <a:pPr marL="181240" indent="-181240">
              <a:buFont typeface="Arial" panose="020B0604020202020204" pitchFamily="34" charset="0"/>
              <a:buChar char="•"/>
            </a:pPr>
            <a:r>
              <a:rPr lang="en-US"/>
              <a:t>If you must sample alone, </a:t>
            </a:r>
            <a:r>
              <a:rPr lang="en-US" b="0" i="0">
                <a:solidFill>
                  <a:srgbClr val="000000"/>
                </a:solidFill>
                <a:effectLst/>
                <a:latin typeface="WordVisi_MSFontService"/>
              </a:rPr>
              <a:t>be sure to tell someone what you are doing, where you will be, and when you should be back.</a:t>
            </a:r>
          </a:p>
          <a:p>
            <a:pPr marL="181240" indent="-181240">
              <a:buFont typeface="Arial" panose="020B0604020202020204" pitchFamily="34" charset="0"/>
              <a:buChar char="•"/>
            </a:pPr>
            <a:r>
              <a:rPr lang="en-US" b="0" i="0">
                <a:solidFill>
                  <a:srgbClr val="000000"/>
                </a:solidFill>
                <a:effectLst/>
                <a:latin typeface="WordVisi_MSFontService"/>
              </a:rPr>
              <a:t>Avoid sampling in during high flows or during extreme weather events</a:t>
            </a:r>
          </a:p>
          <a:p>
            <a:pPr marL="181240" indent="-181240">
              <a:buFont typeface="Arial" panose="020B0604020202020204" pitchFamily="34" charset="0"/>
              <a:buChar char="•"/>
            </a:pPr>
            <a:r>
              <a:rPr lang="en-US" b="0" i="0">
                <a:solidFill>
                  <a:srgbClr val="000000"/>
                </a:solidFill>
                <a:effectLst/>
                <a:latin typeface="WordVisi_MSFontService"/>
              </a:rPr>
              <a:t>Do not enter private property without permission</a:t>
            </a:r>
          </a:p>
          <a:p>
            <a:pPr marL="181240" indent="-181240">
              <a:buFont typeface="Arial" panose="020B0604020202020204" pitchFamily="34" charset="0"/>
              <a:buChar char="•"/>
            </a:pPr>
            <a:r>
              <a:rPr lang="en-US" b="0" i="0">
                <a:solidFill>
                  <a:srgbClr val="000000"/>
                </a:solidFill>
                <a:effectLst/>
                <a:latin typeface="WordVisi_MSFontService"/>
              </a:rPr>
              <a:t>Wear proper safety gear (gloves, boots, etc.) when sampling</a:t>
            </a:r>
            <a:endParaRPr lang="en-US"/>
          </a:p>
          <a:p>
            <a:pPr marL="181240" indent="-181240">
              <a:buFont typeface="Arial" panose="020B0604020202020204" pitchFamily="34" charset="0"/>
              <a:buChar char="•"/>
            </a:pPr>
            <a:r>
              <a:rPr lang="en-US"/>
              <a:t>This is not a comprehensive list- be as safe as possible and don’t ever sample if you are uncomfortable.</a:t>
            </a:r>
          </a:p>
        </p:txBody>
      </p:sp>
      <p:sp>
        <p:nvSpPr>
          <p:cNvPr id="4" name="Slide Number Placeholder 3"/>
          <p:cNvSpPr>
            <a:spLocks noGrp="1"/>
          </p:cNvSpPr>
          <p:nvPr>
            <p:ph type="sldNum" sz="quarter" idx="5"/>
          </p:nvPr>
        </p:nvSpPr>
        <p:spPr/>
        <p:txBody>
          <a:bodyPr/>
          <a:lstStyle/>
          <a:p>
            <a:fld id="{2C67AC37-0BEF-46FA-8120-5E034FEBE742}" type="slidenum">
              <a:rPr lang="en-US" smtClean="0"/>
              <a:t>37</a:t>
            </a:fld>
            <a:endParaRPr lang="en-US"/>
          </a:p>
        </p:txBody>
      </p:sp>
    </p:spTree>
    <p:extLst>
      <p:ext uri="{BB962C8B-B14F-4D97-AF65-F5344CB8AC3E}">
        <p14:creationId xmlns:p14="http://schemas.microsoft.com/office/powerpoint/2010/main" val="3368991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After going through the chemical workshop (presentation and field portions) and you pass your certification test, you will be a certified AAS volunteer!</a:t>
            </a:r>
          </a:p>
          <a:p>
            <a:pPr marL="181240" indent="-181240">
              <a:buFont typeface="Arial" panose="020B0604020202020204" pitchFamily="34" charset="0"/>
              <a:buChar char="•"/>
            </a:pPr>
            <a:r>
              <a:rPr lang="en-US"/>
              <a:t>Your trainer will enter your certification in the AAS database, and an account will be created for you. </a:t>
            </a:r>
          </a:p>
          <a:p>
            <a:pPr marL="640080" lvl="1" indent="-181240">
              <a:buFont typeface="Arial" panose="020B0604020202020204" pitchFamily="34" charset="0"/>
              <a:buChar char="•"/>
            </a:pPr>
            <a:r>
              <a:rPr lang="en-US"/>
              <a:t>Information to access your account will be sent to the email you registered with (more on this later)</a:t>
            </a:r>
          </a:p>
          <a:p>
            <a:pPr marL="181240" indent="-181240">
              <a:buFont typeface="Arial" panose="020B0604020202020204" pitchFamily="34" charset="0"/>
              <a:buChar char="•"/>
            </a:pPr>
            <a:r>
              <a:rPr lang="en-US"/>
              <a:t>You must be certified to enter data: you can work with anyone that’s interested in monitoring (even if they’re not certified), but only YOU can enter the data that is collected. </a:t>
            </a:r>
          </a:p>
          <a:p>
            <a:pPr marL="640080" lvl="1" indent="-181240">
              <a:buFont typeface="Arial" panose="020B0604020202020204" pitchFamily="34" charset="0"/>
              <a:buChar char="•"/>
            </a:pPr>
            <a:r>
              <a:rPr lang="en-US"/>
              <a:t>For example, some teachers will collect data with students and submit the data on their behalf</a:t>
            </a:r>
          </a:p>
          <a:p>
            <a:pPr marL="181240" indent="-181240">
              <a:buFont typeface="Arial" panose="020B0604020202020204" pitchFamily="34" charset="0"/>
              <a:buChar char="•"/>
            </a:pPr>
            <a:r>
              <a:rPr lang="en-US"/>
              <a:t>Your AAS certification is good for one year and then you’ll need to recertify. </a:t>
            </a:r>
          </a:p>
          <a:p>
            <a:pPr marL="640080" lvl="1" indent="-181240">
              <a:buFont typeface="Arial" panose="020B0604020202020204" pitchFamily="34" charset="0"/>
              <a:buChar char="•"/>
            </a:pPr>
            <a:r>
              <a:rPr lang="en-US"/>
              <a:t>Recertification workshops serve as a time to share updates and challenges. </a:t>
            </a:r>
          </a:p>
          <a:p>
            <a:pPr marL="640080" lvl="1" indent="-181240">
              <a:buFont typeface="Arial" panose="020B0604020202020204" pitchFamily="34" charset="0"/>
              <a:buChar char="•"/>
            </a:pPr>
            <a:r>
              <a:rPr lang="en-US"/>
              <a:t>You will review the information once again (presentation and hands-on) and retake the certification quiz.</a:t>
            </a:r>
          </a:p>
        </p:txBody>
      </p:sp>
      <p:sp>
        <p:nvSpPr>
          <p:cNvPr id="4" name="Slide Number Placeholder 3"/>
          <p:cNvSpPr>
            <a:spLocks noGrp="1"/>
          </p:cNvSpPr>
          <p:nvPr>
            <p:ph type="sldNum" sz="quarter" idx="5"/>
          </p:nvPr>
        </p:nvSpPr>
        <p:spPr/>
        <p:txBody>
          <a:bodyPr/>
          <a:lstStyle/>
          <a:p>
            <a:fld id="{2C67AC37-0BEF-46FA-8120-5E034FEBE742}" type="slidenum">
              <a:rPr lang="en-US" smtClean="0"/>
              <a:t>38</a:t>
            </a:fld>
            <a:endParaRPr lang="en-US"/>
          </a:p>
        </p:txBody>
      </p:sp>
    </p:spTree>
    <p:extLst>
      <p:ext uri="{BB962C8B-B14F-4D97-AF65-F5344CB8AC3E}">
        <p14:creationId xmlns:p14="http://schemas.microsoft.com/office/powerpoint/2010/main" val="3259682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Sans-Serif" panose="020B0604020202020204" pitchFamily="34" charset="0"/>
              <a:buChar char="•"/>
            </a:pPr>
            <a:r>
              <a:rPr lang="en-US"/>
              <a:t>After you collect data at your stream, lake, wetland, estuary, etc., </a:t>
            </a:r>
            <a:r>
              <a:rPr lang="en-US" b="1"/>
              <a:t>we ask that your data be submitted ASAP </a:t>
            </a:r>
            <a:r>
              <a:rPr lang="en-US"/>
              <a:t>to the online AAS database because your data are being used! </a:t>
            </a:r>
          </a:p>
          <a:p>
            <a:pPr marL="640080" marR="0" lvl="1" indent="-18124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a:cs typeface="Calibri"/>
              </a:rPr>
              <a:t>Anyone across the state, nation, and world can access data from the AAS database (open access)</a:t>
            </a:r>
          </a:p>
          <a:p>
            <a:pPr marL="0" indent="0">
              <a:buFont typeface="Arial,Sans-Serif" panose="020B0604020202020204" pitchFamily="34" charset="0"/>
              <a:buNone/>
            </a:pPr>
            <a:endParaRPr lang="en-US"/>
          </a:p>
          <a:p>
            <a:pPr marL="181240" indent="-181240" defTabSz="966612">
              <a:buFont typeface="Arial,Sans-Serif" panose="020B0604020202020204" pitchFamily="34" charset="0"/>
              <a:buChar char="•"/>
              <a:defRPr/>
            </a:pPr>
            <a:r>
              <a:rPr lang="en-US" u="none">
                <a:cs typeface="Calibri"/>
              </a:rPr>
              <a:t>Regular monitoring helps </a:t>
            </a:r>
            <a:r>
              <a:rPr lang="en-US" u="sng">
                <a:cs typeface="Calibri"/>
              </a:rPr>
              <a:t>establish baseline conditions for your local waterways</a:t>
            </a:r>
          </a:p>
          <a:p>
            <a:pPr marL="640080" lvl="1" indent="-181240" defTabSz="966612">
              <a:buFont typeface="Arial,Sans-Serif" panose="020B0604020202020204" pitchFamily="34" charset="0"/>
              <a:buChar char="•"/>
              <a:defRPr/>
            </a:pPr>
            <a:r>
              <a:rPr lang="en-US">
                <a:cs typeface="Calibri"/>
              </a:rPr>
              <a:t>It is impossible to understand what is “normal” for a waterbody from just one sampling event, and there aren’t enough scientists/technicians to be able to consistently collect baseline conditions for all streams across the state- that’s why we need citizen scientist volunteers!</a:t>
            </a:r>
            <a:endParaRPr lang="en-US"/>
          </a:p>
          <a:p>
            <a:pPr marL="640080" lvl="1" indent="-181240">
              <a:buFont typeface="Arial,Sans-Serif" panose="020B0604020202020204" pitchFamily="34" charset="0"/>
              <a:buChar char="•"/>
              <a:defRPr/>
            </a:pPr>
            <a:r>
              <a:rPr lang="en-US"/>
              <a:t>Baseline data is incredibly valuable to communities in being able to track improvements and impairments over time and mitigate any detrimental alterations</a:t>
            </a:r>
            <a:endParaRPr lang="en-US">
              <a:cs typeface="Calibri"/>
            </a:endParaRPr>
          </a:p>
          <a:p>
            <a:pPr marL="181240" indent="-181240" defTabSz="966612">
              <a:buFont typeface="Arial,Sans-Serif" panose="020B0604020202020204" pitchFamily="34" charset="0"/>
              <a:buChar char="•"/>
              <a:defRPr/>
            </a:pPr>
            <a:r>
              <a:rPr lang="en-US" u="none">
                <a:cs typeface="Calibri"/>
              </a:rPr>
              <a:t>Consistent monitoring </a:t>
            </a:r>
            <a:r>
              <a:rPr lang="en-US" u="sng">
                <a:cs typeface="Calibri" panose="020F0502020204030204"/>
              </a:rPr>
              <a:t>allows problems, such as sewage spills, to be detected quickly </a:t>
            </a:r>
            <a:r>
              <a:rPr lang="en-US">
                <a:cs typeface="Calibri" panose="020F0502020204030204"/>
              </a:rPr>
              <a:t>and more frequently </a:t>
            </a:r>
            <a:r>
              <a:rPr lang="en-US" i="1">
                <a:cs typeface="Calibri" panose="020F0502020204030204"/>
              </a:rPr>
              <a:t>(bottom left photo= sewer spill notice; </a:t>
            </a:r>
            <a:r>
              <a:rPr lang="en-US" i="1"/>
              <a:t>graph- point represents deviation from baseline)</a:t>
            </a:r>
            <a:endParaRPr lang="en-US" i="1">
              <a:cs typeface="Calibri" panose="020F0502020204030204"/>
            </a:endParaRPr>
          </a:p>
          <a:p>
            <a:pPr marL="181240" indent="-181240" defTabSz="966612">
              <a:buFont typeface="Arial,Sans-Serif" panose="020B0604020202020204" pitchFamily="34" charset="0"/>
              <a:buChar char="•"/>
              <a:defRPr/>
            </a:pPr>
            <a:r>
              <a:rPr lang="en-US"/>
              <a:t>Use your data to </a:t>
            </a:r>
            <a:r>
              <a:rPr lang="en-US" u="sng"/>
              <a:t>educate your community </a:t>
            </a:r>
            <a:r>
              <a:rPr lang="en-US" u="none"/>
              <a:t>about their impacts on water quality</a:t>
            </a:r>
          </a:p>
          <a:p>
            <a:pPr marL="640080" lvl="1" indent="-181240" defTabSz="966612">
              <a:buFont typeface="Arial,Sans-Serif" panose="020B0604020202020204" pitchFamily="34" charset="0"/>
              <a:buChar char="•"/>
              <a:defRPr/>
            </a:pPr>
            <a:r>
              <a:rPr lang="en-US"/>
              <a:t>Describe what is “normal” for your stream and watershed, and what fluctuations you may have seen</a:t>
            </a:r>
          </a:p>
          <a:p>
            <a:pPr marL="640080" lvl="1" indent="-181240" defTabSz="966612">
              <a:buFont typeface="Arial,Sans-Serif" panose="020B0604020202020204" pitchFamily="34" charset="0"/>
              <a:buChar char="•"/>
              <a:defRPr/>
            </a:pPr>
            <a:r>
              <a:rPr lang="en-US"/>
              <a:t>Remember, </a:t>
            </a:r>
            <a:r>
              <a:rPr lang="en-US" u="sng"/>
              <a:t>Awareness is one of the AAS goals!</a:t>
            </a:r>
          </a:p>
          <a:p>
            <a:pPr marL="181240" indent="-181240" defTabSz="966612">
              <a:buFont typeface="Arial,Sans-Serif" panose="020B0604020202020204" pitchFamily="34" charset="0"/>
              <a:buChar char="•"/>
              <a:defRPr/>
            </a:pPr>
            <a:r>
              <a:rPr lang="en-US"/>
              <a:t>Finally, AAS data can also be used as a justification for drawing up a state approved QAPP that </a:t>
            </a:r>
            <a:r>
              <a:rPr lang="en-US" u="sng"/>
              <a:t>provides data needed to list/delist streams</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Clean Water Act requires waterways that are not supporting their designated uses to be put on this list. </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If waterbodies are not meeting their designated uses, this could limit recreation (fishing, swimming, boating, etc.) and more. (</a:t>
            </a:r>
            <a:r>
              <a:rPr lang="en-US" b="0" i="1">
                <a:solidFill>
                  <a:srgbClr val="000300"/>
                </a:solidFill>
                <a:effectLst/>
                <a:latin typeface="Source Serif Pro VF"/>
              </a:rPr>
              <a:t>resource below)</a:t>
            </a:r>
          </a:p>
          <a:p>
            <a:pPr marL="458840" lvl="1" indent="0" defTabSz="966612">
              <a:buFont typeface="Arial,Sans-Serif" panose="020B0604020202020204" pitchFamily="34" charset="0"/>
              <a:buNone/>
              <a:defRPr/>
            </a:pPr>
            <a:endParaRPr lang="en-US"/>
          </a:p>
          <a:p>
            <a:pPr marL="181240" indent="-181240" defTabSz="966612">
              <a:buFont typeface="Arial,Sans-Serif" panose="020B0604020202020204" pitchFamily="34" charset="0"/>
              <a:buChar char="•"/>
              <a:defRPr/>
            </a:pPr>
            <a:r>
              <a:rPr lang="en-US"/>
              <a:t>Your local trainers will also receive emails every time you submit data so that we all stay informed of happenings in our watershed. This can also help us work with you to rectify any problems or pollution sources you may find while out collecting data. </a:t>
            </a:r>
            <a:r>
              <a:rPr lang="en-US" i="1"/>
              <a:t>Can use actual example here. </a:t>
            </a:r>
          </a:p>
          <a:p>
            <a:pPr marL="181240" indent="-181240" defTabSz="966612">
              <a:buFont typeface="Arial,Sans-Serif" panose="020B0604020202020204" pitchFamily="34" charset="0"/>
              <a:buChar char="•"/>
              <a:defRPr/>
            </a:pPr>
            <a:endParaRPr lang="en-US" i="1">
              <a:cs typeface="Calibri"/>
            </a:endParaRPr>
          </a:p>
          <a:p>
            <a:pPr marL="0" indent="0" defTabSz="966612">
              <a:buFont typeface="Arial,Sans-Serif" panose="020B0604020202020204" pitchFamily="34" charset="0"/>
              <a:buNone/>
              <a:defRPr/>
            </a:pPr>
            <a:r>
              <a:rPr lang="en-US" i="1">
                <a:cs typeface="Calibri"/>
              </a:rPr>
              <a:t>Resource: https://epd.georgia.gov/watershed-protection-branch/watershed-planning-and-monitoring-program/water-quality-Georgia </a:t>
            </a:r>
          </a:p>
          <a:p>
            <a:pPr marL="181240" indent="-18124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39</a:t>
            </a:fld>
            <a:endParaRPr lang="en-US"/>
          </a:p>
        </p:txBody>
      </p:sp>
    </p:spTree>
    <p:extLst>
      <p:ext uri="{BB962C8B-B14F-4D97-AF65-F5344CB8AC3E}">
        <p14:creationId xmlns:p14="http://schemas.microsoft.com/office/powerpoint/2010/main" val="202676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dirty="0">
                <a:latin typeface="+mn-lt"/>
              </a:rPr>
              <a:t>A watershed is a </a:t>
            </a:r>
            <a:r>
              <a:rPr lang="en-US" sz="1200" u="sng" dirty="0">
                <a:latin typeface="+mn-lt"/>
              </a:rPr>
              <a:t>land area</a:t>
            </a:r>
            <a:r>
              <a:rPr lang="en-US" sz="1200" dirty="0">
                <a:latin typeface="+mn-lt"/>
              </a:rPr>
              <a:t>! A watershed is not just the waterbody, rather </a:t>
            </a:r>
            <a:r>
              <a:rPr lang="en-US" sz="1200" b="1" dirty="0">
                <a:latin typeface="+mn-lt"/>
              </a:rPr>
              <a:t>the entire area of land over which all the water, sediment, and dissolved materials flow and drain to a common point </a:t>
            </a:r>
            <a:r>
              <a:rPr lang="en-US" sz="1200" dirty="0">
                <a:latin typeface="+mn-lt"/>
              </a:rPr>
              <a:t>(i.e. the waterbody)</a:t>
            </a:r>
          </a:p>
          <a:p>
            <a:pPr marL="640080" lvl="1" indent="-180975">
              <a:buFont typeface="Arial" panose="020B0604020202020204" pitchFamily="34" charset="0"/>
              <a:buChar char="•"/>
            </a:pPr>
            <a:r>
              <a:rPr lang="en-US" sz="1200" u="none" dirty="0">
                <a:latin typeface="+mn-lt"/>
                <a:cs typeface="Calibri"/>
              </a:rPr>
              <a:t>Boundaries are defined by the highest points of land around the waterbody</a:t>
            </a:r>
          </a:p>
          <a:p>
            <a:pPr marL="180975" indent="-180975">
              <a:buFont typeface="Arial" panose="020B0604020202020204" pitchFamily="34" charset="0"/>
              <a:buChar char="•"/>
            </a:pPr>
            <a:r>
              <a:rPr lang="en-US" sz="1200" u="sng" dirty="0">
                <a:latin typeface="+mn-lt"/>
              </a:rPr>
              <a:t>Everything that touches the land (flora, fauna, pollution, man-made disturbances) impacts waterways. </a:t>
            </a:r>
            <a:endParaRPr lang="en-US" sz="1200" dirty="0">
              <a:latin typeface="+mn-lt"/>
            </a:endParaRPr>
          </a:p>
          <a:p>
            <a:pPr marL="640080" lvl="1" indent="-180975">
              <a:buFont typeface="Arial,Sans-Serif" panose="020B0604020202020204" pitchFamily="34" charset="0"/>
              <a:buChar char="•"/>
            </a:pPr>
            <a:r>
              <a:rPr lang="en-US" sz="1200" dirty="0">
                <a:latin typeface="+mn-lt"/>
              </a:rPr>
              <a:t>This is where we see the effects of nonpoint source pollution accumulate and potentially </a:t>
            </a:r>
            <a:r>
              <a:rPr lang="en-US" sz="1200" u="sng" dirty="0">
                <a:latin typeface="+mn-lt"/>
              </a:rPr>
              <a:t>harm ecosystems and impact human health</a:t>
            </a:r>
            <a:endParaRPr lang="en-US" sz="1200" u="sng" dirty="0">
              <a:latin typeface="+mn-lt"/>
              <a:cs typeface="Calibri"/>
            </a:endParaRPr>
          </a:p>
          <a:p>
            <a:pPr marL="640080" lvl="1" indent="-180975">
              <a:buFont typeface="Arial,Sans-Serif" panose="020B0604020202020204" pitchFamily="34" charset="0"/>
              <a:buChar char="•"/>
            </a:pPr>
            <a:r>
              <a:rPr lang="en-US" sz="1200" dirty="0">
                <a:latin typeface="+mn-lt"/>
              </a:rPr>
              <a:t>Essentially, each waterbody has its own watershed, and the size of the watershed depends on the size of the waterbody; therefore, watersheds can be as small as a neighborhood or go across an entire state </a:t>
            </a:r>
            <a:r>
              <a:rPr lang="en-US" sz="1200" i="1" dirty="0">
                <a:latin typeface="+mn-lt"/>
              </a:rPr>
              <a:t>(will see state watersheds on next slide)</a:t>
            </a:r>
            <a:endParaRPr lang="en-US" sz="1200" dirty="0">
              <a:latin typeface="+mn-lt"/>
            </a:endParaRPr>
          </a:p>
          <a:p>
            <a:pPr marL="640080" lvl="1" indent="-180975">
              <a:buFont typeface="Arial,Sans-Serif" panose="020B0604020202020204" pitchFamily="34" charset="0"/>
              <a:buChar char="•"/>
            </a:pPr>
            <a:r>
              <a:rPr lang="en-US" sz="1200" dirty="0">
                <a:latin typeface="+mn-lt"/>
              </a:rPr>
              <a:t>Ultimately everything will drain to the oceans</a:t>
            </a:r>
            <a:endParaRPr lang="en-US" sz="1200" dirty="0">
              <a:latin typeface="+mn-lt"/>
              <a:cs typeface="Calibri"/>
            </a:endParaRPr>
          </a:p>
          <a:p>
            <a:pPr marL="483235" lvl="1"/>
            <a:endParaRPr lang="en-US" sz="1200" dirty="0">
              <a:latin typeface="+mn-lt"/>
              <a:cs typeface="Calibri"/>
            </a:endParaRPr>
          </a:p>
          <a:p>
            <a:pPr marL="180975" indent="-180975">
              <a:buFont typeface="Arial,Sans-Serif" panose="020B0604020202020204" pitchFamily="34" charset="0"/>
              <a:buChar char="•"/>
            </a:pPr>
            <a:r>
              <a:rPr lang="en-US" sz="1200" dirty="0">
                <a:latin typeface="+mn-lt"/>
              </a:rPr>
              <a:t>Example: you can cup your hands to show that high points (thumb and pointer fingers) define the land area/watershed. When precipitation falls over the watershed, everything that’s on the land (fertilizers, car fluids, litter, pet waste, etc.) will wash down into the common/low point (crease where pinky fingers meet). This common point is usually a stream, river, wetland, or lake. </a:t>
            </a:r>
            <a:endParaRPr lang="en-US" sz="1200" dirty="0">
              <a:latin typeface="+mn-lt"/>
              <a:cs typeface="Calibri"/>
            </a:endParaRPr>
          </a:p>
          <a:p>
            <a:pPr marL="233045" indent="-180975">
              <a:buFont typeface="Arial" panose="020B0604020202020204" pitchFamily="34" charset="0"/>
              <a:buChar char="•"/>
            </a:pPr>
            <a:endParaRPr lang="en-US" sz="1200" dirty="0">
              <a:latin typeface="+mn-lt"/>
              <a:cs typeface="Calibri"/>
            </a:endParaRPr>
          </a:p>
          <a:p>
            <a:pPr marL="1147852" lvl="2" indent="-181240">
              <a:buFont typeface="Arial" panose="020B0604020202020204" pitchFamily="34" charset="0"/>
              <a:buChar char="•"/>
            </a:pPr>
            <a:endParaRPr lang="en-US" sz="1200" dirty="0">
              <a:latin typeface="+mn-lt"/>
            </a:endParaRPr>
          </a:p>
          <a:p>
            <a:pPr>
              <a:buFont typeface="Arial" panose="020B0604020202020204" pitchFamily="34" charset="0"/>
            </a:pPr>
            <a:r>
              <a:rPr lang="en-US" sz="1200" dirty="0">
                <a:latin typeface="+mn-lt"/>
              </a:rPr>
              <a:t>Photo source: </a:t>
            </a:r>
            <a:r>
              <a:rPr lang="en-US" sz="1200" dirty="0">
                <a:latin typeface="+mn-lt"/>
                <a:hlinkClick r:id="rId3"/>
              </a:rPr>
              <a:t>https://www.fs.fed.us/rm/boise/research/techtrans/projects/scienceforkids/watersheds.shtml</a:t>
            </a:r>
            <a:r>
              <a:rPr lang="en-US" sz="1200" dirty="0">
                <a:latin typeface="+mn-lt"/>
              </a:rPr>
              <a:t>; </a:t>
            </a:r>
            <a:r>
              <a:rPr lang="en-US" sz="1200" b="1" i="1" dirty="0">
                <a:latin typeface="+mn-lt"/>
              </a:rPr>
              <a:t>A. Vicente, U.S. Forest Service.</a:t>
            </a:r>
            <a:endParaRPr lang="en-US" sz="1200" dirty="0">
              <a:latin typeface="+mn-lt"/>
              <a:cs typeface="Calibri"/>
            </a:endParaRPr>
          </a:p>
          <a:p>
            <a:pPr marL="483306" lvl="1"/>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a:t>
            </a:fld>
            <a:endParaRPr lang="en-US"/>
          </a:p>
        </p:txBody>
      </p:sp>
    </p:spTree>
    <p:extLst>
      <p:ext uri="{BB962C8B-B14F-4D97-AF65-F5344CB8AC3E}">
        <p14:creationId xmlns:p14="http://schemas.microsoft.com/office/powerpoint/2010/main" val="867311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is the sign in page on the website. You will need to log in before you are able to access the data submission form</a:t>
            </a:r>
          </a:p>
          <a:p>
            <a:pPr marL="181240" indent="-181240">
              <a:buFont typeface="Arial" panose="020B0604020202020204" pitchFamily="34" charset="0"/>
              <a:buChar char="•"/>
            </a:pPr>
            <a:r>
              <a:rPr lang="en-US"/>
              <a:t>Once you pass and receive your certification, you will receive an email from your trainer with information on how to log in.</a:t>
            </a:r>
          </a:p>
          <a:p>
            <a:pPr marL="640080" lvl="1" indent="-181240">
              <a:buFont typeface="Arial" panose="020B0604020202020204" pitchFamily="34" charset="0"/>
              <a:buChar char="•"/>
            </a:pPr>
            <a:r>
              <a:rPr lang="en-US"/>
              <a:t>Your username will be the email address that you wrote on the waiver/sign in sheet (unless otherwise noted by trainer) and then you can create a password by clicking the Email My Password button. </a:t>
            </a:r>
          </a:p>
          <a:p>
            <a:pPr marL="640080" lvl="1" indent="-181240">
              <a:buFont typeface="Arial" panose="020B0604020202020204" pitchFamily="34" charset="0"/>
              <a:buChar char="•"/>
            </a:pPr>
            <a:r>
              <a:rPr lang="en-US"/>
              <a:t>However, only trainers and state staff can create new profiles, so be sure to wait until you receive your confirmation email before trying to log in. </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Additional info can be found on the Volunteer FAQs page on the AAS website: https://adoptastream.georgia.gov/how-do-i-get-started-adopt-stream/volunteer-faqs</a:t>
            </a:r>
          </a:p>
        </p:txBody>
      </p:sp>
      <p:sp>
        <p:nvSpPr>
          <p:cNvPr id="4" name="Slide Number Placeholder 3"/>
          <p:cNvSpPr>
            <a:spLocks noGrp="1"/>
          </p:cNvSpPr>
          <p:nvPr>
            <p:ph type="sldNum" sz="quarter" idx="5"/>
          </p:nvPr>
        </p:nvSpPr>
        <p:spPr/>
        <p:txBody>
          <a:bodyPr/>
          <a:lstStyle/>
          <a:p>
            <a:fld id="{2C67AC37-0BEF-46FA-8120-5E034FEBE742}" type="slidenum">
              <a:rPr lang="en-US" smtClean="0"/>
              <a:t>40</a:t>
            </a:fld>
            <a:endParaRPr lang="en-US"/>
          </a:p>
        </p:txBody>
      </p:sp>
    </p:spTree>
    <p:extLst>
      <p:ext uri="{BB962C8B-B14F-4D97-AF65-F5344CB8AC3E}">
        <p14:creationId xmlns:p14="http://schemas.microsoft.com/office/powerpoint/2010/main" val="142146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screenshot shows the data submission form on the AAS website. You must be logged in with an up-to-date certification to access this page.</a:t>
            </a:r>
          </a:p>
          <a:p>
            <a:pPr marL="181240" indent="-181240">
              <a:buFont typeface="Arial" panose="020B0604020202020204" pitchFamily="34" charset="0"/>
              <a:buChar char="•"/>
            </a:pPr>
            <a:r>
              <a:rPr lang="en-US"/>
              <a:t>This is where you will enter all types of data that you collect</a:t>
            </a:r>
          </a:p>
          <a:p>
            <a:pPr marL="181240" indent="-181240">
              <a:buFont typeface="Arial" panose="020B0604020202020204" pitchFamily="34" charset="0"/>
              <a:buChar char="•"/>
            </a:pPr>
            <a:r>
              <a:rPr lang="en-US"/>
              <a:t>We will go over how to click through this online form after we review the paper data form </a:t>
            </a:r>
          </a:p>
        </p:txBody>
      </p:sp>
      <p:sp>
        <p:nvSpPr>
          <p:cNvPr id="4" name="Slide Number Placeholder 3"/>
          <p:cNvSpPr>
            <a:spLocks noGrp="1"/>
          </p:cNvSpPr>
          <p:nvPr>
            <p:ph type="sldNum" sz="quarter" idx="5"/>
          </p:nvPr>
        </p:nvSpPr>
        <p:spPr/>
        <p:txBody>
          <a:bodyPr/>
          <a:lstStyle/>
          <a:p>
            <a:fld id="{2C67AC37-0BEF-46FA-8120-5E034FEBE742}" type="slidenum">
              <a:rPr lang="en-US" smtClean="0"/>
              <a:t>41</a:t>
            </a:fld>
            <a:endParaRPr lang="en-US"/>
          </a:p>
        </p:txBody>
      </p:sp>
    </p:spTree>
    <p:extLst>
      <p:ext uri="{BB962C8B-B14F-4D97-AF65-F5344CB8AC3E}">
        <p14:creationId xmlns:p14="http://schemas.microsoft.com/office/powerpoint/2010/main" val="1321426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Paper forms will be very similar to online forms</a:t>
            </a:r>
          </a:p>
          <a:p>
            <a:pPr marL="181240" indent="-181240">
              <a:buFont typeface="Arial" panose="020B0604020202020204" pitchFamily="34" charset="0"/>
              <a:buChar char="•"/>
            </a:pPr>
            <a:r>
              <a:rPr lang="en-US"/>
              <a:t>All forms have a site, weather, and observations section</a:t>
            </a:r>
          </a:p>
          <a:p>
            <a:pPr marL="640080" lvl="1" indent="-181240">
              <a:buFont typeface="Arial" panose="020B0604020202020204" pitchFamily="34" charset="0"/>
              <a:buChar char="•"/>
            </a:pPr>
            <a:r>
              <a:rPr lang="en-US"/>
              <a:t>Remember, Observations is one of the main goals of AAS!</a:t>
            </a:r>
          </a:p>
          <a:p>
            <a:pPr marL="640080" lvl="1" indent="-181240">
              <a:buFont typeface="Arial" panose="020B0604020202020204" pitchFamily="34" charset="0"/>
              <a:buChar char="•"/>
            </a:pPr>
            <a:r>
              <a:rPr lang="en-US" i="1"/>
              <a:t>Go through datasheet and discuss some of the parameters and their importance</a:t>
            </a:r>
          </a:p>
        </p:txBody>
      </p:sp>
      <p:sp>
        <p:nvSpPr>
          <p:cNvPr id="4" name="Slide Number Placeholder 3"/>
          <p:cNvSpPr>
            <a:spLocks noGrp="1"/>
          </p:cNvSpPr>
          <p:nvPr>
            <p:ph type="sldNum" sz="quarter" idx="5"/>
          </p:nvPr>
        </p:nvSpPr>
        <p:spPr/>
        <p:txBody>
          <a:bodyPr/>
          <a:lstStyle/>
          <a:p>
            <a:fld id="{2C67AC37-0BEF-46FA-8120-5E034FEBE742}" type="slidenum">
              <a:rPr lang="en-US" smtClean="0"/>
              <a:t>42</a:t>
            </a:fld>
            <a:endParaRPr lang="en-US"/>
          </a:p>
        </p:txBody>
      </p:sp>
    </p:spTree>
    <p:extLst>
      <p:ext uri="{BB962C8B-B14F-4D97-AF65-F5344CB8AC3E}">
        <p14:creationId xmlns:p14="http://schemas.microsoft.com/office/powerpoint/2010/main" val="2753596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i="1"/>
              <a:t>Correlate the sections of the datasheet to what they have learned so far</a:t>
            </a:r>
          </a:p>
          <a:p>
            <a:pPr marL="181240" indent="-181240" defTabSz="966612">
              <a:buFont typeface="Arial" panose="020B0604020202020204" pitchFamily="34" charset="0"/>
              <a:buChar char="•"/>
              <a:defRPr/>
            </a:pPr>
            <a:r>
              <a:rPr lang="en-US" b="1" i="0"/>
              <a:t>Remember, submit ASAP to online AAS database!</a:t>
            </a:r>
          </a:p>
          <a:p>
            <a:endParaRPr lang="en-US" b="1"/>
          </a:p>
        </p:txBody>
      </p:sp>
      <p:sp>
        <p:nvSpPr>
          <p:cNvPr id="4" name="Slide Number Placeholder 3"/>
          <p:cNvSpPr>
            <a:spLocks noGrp="1"/>
          </p:cNvSpPr>
          <p:nvPr>
            <p:ph type="sldNum" sz="quarter" idx="5"/>
          </p:nvPr>
        </p:nvSpPr>
        <p:spPr/>
        <p:txBody>
          <a:bodyPr/>
          <a:lstStyle/>
          <a:p>
            <a:fld id="{2C67AC37-0BEF-46FA-8120-5E034FEBE742}" type="slidenum">
              <a:rPr lang="en-US" smtClean="0"/>
              <a:t>43</a:t>
            </a:fld>
            <a:endParaRPr lang="en-US"/>
          </a:p>
        </p:txBody>
      </p:sp>
    </p:spTree>
    <p:extLst>
      <p:ext uri="{BB962C8B-B14F-4D97-AF65-F5344CB8AC3E}">
        <p14:creationId xmlns:p14="http://schemas.microsoft.com/office/powerpoint/2010/main" val="1509331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0975" indent="-180975">
              <a:buFont typeface="Arial" panose="020B0604020202020204" pitchFamily="34" charset="0"/>
              <a:buChar char="•"/>
            </a:pPr>
            <a:endParaRPr lang="en-US"/>
          </a:p>
          <a:p>
            <a:pPr marL="180975" indent="-180975">
              <a:buFont typeface="Arial" panose="020B0604020202020204" pitchFamily="34" charset="0"/>
              <a:buChar char="•"/>
            </a:pPr>
            <a:r>
              <a:rPr lang="en-US"/>
              <a:t>Here is how to submit data on the online database</a:t>
            </a:r>
            <a:endParaRPr lang="en-US">
              <a:cs typeface="Calibri" panose="020F0502020204030204"/>
            </a:endParaRPr>
          </a:p>
          <a:p>
            <a:pPr marL="180975" indent="-180975">
              <a:buFont typeface="Arial" panose="020B0604020202020204" pitchFamily="34" charset="0"/>
              <a:buChar char="•"/>
            </a:pPr>
            <a:r>
              <a:rPr lang="en-US" i="1"/>
              <a:t>Make sure your directions are very clear in toggling between forms and clicking submit</a:t>
            </a:r>
            <a:endParaRPr lang="en-US"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44</a:t>
            </a:fld>
            <a:endParaRPr lang="en-US"/>
          </a:p>
        </p:txBody>
      </p:sp>
    </p:spTree>
    <p:extLst>
      <p:ext uri="{BB962C8B-B14F-4D97-AF65-F5344CB8AC3E}">
        <p14:creationId xmlns:p14="http://schemas.microsoft.com/office/powerpoint/2010/main" val="4013341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Replace info and photos with your own if you’d like!</a:t>
            </a:r>
          </a:p>
          <a:p>
            <a:endParaRPr lang="en-US" b="0" i="1"/>
          </a:p>
          <a:p>
            <a:pPr marL="182880" indent="-182880">
              <a:buFont typeface="Arial"/>
              <a:buChar char="•"/>
            </a:pPr>
            <a:r>
              <a:rPr lang="en-US" sz="1200"/>
              <a:t>Connect with us!</a:t>
            </a:r>
            <a:endParaRPr lang="en-US"/>
          </a:p>
          <a:p>
            <a:pPr marL="182880" indent="-182880">
              <a:buFont typeface="Arial"/>
              <a:buChar char="•"/>
            </a:pPr>
            <a:r>
              <a:rPr lang="en-US" sz="1200"/>
              <a:t>Email, website, </a:t>
            </a:r>
            <a:r>
              <a:rPr lang="en-US"/>
              <a:t>Facebook</a:t>
            </a:r>
            <a:r>
              <a:rPr lang="en-US" sz="1200"/>
              <a:t>, Instagram, address, and phone</a:t>
            </a:r>
            <a:endParaRPr lang="en-US" sz="1200">
              <a:cs typeface="Calibri"/>
            </a:endParaRPr>
          </a:p>
          <a:p>
            <a:pPr marL="182880" indent="-182880">
              <a:buFont typeface="Arial"/>
              <a:buChar char="•"/>
            </a:pPr>
            <a:r>
              <a:rPr lang="en-US" sz="1200"/>
              <a:t>Here is the AAS staff!</a:t>
            </a:r>
            <a:endParaRPr lang="en-US" sz="1200">
              <a:cs typeface="Calibri"/>
            </a:endParaRPr>
          </a:p>
          <a:p>
            <a:endParaRPr lang="en-US" b="0" i="1"/>
          </a:p>
        </p:txBody>
      </p:sp>
      <p:sp>
        <p:nvSpPr>
          <p:cNvPr id="4" name="Slide Number Placeholder 3"/>
          <p:cNvSpPr>
            <a:spLocks noGrp="1"/>
          </p:cNvSpPr>
          <p:nvPr>
            <p:ph type="sldNum" sz="quarter" idx="5"/>
          </p:nvPr>
        </p:nvSpPr>
        <p:spPr/>
        <p:txBody>
          <a:bodyPr/>
          <a:lstStyle/>
          <a:p>
            <a:fld id="{2C67AC37-0BEF-46FA-8120-5E034FEBE742}" type="slidenum">
              <a:rPr lang="en-US" smtClean="0"/>
              <a:t>45</a:t>
            </a:fld>
            <a:endParaRPr lang="en-US"/>
          </a:p>
        </p:txBody>
      </p:sp>
    </p:spTree>
    <p:extLst>
      <p:ext uri="{BB962C8B-B14F-4D97-AF65-F5344CB8AC3E}">
        <p14:creationId xmlns:p14="http://schemas.microsoft.com/office/powerpoint/2010/main" val="83698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a:cs typeface="Calibri"/>
              </a:rPr>
              <a:t>Make sure to review all text in bold! Go through test questions verbally with attendees </a:t>
            </a:r>
          </a:p>
          <a:p>
            <a:pPr marL="181240" indent="-181240">
              <a:buFont typeface="Arial" panose="020B0604020202020204" pitchFamily="34" charset="0"/>
              <a:buChar char="•"/>
            </a:pPr>
            <a:r>
              <a:rPr lang="en-US" i="1">
                <a:cs typeface="Calibri"/>
              </a:rPr>
              <a:t>Field:</a:t>
            </a:r>
          </a:p>
          <a:p>
            <a:pPr marL="640080" lvl="1" indent="-181240">
              <a:buFont typeface="Arial" panose="020B0604020202020204" pitchFamily="34" charset="0"/>
              <a:buChar char="•"/>
            </a:pPr>
            <a:r>
              <a:rPr lang="en-US" i="1">
                <a:cs typeface="Calibri"/>
              </a:rPr>
              <a:t>Practice air and water temperature, DO, pH, and conductivity</a:t>
            </a:r>
          </a:p>
          <a:p>
            <a:pPr marL="640080" lvl="1" indent="-181240">
              <a:buFont typeface="Arial" panose="020B0604020202020204" pitchFamily="34" charset="0"/>
              <a:buChar char="•"/>
            </a:pPr>
            <a:r>
              <a:rPr lang="en-US" i="1">
                <a:cs typeface="Calibri"/>
              </a:rPr>
              <a:t>Practice salinity and clarity as needed</a:t>
            </a:r>
          </a:p>
        </p:txBody>
      </p:sp>
      <p:sp>
        <p:nvSpPr>
          <p:cNvPr id="4" name="Slide Number Placeholder 3"/>
          <p:cNvSpPr>
            <a:spLocks noGrp="1"/>
          </p:cNvSpPr>
          <p:nvPr>
            <p:ph type="sldNum" sz="quarter" idx="5"/>
          </p:nvPr>
        </p:nvSpPr>
        <p:spPr/>
        <p:txBody>
          <a:bodyPr/>
          <a:lstStyle/>
          <a:p>
            <a:fld id="{2C67AC37-0BEF-46FA-8120-5E034FEBE742}" type="slidenum">
              <a:rPr lang="en-US"/>
              <a:t>46</a:t>
            </a:fld>
            <a:endParaRPr lang="en-US"/>
          </a:p>
        </p:txBody>
      </p:sp>
    </p:spTree>
    <p:extLst>
      <p:ext uri="{BB962C8B-B14F-4D97-AF65-F5344CB8AC3E}">
        <p14:creationId xmlns:p14="http://schemas.microsoft.com/office/powerpoint/2010/main" val="341177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a:t>This slide has animations</a:t>
            </a:r>
            <a:endParaRPr lang="en-US"/>
          </a:p>
          <a:p>
            <a:pPr defTabSz="966612">
              <a:defRPr/>
            </a:pPr>
            <a:endParaRPr lang="en-US" i="1"/>
          </a:p>
          <a:p>
            <a:pPr defTabSz="966612">
              <a:defRPr/>
            </a:pPr>
            <a:r>
              <a:rPr lang="en-US" sz="1200" i="1">
                <a:latin typeface="+mn-lt"/>
              </a:rPr>
              <a:t>Feel free to give an example of an issue specific to your watershed that can help demonstrate the watershed concept. Or add a local watershed map if you have one available.</a:t>
            </a:r>
            <a:endParaRPr lang="en-US">
              <a:cs typeface="Calibri"/>
            </a:endParaRPr>
          </a:p>
          <a:p>
            <a:endParaRPr lang="en-US">
              <a:cs typeface="Calibri"/>
            </a:endParaRPr>
          </a:p>
          <a:p>
            <a:pPr marL="180975" indent="-180975">
              <a:buFont typeface="Arial" panose="020B0604020202020204" pitchFamily="34" charset="0"/>
              <a:buChar char="•"/>
            </a:pPr>
            <a:r>
              <a:rPr lang="en-US" sz="1200">
                <a:latin typeface="+mn-lt"/>
              </a:rPr>
              <a:t>Now that we know what a watershed is- where can they be found in our state?</a:t>
            </a:r>
            <a:r>
              <a:rPr lang="en-US"/>
              <a:t> </a:t>
            </a:r>
            <a:endParaRPr lang="en-US" sz="1200" u="none">
              <a:latin typeface="+mn-lt"/>
              <a:cs typeface="Calibri"/>
            </a:endParaRPr>
          </a:p>
          <a:p>
            <a:pPr marL="64008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answer is literally everywhere! Everything is located on a watershed</a:t>
            </a:r>
            <a:endParaRPr lang="en-US" sz="1200" u="none">
              <a:latin typeface="+mn-lt"/>
              <a:cs typeface="Calibri"/>
            </a:endParaRPr>
          </a:p>
          <a:p>
            <a:pPr marL="18288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a:latin typeface="+mn-lt"/>
              </a:rPr>
              <a:t>Georgia has 14 major watersheds (1</a:t>
            </a:r>
            <a:r>
              <a:rPr lang="en-US" sz="1200" u="none" baseline="30000">
                <a:latin typeface="+mn-lt"/>
              </a:rPr>
              <a:t>st</a:t>
            </a:r>
            <a:r>
              <a:rPr lang="en-US" sz="1200" u="none">
                <a:latin typeface="+mn-lt"/>
              </a:rPr>
              <a:t> photo), </a:t>
            </a:r>
            <a:r>
              <a:rPr lang="en-US" sz="1200" b="1" u="none">
                <a:latin typeface="+mn-lt"/>
              </a:rPr>
              <a:t>what major watershed are we in today</a:t>
            </a:r>
            <a:r>
              <a:rPr lang="en-US" sz="1200" u="none">
                <a:latin typeface="+mn-lt"/>
              </a:rPr>
              <a:t>?</a:t>
            </a:r>
            <a:endParaRPr lang="en-US" sz="1200" u="none">
              <a:latin typeface="+mn-lt"/>
              <a:cs typeface="Calibri"/>
            </a:endParaRPr>
          </a:p>
          <a:p>
            <a:pPr marL="180975" indent="-180975">
              <a:buFont typeface="Arial" panose="020B0604020202020204" pitchFamily="34" charset="0"/>
              <a:buChar char="•"/>
            </a:pPr>
            <a:r>
              <a:rPr lang="en-US"/>
              <a:t>The</a:t>
            </a:r>
            <a:r>
              <a:rPr lang="en-US" sz="1200">
                <a:latin typeface="+mn-lt"/>
              </a:rPr>
              <a:t> second photo shows us the 52 sub-watersheds in the state. </a:t>
            </a:r>
            <a:r>
              <a:rPr lang="en-US" sz="1200" u="sng">
                <a:latin typeface="+mn-lt"/>
              </a:rPr>
              <a:t>What watershed are we in according to the second photo? </a:t>
            </a:r>
            <a:r>
              <a:rPr lang="en-US" sz="1200">
                <a:latin typeface="+mn-lt"/>
                <a:cs typeface="Calibri"/>
              </a:rPr>
              <a:t>	</a:t>
            </a:r>
          </a:p>
          <a:p>
            <a:pPr marL="640080" lvl="1" indent="-180975">
              <a:buFont typeface="Arial" panose="020B0604020202020204" pitchFamily="34" charset="0"/>
              <a:buChar char="•"/>
            </a:pPr>
            <a:r>
              <a:rPr lang="en-US" sz="1200">
                <a:solidFill>
                  <a:srgbClr val="000000"/>
                </a:solidFill>
                <a:latin typeface="+mn-lt"/>
              </a:rPr>
              <a:t>Notice how the larger watersheds can be broken down into smaller watersheds</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Even though these land areas are separated by high points of land and other demarcating factors,  remember that “we all live downstream” </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Look at the metro Atlanta area; there are 4 watersheds just within the perimeter of 285. Imagine the impact on water quality! ​</a:t>
            </a:r>
            <a:r>
              <a:rPr lang="en-US" sz="1200">
                <a:solidFill>
                  <a:srgbClr val="444444"/>
                </a:solidFill>
                <a:latin typeface="+mn-lt"/>
              </a:rPr>
              <a:t>​</a:t>
            </a:r>
            <a:endParaRPr lang="en-US" sz="1200">
              <a:solidFill>
                <a:srgbClr val="444444"/>
              </a:solidFill>
              <a:latin typeface="+mn-lt"/>
              <a:cs typeface="Calibri"/>
            </a:endParaRPr>
          </a:p>
          <a:p>
            <a:pPr marL="483306" lvl="1"/>
            <a:endParaRPr lang="en-US" sz="1200">
              <a:solidFill>
                <a:srgbClr val="444444"/>
              </a:solidFill>
              <a:latin typeface="+mn-lt"/>
            </a:endParaRPr>
          </a:p>
          <a:p>
            <a:pPr marL="180975" indent="-180975">
              <a:buFont typeface="Arial" panose="020B0604020202020204" pitchFamily="34" charset="0"/>
              <a:buChar char="•"/>
            </a:pPr>
            <a:r>
              <a:rPr lang="en-US" sz="1200" i="1">
                <a:latin typeface="+mn-lt"/>
              </a:rPr>
              <a:t>helpful resource for GA watersheds: https://garivers.org/georgia-rivers/</a:t>
            </a:r>
            <a:endParaRPr lang="en-US" sz="1200" i="1">
              <a:latin typeface="+mn-lt"/>
              <a:cs typeface="Calibri"/>
            </a:endParaRPr>
          </a:p>
          <a:p>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5</a:t>
            </a:fld>
            <a:endParaRPr lang="en-US"/>
          </a:p>
        </p:txBody>
      </p:sp>
    </p:spTree>
    <p:extLst>
      <p:ext uri="{BB962C8B-B14F-4D97-AF65-F5344CB8AC3E}">
        <p14:creationId xmlns:p14="http://schemas.microsoft.com/office/powerpoint/2010/main" val="175922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1240" indent="-181240">
              <a:buFont typeface="Arial" panose="020B0604020202020204" pitchFamily="34" charset="0"/>
              <a:buChar char="•"/>
            </a:pPr>
            <a:endParaRPr lang="en-US" i="1"/>
          </a:p>
          <a:p>
            <a:pPr marL="180975" indent="-180975">
              <a:buFont typeface="Arial" panose="020B0604020202020204" pitchFamily="34" charset="0"/>
              <a:buChar char="•"/>
            </a:pPr>
            <a:r>
              <a:rPr lang="en-US" i="1"/>
              <a:t>(Map photo)</a:t>
            </a:r>
            <a:r>
              <a:rPr lang="en-US"/>
              <a:t> This map shows all the active AAS sites across the state. Working off the knowledge from the previous slide, are there vols working in your watershed already? </a:t>
            </a:r>
            <a:endParaRPr lang="en-US">
              <a:cs typeface="Calibri"/>
            </a:endParaRPr>
          </a:p>
          <a:p>
            <a:pPr marL="640080" lvl="1" indent="-180975">
              <a:buFont typeface="Arial" panose="020B0604020202020204" pitchFamily="34" charset="0"/>
              <a:buChar char="•"/>
            </a:pPr>
            <a:r>
              <a:rPr lang="en-US"/>
              <a:t>Hopefully, this map shows that you have AAS sites in your watershed already. If it does not, we are so excited that you are leading the way in your area!</a:t>
            </a:r>
            <a:endParaRPr lang="en-US">
              <a:cs typeface="Calibri"/>
            </a:endParaRPr>
          </a:p>
          <a:p>
            <a:pPr marL="664546" lvl="1"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t>(map with photos) </a:t>
            </a:r>
            <a:r>
              <a:rPr lang="en-US"/>
              <a:t>You are joining a network of volunteers across the state (and beyond!) that are collecting and submitting data. These may be professors or their students using the data for research, a retiree acting on their interest in water chemistry, a neighborhood association member concerned about the lake they live on, a young family making sure their backyard stream is safe for their children and pets to play in, a scout troop, a riverkeeper volunteer, you name it!</a:t>
            </a:r>
            <a:endParaRPr lang="en-US">
              <a:cs typeface="Calibri"/>
            </a:endParaRPr>
          </a:p>
          <a:p>
            <a:pPr marL="181240"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cs typeface="Calibri"/>
              </a:rPr>
              <a:t>(triangle graphic) </a:t>
            </a:r>
          </a:p>
          <a:p>
            <a:pPr marL="640080" lvl="1" indent="-180975">
              <a:buFont typeface="Arial" panose="020B0604020202020204" pitchFamily="34" charset="0"/>
              <a:buChar char="•"/>
            </a:pPr>
            <a:r>
              <a:rPr lang="en-US" i="0">
                <a:cs typeface="Calibri"/>
              </a:rPr>
              <a:t>Volunteers- </a:t>
            </a:r>
            <a:r>
              <a:rPr lang="en-US">
                <a:cs typeface="Calibri"/>
              </a:rPr>
              <a:t>As you can see, volunteers are the reason this program exists. Without such a large number of interested and active community members, AAS would not be able to monitor anywhere close to the number of sites shown on the previous map. But thanks to you and all other AAS volunteers, our database is ever growing, and we are here to support your efforts. </a:t>
            </a:r>
          </a:p>
          <a:p>
            <a:pPr marL="640080" lvl="1" indent="-180975">
              <a:buFont typeface="Arial" panose="020B0604020202020204" pitchFamily="34" charset="0"/>
              <a:buChar char="•"/>
            </a:pPr>
            <a:r>
              <a:rPr lang="en-US">
                <a:cs typeface="Calibri"/>
              </a:rPr>
              <a:t>Local coordinators- Local coordinators/trainers are an integral part to the AAS program as well. They are responsible for providing training and support to regions of the state and staying up to date with information that the state and local governments put out. These coordinators are trained by the state office and provide many of the workshop opportunities that are offered across the state. </a:t>
            </a:r>
          </a:p>
          <a:p>
            <a:pPr marL="640080" lvl="1" indent="-180975">
              <a:buFont typeface="Arial" panose="020B0604020202020204" pitchFamily="34" charset="0"/>
              <a:buChar char="•"/>
            </a:pPr>
            <a:r>
              <a:rPr lang="en-US">
                <a:cs typeface="Calibri"/>
              </a:rPr>
              <a:t>Board members- AAS also has an advisory board that guides the program to be the most effective and meaningful for the citizen scientists that are engaged. </a:t>
            </a:r>
          </a:p>
          <a:p>
            <a:pPr marL="640080" lvl="1" indent="-180975">
              <a:buFont typeface="Arial" panose="020B0604020202020204" pitchFamily="34" charset="0"/>
              <a:buChar char="•"/>
            </a:pPr>
            <a:r>
              <a:rPr lang="en-US">
                <a:cs typeface="Calibri"/>
              </a:rPr>
              <a:t>State staff- The smallest number you can see at the top of the triangle is state staff. These few employees support this volunteer program for the state of Georgia and provide support and guidance when possible. They also organize the annual conference and travel to participate in other outreach and data collection events. </a:t>
            </a:r>
          </a:p>
        </p:txBody>
      </p:sp>
      <p:sp>
        <p:nvSpPr>
          <p:cNvPr id="4" name="Slide Number Placeholder 3"/>
          <p:cNvSpPr>
            <a:spLocks noGrp="1"/>
          </p:cNvSpPr>
          <p:nvPr>
            <p:ph type="sldNum" sz="quarter" idx="5"/>
          </p:nvPr>
        </p:nvSpPr>
        <p:spPr/>
        <p:txBody>
          <a:bodyPr/>
          <a:lstStyle/>
          <a:p>
            <a:fld id="{2C67AC37-0BEF-46FA-8120-5E034FEBE742}" type="slidenum">
              <a:rPr lang="en-US" smtClean="0"/>
              <a:t>6</a:t>
            </a:fld>
            <a:endParaRPr lang="en-US"/>
          </a:p>
        </p:txBody>
      </p:sp>
    </p:spTree>
    <p:extLst>
      <p:ext uri="{BB962C8B-B14F-4D97-AF65-F5344CB8AC3E}">
        <p14:creationId xmlns:p14="http://schemas.microsoft.com/office/powerpoint/2010/main" val="25294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b="0"/>
              <a:t>With so many volunteers and local coordinators, we all need to be on the same page so that the data being collected is replicable and be trusted.</a:t>
            </a:r>
            <a:r>
              <a:rPr lang="en-US"/>
              <a:t> </a:t>
            </a:r>
            <a:endParaRPr lang="en-US" b="0"/>
          </a:p>
          <a:p>
            <a:pPr marL="640080" lvl="1" indent="-182880">
              <a:buFont typeface="Arial" panose="020B0604020202020204" pitchFamily="34" charset="0"/>
              <a:buChar char="•"/>
            </a:pPr>
            <a:r>
              <a:rPr lang="en-US" b="0"/>
              <a:t>Therefore, AAS has an EPA approved QAPP (quality assurance project plan)</a:t>
            </a:r>
            <a:endParaRPr lang="en-US" b="0">
              <a:cs typeface="Calibri"/>
            </a:endParaRPr>
          </a:p>
          <a:p>
            <a:pPr marL="640080" lvl="1" indent="-182880">
              <a:buFont typeface="Arial" panose="020B0604020202020204" pitchFamily="34" charset="0"/>
              <a:buChar char="•"/>
            </a:pPr>
            <a:r>
              <a:rPr lang="en-US" b="0"/>
              <a:t>The QAPP lays out all the details in the QA/QC protocols</a:t>
            </a:r>
            <a:endParaRPr lang="en-US" b="0">
              <a:cs typeface="Calibri"/>
            </a:endParaRPr>
          </a:p>
          <a:p>
            <a:pPr marL="1097280" lvl="2" indent="-182880">
              <a:buFont typeface="Arial" panose="020B0604020202020204" pitchFamily="34" charset="0"/>
              <a:buChar char="•"/>
            </a:pPr>
            <a:r>
              <a:rPr lang="en-US" b="0"/>
              <a:t>QA/QC protocols simply give every monitor a standard to abide by. Once we start talking about </a:t>
            </a:r>
            <a:r>
              <a:rPr lang="en-US"/>
              <a:t>chemical</a:t>
            </a:r>
            <a:r>
              <a:rPr lang="en-US" b="0"/>
              <a:t> monitoring specifically today, you’ll see that there are steps and processes to follow and that is the same for everyone the submits data to the AAS database</a:t>
            </a:r>
            <a:endParaRPr lang="en-US" b="0">
              <a:cs typeface="Calibri"/>
            </a:endParaRPr>
          </a:p>
          <a:p>
            <a:pPr marL="182880" indent="-182880">
              <a:buFont typeface="Arial" panose="020B0604020202020204" pitchFamily="34" charset="0"/>
              <a:buChar char="•"/>
            </a:pPr>
            <a:r>
              <a:rPr lang="en-US" b="0"/>
              <a:t>Besides specific protocols, QA/QC provides a framework for volunteers to get certified, submit data, and continue working with AAS</a:t>
            </a:r>
            <a:r>
              <a:rPr lang="en-US"/>
              <a:t> </a:t>
            </a:r>
            <a:endParaRPr lang="en-US" b="0">
              <a:cs typeface="Calibri"/>
            </a:endParaRPr>
          </a:p>
          <a:p>
            <a:pPr marL="640080" lvl="1" indent="-182880">
              <a:buFont typeface="Arial" panose="020B0604020202020204" pitchFamily="34" charset="0"/>
              <a:buChar char="•"/>
            </a:pPr>
            <a:r>
              <a:rPr lang="en-US" b="0"/>
              <a:t>Therefore, before you are a certified volunteer, you must attend a workshop and pass the applicable certification test</a:t>
            </a:r>
            <a:endParaRPr lang="en-US" b="0">
              <a:cs typeface="Calibri"/>
            </a:endParaRPr>
          </a:p>
          <a:p>
            <a:pPr marL="640080" lvl="1" indent="-182880">
              <a:buFont typeface="Arial" panose="020B0604020202020204" pitchFamily="34" charset="0"/>
              <a:buChar char="•"/>
            </a:pPr>
            <a:r>
              <a:rPr lang="en-US" b="0"/>
              <a:t>Only individuals are certified (for ex., if a teacher gets certified, their whole class is not certified- just the person that attend and passed the workshop</a:t>
            </a:r>
            <a:endParaRPr lang="en-US" b="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7</a:t>
            </a:fld>
            <a:endParaRPr lang="en-US"/>
          </a:p>
        </p:txBody>
      </p:sp>
    </p:spTree>
    <p:extLst>
      <p:ext uri="{BB962C8B-B14F-4D97-AF65-F5344CB8AC3E}">
        <p14:creationId xmlns:p14="http://schemas.microsoft.com/office/powerpoint/2010/main" val="409328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1800" dirty="0">
                <a:solidFill>
                  <a:srgbClr val="444444"/>
                </a:solidFill>
                <a:cs typeface="Calibri"/>
              </a:rPr>
              <a:t>To gain your certification, we will work our way through this PowerPoint of background information.</a:t>
            </a:r>
          </a:p>
          <a:p>
            <a:pPr marL="182880" indent="-182880">
              <a:buFont typeface="Arial"/>
              <a:buChar char="•"/>
            </a:pPr>
            <a:r>
              <a:rPr lang="en-US" sz="1800" dirty="0">
                <a:solidFill>
                  <a:srgbClr val="444444"/>
                </a:solidFill>
                <a:cs typeface="Calibri"/>
              </a:rPr>
              <a:t>You will then use this information to collect data </a:t>
            </a:r>
            <a:r>
              <a:rPr lang="en-US" dirty="0"/>
              <a:t>and obtain results </a:t>
            </a:r>
            <a:r>
              <a:rPr lang="en-US" b="0" i="0" kern="1200" dirty="0">
                <a:effectLst/>
              </a:rPr>
              <a:t>within </a:t>
            </a:r>
            <a:r>
              <a:rPr lang="en-US" dirty="0"/>
              <a:t>duplicate precision</a:t>
            </a:r>
            <a:endParaRPr lang="en-US" sz="1800" dirty="0">
              <a:solidFill>
                <a:srgbClr val="444444"/>
              </a:solidFill>
              <a:cs typeface="Calibri"/>
            </a:endParaRPr>
          </a:p>
          <a:p>
            <a:pPr marL="182880" indent="-182880">
              <a:buFont typeface="Arial"/>
              <a:buChar char="•"/>
            </a:pPr>
            <a:r>
              <a:rPr lang="en-US" sz="1800" dirty="0">
                <a:solidFill>
                  <a:srgbClr val="444444"/>
                </a:solidFill>
                <a:cs typeface="Calibri"/>
              </a:rPr>
              <a:t>Following this hands-on practice, you will be given a test which you must pass with 80%</a:t>
            </a:r>
          </a:p>
        </p:txBody>
      </p:sp>
      <p:sp>
        <p:nvSpPr>
          <p:cNvPr id="4" name="Slide Number Placeholder 3"/>
          <p:cNvSpPr>
            <a:spLocks noGrp="1"/>
          </p:cNvSpPr>
          <p:nvPr>
            <p:ph type="sldNum" sz="quarter" idx="5"/>
          </p:nvPr>
        </p:nvSpPr>
        <p:spPr/>
        <p:txBody>
          <a:bodyPr/>
          <a:lstStyle/>
          <a:p>
            <a:fld id="{2C67AC37-0BEF-46FA-8120-5E034FEBE742}" type="slidenum">
              <a:rPr lang="en-US" smtClean="0"/>
              <a:t>8</a:t>
            </a:fld>
            <a:endParaRPr lang="en-US"/>
          </a:p>
        </p:txBody>
      </p:sp>
    </p:spTree>
    <p:extLst>
      <p:ext uri="{BB962C8B-B14F-4D97-AF65-F5344CB8AC3E}">
        <p14:creationId xmlns:p14="http://schemas.microsoft.com/office/powerpoint/2010/main" val="1398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fontAlgn="base">
              <a:buFont typeface="Arial" panose="020B0604020202020204" pitchFamily="34" charset="0"/>
              <a:buChar char="•"/>
            </a:pPr>
            <a:r>
              <a:rPr lang="en-US"/>
              <a:t>An assessment of water chemistry can tell us a lot about stream health</a:t>
            </a:r>
          </a:p>
          <a:p>
            <a:pPr marL="182880" indent="-182880">
              <a:buFont typeface="Arial" panose="020B0604020202020204" pitchFamily="34" charset="0"/>
              <a:buChar char="•"/>
            </a:pPr>
            <a:r>
              <a:rPr lang="en-US" sz="1200" b="0" i="0" u="none" strike="noStrike" kern="1200">
                <a:solidFill>
                  <a:schemeClr val="tx1"/>
                </a:solidFill>
                <a:effectLst/>
                <a:latin typeface="+mn-lt"/>
                <a:ea typeface="+mn-ea"/>
                <a:cs typeface="+mn-cs"/>
              </a:rPr>
              <a:t>The chemical water quality monitoring program helps to protect water quality of local waterways by:</a:t>
            </a:r>
            <a:endParaRPr lang="en-US">
              <a:cs typeface="Calibri"/>
            </a:endParaRP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Providing information about the health of your local stream through regular monitoring</a:t>
            </a:r>
            <a:endParaRPr lang="en-US"/>
          </a:p>
          <a:p>
            <a:pPr marL="640080" lvl="1" indent="-182880">
              <a:buFont typeface="Arial" panose="020B0604020202020204" pitchFamily="34" charset="0"/>
              <a:buChar char="•"/>
              <a:defRPr/>
            </a:pPr>
            <a:r>
              <a:rPr lang="en-US"/>
              <a:t>Establishing baseline data to gauge what the normal levels are for your stream</a:t>
            </a:r>
          </a:p>
          <a:p>
            <a:pPr marL="1097280" lvl="2" indent="-182880">
              <a:buFont typeface="Arial" panose="020B0604020202020204" pitchFamily="34" charset="0"/>
              <a:buChar char="•"/>
              <a:defRPr/>
            </a:pPr>
            <a:r>
              <a:rPr lang="en-US"/>
              <a:t>Cannot understand what is “normal” from just one reading</a:t>
            </a:r>
          </a:p>
          <a:p>
            <a:pPr marL="1097280" lvl="2" indent="-182880">
              <a:buFont typeface="Arial" panose="020B0604020202020204" pitchFamily="34" charset="0"/>
              <a:buChar char="•"/>
              <a:defRPr/>
            </a:pPr>
            <a:r>
              <a:rPr lang="en-US"/>
              <a:t>This allows deviations to be more easily detected</a:t>
            </a:r>
          </a:p>
          <a:p>
            <a:pPr marL="1097280" lvl="2" indent="-182880">
              <a:buFont typeface="Arial" panose="020B0604020202020204" pitchFamily="34" charset="0"/>
              <a:buChar char="•"/>
              <a:defRPr/>
            </a:pPr>
            <a:r>
              <a:rPr lang="en-US"/>
              <a:t>If only monitoring circumstantially (ex. only after rain events), you will not have a reference for what your levels should be in your stream.</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Recording</a:t>
            </a:r>
            <a:r>
              <a:rPr lang="en-US" sz="1200" b="0" i="0" u="none" strike="noStrike" kern="1200">
                <a:solidFill>
                  <a:schemeClr val="tx1"/>
                </a:solidFill>
                <a:effectLst/>
                <a:latin typeface="+mn-lt"/>
                <a:ea typeface="+mn-ea"/>
                <a:cs typeface="+mn-cs"/>
              </a:rPr>
              <a:t> specific information about water quality parameters that are important to aquatic life, such as dissolved oxygen and </a:t>
            </a:r>
            <a:r>
              <a:rPr lang="en-US" sz="1200" b="0" i="0" u="none" strike="noStrike" kern="1200" err="1">
                <a:solidFill>
                  <a:schemeClr val="tx1"/>
                </a:solidFill>
                <a:effectLst/>
                <a:latin typeface="+mn-lt"/>
                <a:ea typeface="+mn-ea"/>
                <a:cs typeface="+mn-cs"/>
              </a:rPr>
              <a:t>pH.</a:t>
            </a:r>
            <a:endParaRPr lang="en-US">
              <a:cs typeface="Calibri"/>
            </a:endParaRPr>
          </a:p>
          <a:p>
            <a:pPr marL="640080" marR="0" lvl="1" indent="-182880" algn="l" defTabSz="914400">
              <a:lnSpc>
                <a:spcPct val="100000"/>
              </a:lnSpc>
              <a:spcBef>
                <a:spcPts val="0"/>
              </a:spcBef>
              <a:spcAft>
                <a:spcPts val="0"/>
              </a:spcAft>
              <a:buClrTx/>
              <a:buSzTx/>
              <a:buFont typeface="Arial" panose="020B0604020202020204" pitchFamily="34" charset="0"/>
              <a:buChar char="•"/>
              <a:tabLst/>
              <a:defRPr/>
            </a:pPr>
            <a:r>
              <a:rPr lang="en-US"/>
              <a:t>Potentially indicating what factors are affecting the water quality</a:t>
            </a:r>
          </a:p>
          <a:p>
            <a:pPr marL="1097280" marR="0" lvl="2" indent="-182880" algn="l" defTabSz="914400">
              <a:lnSpc>
                <a:spcPct val="100000"/>
              </a:lnSpc>
              <a:spcBef>
                <a:spcPts val="0"/>
              </a:spcBef>
              <a:spcAft>
                <a:spcPts val="0"/>
              </a:spcAft>
              <a:buClrTx/>
              <a:buSzTx/>
              <a:buFont typeface="Arial" panose="020B0604020202020204" pitchFamily="34" charset="0"/>
              <a:buChar char="•"/>
              <a:tabLst/>
              <a:defRPr/>
            </a:pPr>
            <a:r>
              <a:rPr lang="en-US"/>
              <a:t>Chemical</a:t>
            </a:r>
            <a:r>
              <a:rPr lang="en-US" sz="1200" b="0" i="0" u="none" strike="noStrike" kern="1200">
                <a:solidFill>
                  <a:schemeClr val="tx1"/>
                </a:solidFill>
                <a:effectLst/>
                <a:latin typeface="+mn-lt"/>
                <a:ea typeface="+mn-ea"/>
                <a:cs typeface="+mn-cs"/>
              </a:rPr>
              <a:t> monitoring (with AAS) does not test for the presence of specific chemicals or pollutants in the water. However, these data can sometimes be helpful in determining which pollutants may be affecting the health of the stream.</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9</a:t>
            </a:fld>
            <a:endParaRPr lang="en-US"/>
          </a:p>
        </p:txBody>
      </p:sp>
    </p:spTree>
    <p:extLst>
      <p:ext uri="{BB962C8B-B14F-4D97-AF65-F5344CB8AC3E}">
        <p14:creationId xmlns:p14="http://schemas.microsoft.com/office/powerpoint/2010/main" val="116801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2144727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47834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27351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2238395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07806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2270988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44C94B3-D92A-41E3-9005-87C0CB567636}" type="datetimeFigureOut">
              <a:rPr lang="en-US" smtClean="0"/>
              <a:t>5/24/2022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178503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9371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4C94B3-D92A-41E3-9005-87C0CB567636}"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04656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C94B3-D92A-41E3-9005-87C0CB567636}"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988276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44C94B3-D92A-41E3-9005-87C0CB567636}" type="datetimeFigureOut">
              <a:rPr lang="en-US" smtClean="0"/>
              <a:t>5/24/2022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97851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290557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4C94B3-D92A-41E3-9005-87C0CB567636}" type="datetimeFigureOut">
              <a:rPr lang="en-US" smtClean="0"/>
              <a:t>5/24/2022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76135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092108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8869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97565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5179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8ACFE9-E245-453A-9CD1-A8D899652147}"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4889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8ACFE9-E245-453A-9CD1-A8D899652147}"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5007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ACFE9-E245-453A-9CD1-A8D899652147}"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7399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08329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88276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ACFE9-E245-453A-9CD1-A8D899652147}" type="datetimeFigureOut">
              <a:rPr lang="en-US" smtClean="0"/>
              <a:t>5/24/2022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1431820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78ACFE9-E245-453A-9CD1-A8D899652147}" type="datetimeFigureOut">
              <a:rPr lang="en-US" smtClean="0"/>
              <a:t>5/24/2022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397934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creativecommons.org/licenses/by-nc-sa/3.0/" TargetMode="External"/><Relationship Id="rId4" Type="http://schemas.openxmlformats.org/officeDocument/2006/relationships/hyperlink" Target="https://bio4esobil2011.wordpress.com/2012/05/27/eutrophicatio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AE52-D561-4C11-9F6F-2E4D12A8CBF2}"/>
              </a:ext>
            </a:extLst>
          </p:cNvPr>
          <p:cNvSpPr>
            <a:spLocks noGrp="1"/>
          </p:cNvSpPr>
          <p:nvPr>
            <p:ph type="ctrTitle"/>
          </p:nvPr>
        </p:nvSpPr>
        <p:spPr>
          <a:xfrm>
            <a:off x="1600200" y="2961839"/>
            <a:ext cx="8991600" cy="1645920"/>
          </a:xfrm>
        </p:spPr>
        <p:txBody>
          <a:bodyPr/>
          <a:lstStyle/>
          <a:p>
            <a:r>
              <a:rPr lang="en-US"/>
              <a:t>Chemical Monitoring workshop</a:t>
            </a:r>
          </a:p>
        </p:txBody>
      </p:sp>
      <p:sp>
        <p:nvSpPr>
          <p:cNvPr id="3" name="Subtitle 2">
            <a:extLst>
              <a:ext uri="{FF2B5EF4-FFF2-40B4-BE49-F238E27FC236}">
                <a16:creationId xmlns:a16="http://schemas.microsoft.com/office/drawing/2014/main" id="{B1701D80-0FCE-471B-BB0D-0EA8F593A891}"/>
              </a:ext>
            </a:extLst>
          </p:cNvPr>
          <p:cNvSpPr>
            <a:spLocks noGrp="1"/>
          </p:cNvSpPr>
          <p:nvPr>
            <p:ph type="subTitle" idx="1"/>
          </p:nvPr>
        </p:nvSpPr>
        <p:spPr>
          <a:xfrm>
            <a:off x="2695194" y="2138431"/>
            <a:ext cx="6801612" cy="1239894"/>
          </a:xfrm>
        </p:spPr>
        <p:txBody>
          <a:bodyPr vert="horz" lIns="91440" tIns="45720" rIns="91440" bIns="45720" rtlCol="0" anchor="t">
            <a:normAutofit/>
          </a:bodyPr>
          <a:lstStyle/>
          <a:p>
            <a:r>
              <a:rPr lang="en-US" sz="3600"/>
              <a:t>Georgia Adopt-A-Stream</a:t>
            </a:r>
          </a:p>
        </p:txBody>
      </p:sp>
      <p:pic>
        <p:nvPicPr>
          <p:cNvPr id="4" name="Picture 3">
            <a:extLst>
              <a:ext uri="{FF2B5EF4-FFF2-40B4-BE49-F238E27FC236}">
                <a16:creationId xmlns:a16="http://schemas.microsoft.com/office/drawing/2014/main" id="{7DDBD2E4-609C-482C-9E02-59BEDFAE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61" y="4848623"/>
            <a:ext cx="3367583" cy="1818081"/>
          </a:xfrm>
          <a:prstGeom prst="rect">
            <a:avLst/>
          </a:prstGeom>
        </p:spPr>
      </p:pic>
      <p:pic>
        <p:nvPicPr>
          <p:cNvPr id="1028" name="Picture 4" descr="Logos | Department Of Natural Resources Division">
            <a:extLst>
              <a:ext uri="{FF2B5EF4-FFF2-40B4-BE49-F238E27FC236}">
                <a16:creationId xmlns:a16="http://schemas.microsoft.com/office/drawing/2014/main" id="{CBC6EA88-E660-4A15-960D-A7A24866A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777" y="5600915"/>
            <a:ext cx="3264490" cy="106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1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21214"/>
            <a:ext cx="5874609" cy="3678714"/>
          </a:xfrm>
        </p:spPr>
        <p:txBody>
          <a:bodyPr vert="horz" lIns="91440" tIns="45720" rIns="91440" bIns="45720" rtlCol="0" anchor="t">
            <a:normAutofit/>
          </a:bodyPr>
          <a:lstStyle/>
          <a:p>
            <a:pPr>
              <a:spcBef>
                <a:spcPct val="0"/>
              </a:spcBef>
              <a:spcAft>
                <a:spcPts val="1200"/>
              </a:spcAft>
            </a:pPr>
            <a:r>
              <a:rPr lang="en-US" sz="2400"/>
              <a:t>AAS recommends monitoring these core chemical parameters:</a:t>
            </a:r>
            <a:endParaRPr lang="en-US" sz="2400">
              <a:ea typeface="+mn-lt"/>
              <a:cs typeface="+mn-lt"/>
            </a:endParaRPr>
          </a:p>
          <a:p>
            <a:pPr lvl="1">
              <a:spcBef>
                <a:spcPct val="0"/>
              </a:spcBef>
            </a:pPr>
            <a:r>
              <a:rPr lang="en-US" sz="2200"/>
              <a:t>Temperature</a:t>
            </a:r>
            <a:endParaRPr lang="en-US" sz="2200">
              <a:ea typeface="+mn-lt"/>
              <a:cs typeface="+mn-lt"/>
            </a:endParaRPr>
          </a:p>
          <a:p>
            <a:pPr lvl="1">
              <a:spcBef>
                <a:spcPct val="0"/>
              </a:spcBef>
            </a:pPr>
            <a:r>
              <a:rPr lang="en-US" sz="2200"/>
              <a:t>Dissolved Oxygen</a:t>
            </a:r>
            <a:endParaRPr lang="en-US" sz="2200">
              <a:ea typeface="+mn-lt"/>
              <a:cs typeface="+mn-lt"/>
            </a:endParaRPr>
          </a:p>
          <a:p>
            <a:pPr lvl="1">
              <a:spcBef>
                <a:spcPct val="0"/>
              </a:spcBef>
            </a:pPr>
            <a:r>
              <a:rPr lang="en-US" sz="2200"/>
              <a:t>pH</a:t>
            </a:r>
            <a:endParaRPr lang="en-US" sz="2200">
              <a:ea typeface="+mn-lt"/>
              <a:cs typeface="+mn-lt"/>
            </a:endParaRPr>
          </a:p>
          <a:p>
            <a:pPr lvl="1">
              <a:spcBef>
                <a:spcPct val="0"/>
              </a:spcBef>
            </a:pPr>
            <a:r>
              <a:rPr lang="en-US" sz="2200"/>
              <a:t>Conductivity (Stream and Lake)</a:t>
            </a:r>
            <a:endParaRPr lang="en-US" sz="2200">
              <a:ea typeface="+mn-lt"/>
              <a:cs typeface="+mn-lt"/>
            </a:endParaRPr>
          </a:p>
          <a:p>
            <a:pPr lvl="1">
              <a:spcBef>
                <a:spcPct val="0"/>
              </a:spcBef>
            </a:pPr>
            <a:r>
              <a:rPr lang="en-US" sz="2200"/>
              <a:t>Clarity (Coastal and Lake)</a:t>
            </a:r>
            <a:endParaRPr lang="en-US" sz="2200">
              <a:ea typeface="+mn-lt"/>
              <a:cs typeface="+mn-lt"/>
            </a:endParaRPr>
          </a:p>
          <a:p>
            <a:pPr lvl="1">
              <a:spcBef>
                <a:spcPct val="0"/>
              </a:spcBef>
              <a:spcAft>
                <a:spcPts val="1200"/>
              </a:spcAft>
            </a:pPr>
            <a:r>
              <a:rPr lang="en-US" sz="2200"/>
              <a:t>Salinity (Coastal)</a:t>
            </a:r>
            <a:endParaRPr lang="en-US" sz="2200">
              <a:ea typeface="+mn-lt"/>
              <a:cs typeface="+mn-lt"/>
            </a:endParaRPr>
          </a:p>
        </p:txBody>
      </p:sp>
      <p:sp>
        <p:nvSpPr>
          <p:cNvPr id="4" name="TextBox 3">
            <a:extLst>
              <a:ext uri="{FF2B5EF4-FFF2-40B4-BE49-F238E27FC236}">
                <a16:creationId xmlns:a16="http://schemas.microsoft.com/office/drawing/2014/main" id="{B677983A-5E4B-4FB3-8D39-4F3C95E53895}"/>
              </a:ext>
            </a:extLst>
          </p:cNvPr>
          <p:cNvSpPr txBox="1"/>
          <p:nvPr/>
        </p:nvSpPr>
        <p:spPr>
          <a:xfrm>
            <a:off x="1676402" y="5400137"/>
            <a:ext cx="8709802" cy="830997"/>
          </a:xfrm>
          <a:prstGeom prst="rect">
            <a:avLst/>
          </a:prstGeom>
          <a:solidFill>
            <a:schemeClr val="accent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262626"/>
                </a:solidFill>
              </a:rPr>
              <a:t>Nutrient testing, alkalinity, and settleable solids monitoring may be added to your list as interest and equipment allows.</a:t>
            </a:r>
            <a:r>
              <a:rPr lang="en-US" sz="2400" dirty="0"/>
              <a:t>​</a:t>
            </a:r>
          </a:p>
        </p:txBody>
      </p:sp>
      <p:sp>
        <p:nvSpPr>
          <p:cNvPr id="7" name="Title 1">
            <a:extLst>
              <a:ext uri="{FF2B5EF4-FFF2-40B4-BE49-F238E27FC236}">
                <a16:creationId xmlns:a16="http://schemas.microsoft.com/office/drawing/2014/main" id="{779A7DA0-B28B-4BB8-832E-4A2F17460A21}"/>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What does chemical monitoring involve?</a:t>
            </a:r>
          </a:p>
        </p:txBody>
      </p:sp>
      <p:pic>
        <p:nvPicPr>
          <p:cNvPr id="5" name="Picture 4" descr="A picture containing ground, dirty, trash&#10;&#10;Description automatically generated">
            <a:extLst>
              <a:ext uri="{FF2B5EF4-FFF2-40B4-BE49-F238E27FC236}">
                <a16:creationId xmlns:a16="http://schemas.microsoft.com/office/drawing/2014/main" id="{E2D848EB-20EC-4BC4-9EE3-4618B54C2AC4}"/>
              </a:ext>
            </a:extLst>
          </p:cNvPr>
          <p:cNvPicPr>
            <a:picLocks noChangeAspect="1"/>
          </p:cNvPicPr>
          <p:nvPr/>
        </p:nvPicPr>
        <p:blipFill rotWithShape="1">
          <a:blip r:embed="rId3">
            <a:extLst>
              <a:ext uri="{28A0092B-C50C-407E-A947-70E740481C1C}">
                <a14:useLocalDpi xmlns:a14="http://schemas.microsoft.com/office/drawing/2010/main" val="0"/>
              </a:ext>
            </a:extLst>
          </a:blip>
          <a:srcRect l="23476" t="36831" b="5844"/>
          <a:stretch/>
        </p:blipFill>
        <p:spPr>
          <a:xfrm>
            <a:off x="12883415" y="1845640"/>
            <a:ext cx="5126432" cy="2880213"/>
          </a:xfrm>
          <a:prstGeom prst="rect">
            <a:avLst/>
          </a:prstGeom>
        </p:spPr>
      </p:pic>
      <p:pic>
        <p:nvPicPr>
          <p:cNvPr id="6" name="Picture 5" descr="A picture containing tree, grass, outdoor, equipment&#10;&#10;Description automatically generated">
            <a:extLst>
              <a:ext uri="{FF2B5EF4-FFF2-40B4-BE49-F238E27FC236}">
                <a16:creationId xmlns:a16="http://schemas.microsoft.com/office/drawing/2014/main" id="{6CFFDFF9-87A7-4840-AB2B-6912732C4285}"/>
              </a:ext>
            </a:extLst>
          </p:cNvPr>
          <p:cNvPicPr>
            <a:picLocks noChangeAspect="1"/>
          </p:cNvPicPr>
          <p:nvPr/>
        </p:nvPicPr>
        <p:blipFill rotWithShape="1">
          <a:blip r:embed="rId4">
            <a:extLst>
              <a:ext uri="{28A0092B-C50C-407E-A947-70E740481C1C}">
                <a14:useLocalDpi xmlns:a14="http://schemas.microsoft.com/office/drawing/2010/main" val="0"/>
              </a:ext>
            </a:extLst>
          </a:blip>
          <a:srcRect l="44692" t="5096" r="5207"/>
          <a:stretch/>
        </p:blipFill>
        <p:spPr>
          <a:xfrm rot="5400000">
            <a:off x="7422650" y="988293"/>
            <a:ext cx="3435924" cy="4881414"/>
          </a:xfrm>
          <a:prstGeom prst="rect">
            <a:avLst/>
          </a:prstGeom>
        </p:spPr>
      </p:pic>
    </p:spTree>
    <p:extLst>
      <p:ext uri="{BB962C8B-B14F-4D97-AF65-F5344CB8AC3E}">
        <p14:creationId xmlns:p14="http://schemas.microsoft.com/office/powerpoint/2010/main" val="135750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0227"/>
            <a:ext cx="5198874" cy="4699506"/>
          </a:xfrm>
        </p:spPr>
        <p:txBody>
          <a:bodyPr vert="horz" lIns="91440" tIns="45720" rIns="91440" bIns="45720" rtlCol="0" anchor="t">
            <a:normAutofit/>
          </a:bodyPr>
          <a:lstStyle/>
          <a:p>
            <a:r>
              <a:rPr lang="en-US" sz="2400" dirty="0"/>
              <a:t>Where to monitor: </a:t>
            </a:r>
          </a:p>
          <a:p>
            <a:pPr lvl="1">
              <a:spcBef>
                <a:spcPts val="0"/>
              </a:spcBef>
            </a:pPr>
            <a:r>
              <a:rPr lang="en-US" sz="2200" b="1" dirty="0"/>
              <a:t>Well mixed, flowing area of water</a:t>
            </a:r>
            <a:endParaRPr lang="en-US" sz="2200" dirty="0"/>
          </a:p>
          <a:p>
            <a:pPr lvl="1">
              <a:spcBef>
                <a:spcPts val="0"/>
              </a:spcBef>
              <a:spcAft>
                <a:spcPts val="1000"/>
              </a:spcAft>
            </a:pPr>
            <a:r>
              <a:rPr lang="en-US" sz="2200" dirty="0"/>
              <a:t>Same site location</a:t>
            </a:r>
          </a:p>
          <a:p>
            <a:r>
              <a:rPr lang="en-US" sz="2400" dirty="0"/>
              <a:t>When to monitor: </a:t>
            </a:r>
          </a:p>
          <a:p>
            <a:pPr lvl="1">
              <a:spcBef>
                <a:spcPts val="0"/>
              </a:spcBef>
            </a:pPr>
            <a:r>
              <a:rPr lang="en-US" sz="2200" dirty="0"/>
              <a:t>Normal flow conditions</a:t>
            </a:r>
          </a:p>
          <a:p>
            <a:pPr lvl="1">
              <a:spcBef>
                <a:spcPts val="0"/>
              </a:spcBef>
              <a:spcAft>
                <a:spcPts val="1000"/>
              </a:spcAft>
            </a:pPr>
            <a:r>
              <a:rPr lang="en-US" sz="2200" dirty="0"/>
              <a:t>Same time of day</a:t>
            </a:r>
          </a:p>
          <a:p>
            <a:r>
              <a:rPr lang="en-US" sz="2400" dirty="0"/>
              <a:t>How often to monitor:</a:t>
            </a:r>
          </a:p>
          <a:p>
            <a:pPr lvl="1">
              <a:spcBef>
                <a:spcPts val="0"/>
              </a:spcBef>
            </a:pPr>
            <a:r>
              <a:rPr lang="en-US" sz="2200" b="1" dirty="0"/>
              <a:t>Once a month</a:t>
            </a:r>
          </a:p>
        </p:txBody>
      </p:sp>
      <p:sp>
        <p:nvSpPr>
          <p:cNvPr id="6" name="Title 1">
            <a:extLst>
              <a:ext uri="{FF2B5EF4-FFF2-40B4-BE49-F238E27FC236}">
                <a16:creationId xmlns:a16="http://schemas.microsoft.com/office/drawing/2014/main" id="{E6A4D8DF-3A70-496A-B75C-D5E6907C33FD}"/>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Where, When, and How Often?</a:t>
            </a:r>
          </a:p>
        </p:txBody>
      </p:sp>
      <p:pic>
        <p:nvPicPr>
          <p:cNvPr id="4" name="Picture 3" descr="A group of people standing in a muddy area&#10;&#10;Description automatically generated with low confidence">
            <a:extLst>
              <a:ext uri="{FF2B5EF4-FFF2-40B4-BE49-F238E27FC236}">
                <a16:creationId xmlns:a16="http://schemas.microsoft.com/office/drawing/2014/main" id="{0C5C18F5-E313-4670-85BB-252FF6B5C06C}"/>
              </a:ext>
            </a:extLst>
          </p:cNvPr>
          <p:cNvPicPr>
            <a:picLocks noChangeAspect="1"/>
          </p:cNvPicPr>
          <p:nvPr/>
        </p:nvPicPr>
        <p:blipFill rotWithShape="1">
          <a:blip r:embed="rId3">
            <a:extLst>
              <a:ext uri="{28A0092B-C50C-407E-A947-70E740481C1C}">
                <a14:useLocalDpi xmlns:a14="http://schemas.microsoft.com/office/drawing/2010/main" val="0"/>
              </a:ext>
            </a:extLst>
          </a:blip>
          <a:srcRect l="7336" r="11359"/>
          <a:stretch/>
        </p:blipFill>
        <p:spPr>
          <a:xfrm>
            <a:off x="6486805" y="1710227"/>
            <a:ext cx="5094514" cy="4699506"/>
          </a:xfrm>
          <a:prstGeom prst="rect">
            <a:avLst/>
          </a:prstGeom>
        </p:spPr>
      </p:pic>
    </p:spTree>
    <p:extLst>
      <p:ext uri="{BB962C8B-B14F-4D97-AF65-F5344CB8AC3E}">
        <p14:creationId xmlns:p14="http://schemas.microsoft.com/office/powerpoint/2010/main" val="254741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rPr>
              <a:t>Core Chemical Parameters</a:t>
            </a:r>
            <a:endParaRPr lang="en-US">
              <a:solidFill>
                <a:schemeClr val="tx1"/>
              </a:solidFill>
              <a:ea typeface="+mj-ea"/>
              <a:cs typeface="+mj-cs"/>
            </a:endParaRPr>
          </a:p>
        </p:txBody>
      </p:sp>
    </p:spTree>
    <p:extLst>
      <p:ext uri="{BB962C8B-B14F-4D97-AF65-F5344CB8AC3E}">
        <p14:creationId xmlns:p14="http://schemas.microsoft.com/office/powerpoint/2010/main" val="35641493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600200" y="3908833"/>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THERMAL ENERGY PRESENT IN A SUBSTANCE OR OBJECT </a:t>
            </a:r>
            <a:endParaRPr lang="en-US">
              <a:solidFill>
                <a:schemeClr val="bg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Temperature</a:t>
            </a:r>
            <a:endParaRPr lang="en-US">
              <a:solidFill>
                <a:schemeClr val="bg1"/>
              </a:solidFill>
              <a:ea typeface="+mj-ea"/>
              <a:cs typeface="+mj-cs"/>
            </a:endParaRPr>
          </a:p>
        </p:txBody>
      </p:sp>
    </p:spTree>
    <p:extLst>
      <p:ext uri="{BB962C8B-B14F-4D97-AF65-F5344CB8AC3E}">
        <p14:creationId xmlns:p14="http://schemas.microsoft.com/office/powerpoint/2010/main" val="178001367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Temperature</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353438" cy="5145204"/>
          </a:xfrm>
        </p:spPr>
        <p:txBody>
          <a:bodyPr vert="horz" lIns="91440" tIns="45720" rIns="91440" bIns="45720" rtlCol="0" anchor="t">
            <a:normAutofit/>
          </a:bodyPr>
          <a:lstStyle/>
          <a:p>
            <a:pPr>
              <a:spcBef>
                <a:spcPts val="0"/>
              </a:spcBef>
              <a:spcAft>
                <a:spcPts val="1000"/>
              </a:spcAft>
            </a:pPr>
            <a:r>
              <a:rPr lang="en-US" sz="2400" u="sng" dirty="0">
                <a:cs typeface="Calibri"/>
              </a:rPr>
              <a:t>Units:</a:t>
            </a:r>
            <a:r>
              <a:rPr lang="en-US" sz="2400" dirty="0">
                <a:cs typeface="Calibri"/>
              </a:rPr>
              <a:t> </a:t>
            </a:r>
            <a:r>
              <a:rPr lang="en-US" sz="2400" b="1" dirty="0">
                <a:cs typeface="Calibri"/>
              </a:rPr>
              <a:t>degrees Celsius </a:t>
            </a:r>
            <a:r>
              <a:rPr lang="en-US" sz="2400" b="1" dirty="0">
                <a:ea typeface="+mn-lt"/>
                <a:cs typeface="+mn-lt"/>
              </a:rPr>
              <a:t> (°C)</a:t>
            </a:r>
            <a:endParaRPr lang="en-US" sz="2400" u="sng" dirty="0">
              <a:cs typeface="Calibri"/>
            </a:endParaRPr>
          </a:p>
          <a:p>
            <a:pPr>
              <a:spcAft>
                <a:spcPct val="0"/>
              </a:spcAft>
            </a:pPr>
            <a:r>
              <a:rPr lang="en-US" sz="2400" u="sng" dirty="0">
                <a:cs typeface="Calibri"/>
              </a:rPr>
              <a:t>Measurement</a:t>
            </a:r>
            <a:r>
              <a:rPr lang="en-US" sz="2400" dirty="0">
                <a:cs typeface="Calibri"/>
              </a:rPr>
              <a:t>:</a:t>
            </a:r>
            <a:endParaRPr lang="en-US" sz="2400" dirty="0">
              <a:ea typeface="+mn-lt"/>
              <a:cs typeface="+mn-lt"/>
            </a:endParaRPr>
          </a:p>
          <a:p>
            <a:pPr marL="457200">
              <a:spcBef>
                <a:spcPts val="0"/>
              </a:spcBef>
              <a:spcAft>
                <a:spcPct val="0"/>
              </a:spcAft>
              <a:buFont typeface="Arial,Sans-Serif" panose="020B0604020202020204" pitchFamily="34" charset="0"/>
            </a:pPr>
            <a:r>
              <a:rPr lang="en-US" sz="2200" dirty="0">
                <a:cs typeface="Calibri"/>
              </a:rPr>
              <a:t>Thermometer</a:t>
            </a:r>
          </a:p>
          <a:p>
            <a:pPr marL="457200">
              <a:spcBef>
                <a:spcPts val="0"/>
              </a:spcBef>
              <a:spcAft>
                <a:spcPct val="0"/>
              </a:spcAft>
              <a:buFont typeface="Arial,Sans-Serif" panose="020B0604020202020204" pitchFamily="34" charset="0"/>
            </a:pPr>
            <a:r>
              <a:rPr lang="en-US" sz="2200" b="1" dirty="0">
                <a:cs typeface="Calibri"/>
              </a:rPr>
              <a:t>In the shade</a:t>
            </a:r>
            <a:r>
              <a:rPr lang="en-US" sz="2200" dirty="0">
                <a:cs typeface="Calibri"/>
              </a:rPr>
              <a:t>, away from direct sunlight. </a:t>
            </a:r>
            <a:endParaRPr lang="en-US" sz="2200" dirty="0">
              <a:ea typeface="+mn-lt"/>
              <a:cs typeface="+mn-lt"/>
            </a:endParaRPr>
          </a:p>
          <a:p>
            <a:pPr marL="457200">
              <a:spcBef>
                <a:spcPts val="0"/>
              </a:spcBef>
              <a:spcAft>
                <a:spcPct val="0"/>
              </a:spcAft>
              <a:buFont typeface="Arial,Sans-Serif" panose="020B0604020202020204" pitchFamily="34" charset="0"/>
            </a:pPr>
            <a:r>
              <a:rPr lang="en-US" sz="2200" b="1" dirty="0">
                <a:cs typeface="Calibri"/>
              </a:rPr>
              <a:t>Take air temperature before water temperature.</a:t>
            </a:r>
            <a:endParaRPr lang="en-US" sz="2200" dirty="0">
              <a:ea typeface="+mn-lt"/>
              <a:cs typeface="+mn-lt"/>
            </a:endParaRPr>
          </a:p>
          <a:p>
            <a:pPr marL="457200">
              <a:spcBef>
                <a:spcPts val="0"/>
              </a:spcBef>
              <a:spcAft>
                <a:spcPts val="1000"/>
              </a:spcAft>
              <a:buFont typeface="Arial,Sans-Serif" panose="020B0604020202020204" pitchFamily="34" charset="0"/>
            </a:pPr>
            <a:r>
              <a:rPr lang="en-US" sz="2200" dirty="0">
                <a:cs typeface="Calibri"/>
              </a:rPr>
              <a:t>Single measurement for each parameter</a:t>
            </a:r>
            <a:endParaRPr lang="en-US" sz="2000" dirty="0">
              <a:cs typeface="Calibri"/>
            </a:endParaRPr>
          </a:p>
          <a:p>
            <a:pPr>
              <a:spcAft>
                <a:spcPct val="0"/>
              </a:spcAft>
            </a:pPr>
            <a:r>
              <a:rPr lang="en-US" sz="2400" u="sng" dirty="0">
                <a:cs typeface="Calibri"/>
              </a:rPr>
              <a:t>State Standard for Water Temperature</a:t>
            </a:r>
            <a:r>
              <a:rPr lang="en-US" sz="2400" dirty="0">
                <a:cs typeface="Calibri"/>
              </a:rPr>
              <a:t>:</a:t>
            </a:r>
            <a:endParaRPr lang="en-US" sz="2400" dirty="0">
              <a:ea typeface="+mn-lt"/>
              <a:cs typeface="+mn-lt"/>
            </a:endParaRPr>
          </a:p>
          <a:p>
            <a:pPr marL="457200">
              <a:spcBef>
                <a:spcPts val="0"/>
              </a:spcBef>
              <a:spcAft>
                <a:spcPct val="0"/>
              </a:spcAft>
              <a:buFont typeface="Arial,Sans-Serif" panose="020B0604020202020204" pitchFamily="34" charset="0"/>
            </a:pPr>
            <a:r>
              <a:rPr lang="en-US" sz="2200" dirty="0">
                <a:cs typeface="Calibri"/>
              </a:rPr>
              <a:t>Less than 32.2°C (90°F)</a:t>
            </a:r>
            <a:endParaRPr lang="en-US" sz="2200" dirty="0">
              <a:ea typeface="+mn-lt"/>
              <a:cs typeface="+mn-lt"/>
            </a:endParaRPr>
          </a:p>
        </p:txBody>
      </p:sp>
      <p:pic>
        <p:nvPicPr>
          <p:cNvPr id="10" name="Picture 9" descr="A picture containing tree, person, outdoor&#10;&#10;Description automatically generated">
            <a:extLst>
              <a:ext uri="{FF2B5EF4-FFF2-40B4-BE49-F238E27FC236}">
                <a16:creationId xmlns:a16="http://schemas.microsoft.com/office/drawing/2014/main" id="{A5694514-57D0-4F1E-9393-1DD2BA31B699}"/>
              </a:ext>
            </a:extLst>
          </p:cNvPr>
          <p:cNvPicPr>
            <a:picLocks noChangeAspect="1"/>
          </p:cNvPicPr>
          <p:nvPr/>
        </p:nvPicPr>
        <p:blipFill rotWithShape="1">
          <a:blip r:embed="rId3">
            <a:extLst>
              <a:ext uri="{28A0092B-C50C-407E-A947-70E740481C1C}">
                <a14:useLocalDpi xmlns:a14="http://schemas.microsoft.com/office/drawing/2010/main" val="0"/>
              </a:ext>
            </a:extLst>
          </a:blip>
          <a:srcRect l="27468" b="12941"/>
          <a:stretch/>
        </p:blipFill>
        <p:spPr>
          <a:xfrm rot="5400000">
            <a:off x="6855235" y="1960258"/>
            <a:ext cx="4974271" cy="4477896"/>
          </a:xfrm>
          <a:prstGeom prst="rect">
            <a:avLst/>
          </a:prstGeom>
        </p:spPr>
      </p:pic>
    </p:spTree>
    <p:extLst>
      <p:ext uri="{BB962C8B-B14F-4D97-AF65-F5344CB8AC3E}">
        <p14:creationId xmlns:p14="http://schemas.microsoft.com/office/powerpoint/2010/main" val="382308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water Temperature?</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08680"/>
            <a:ext cx="5986376" cy="4857514"/>
          </a:xfrm>
        </p:spPr>
        <p:txBody>
          <a:bodyPr vert="horz" lIns="91440" tIns="45720" rIns="91440" bIns="45720" rtlCol="0" anchor="t">
            <a:normAutofit lnSpcReduction="10000"/>
          </a:bodyPr>
          <a:lstStyle/>
          <a:p>
            <a:pPr>
              <a:spcAft>
                <a:spcPct val="0"/>
              </a:spcAft>
              <a:buFont typeface="Arial,Sans-Serif" panose="020B0604020202020204" pitchFamily="34" charset="0"/>
            </a:pPr>
            <a:r>
              <a:rPr lang="en-US" sz="2400" dirty="0">
                <a:cs typeface="Calibri"/>
              </a:rPr>
              <a:t>Water temperature naturally varies with time of day and seasons</a:t>
            </a:r>
          </a:p>
          <a:p>
            <a:pPr>
              <a:spcAft>
                <a:spcPct val="0"/>
              </a:spcAft>
              <a:buFont typeface="Arial,Sans-Serif" panose="020B0604020202020204" pitchFamily="34" charset="0"/>
            </a:pPr>
            <a:r>
              <a:rPr lang="en-US" sz="2400" u="sng" dirty="0">
                <a:cs typeface="Calibri"/>
              </a:rPr>
              <a:t>Increased by:</a:t>
            </a:r>
            <a:endParaRPr lang="en-US" sz="2400" u="sng" dirty="0">
              <a:ea typeface="+mn-lt"/>
              <a:cs typeface="+mn-lt"/>
            </a:endParaRPr>
          </a:p>
          <a:p>
            <a:pPr lvl="1">
              <a:spcBef>
                <a:spcPts val="0"/>
              </a:spcBef>
              <a:spcAft>
                <a:spcPct val="0"/>
              </a:spcAft>
              <a:buFont typeface="Arial,Sans-Serif" panose="020B0604020202020204" pitchFamily="34" charset="0"/>
            </a:pPr>
            <a:r>
              <a:rPr lang="en-US" sz="2200" dirty="0">
                <a:cs typeface="Calibri"/>
              </a:rPr>
              <a:t>Industrial or utility plant discharge of water</a:t>
            </a:r>
          </a:p>
          <a:p>
            <a:pPr lvl="1">
              <a:spcBef>
                <a:spcPts val="0"/>
              </a:spcBef>
              <a:spcAft>
                <a:spcPct val="0"/>
              </a:spcAft>
              <a:buFont typeface="Arial,Sans-Serif" panose="020B0604020202020204" pitchFamily="34" charset="0"/>
            </a:pPr>
            <a:r>
              <a:rPr lang="en-US" sz="2200" dirty="0">
                <a:cs typeface="Calibri"/>
              </a:rPr>
              <a:t>Runoff from heated, impervious surfaces</a:t>
            </a:r>
          </a:p>
          <a:p>
            <a:pPr lvl="1">
              <a:spcBef>
                <a:spcPts val="0"/>
              </a:spcBef>
              <a:spcAft>
                <a:spcPct val="0"/>
              </a:spcAft>
              <a:buFont typeface="Arial,Sans-Serif" panose="020B0604020202020204" pitchFamily="34" charset="0"/>
            </a:pPr>
            <a:r>
              <a:rPr lang="en-US" sz="2200" dirty="0">
                <a:cs typeface="Calibri"/>
              </a:rPr>
              <a:t>Removal of tree canopy</a:t>
            </a:r>
            <a:endParaRPr lang="en-US" sz="2400" dirty="0">
              <a:cs typeface="Calibri"/>
            </a:endParaRPr>
          </a:p>
          <a:p>
            <a:pPr>
              <a:spcAft>
                <a:spcPct val="0"/>
              </a:spcAft>
              <a:buFont typeface="Arial,Sans-Serif" panose="020B0604020202020204" pitchFamily="34" charset="0"/>
            </a:pPr>
            <a:r>
              <a:rPr lang="en-US" sz="2400" u="sng" dirty="0">
                <a:cs typeface="Calibri"/>
              </a:rPr>
              <a:t>Decreased by:</a:t>
            </a:r>
            <a:endParaRPr lang="en-US" sz="2400" u="sng" dirty="0">
              <a:ea typeface="+mn-lt"/>
              <a:cs typeface="Calibri"/>
            </a:endParaRPr>
          </a:p>
          <a:p>
            <a:pPr lvl="1">
              <a:spcBef>
                <a:spcPts val="0"/>
              </a:spcBef>
              <a:spcAft>
                <a:spcPct val="0"/>
              </a:spcAft>
              <a:buFont typeface="Arial,Sans-Serif" panose="020B0604020202020204" pitchFamily="34" charset="0"/>
              <a:buChar char="•"/>
            </a:pPr>
            <a:r>
              <a:rPr lang="en-US" sz="2200" dirty="0">
                <a:cs typeface="Calibri"/>
              </a:rPr>
              <a:t>Cool, underground water sources</a:t>
            </a:r>
          </a:p>
          <a:p>
            <a:pPr lvl="1">
              <a:spcBef>
                <a:spcPts val="0"/>
              </a:spcBef>
              <a:spcAft>
                <a:spcPct val="0"/>
              </a:spcAft>
              <a:buFont typeface="Arial,Sans-Serif" panose="020B0604020202020204" pitchFamily="34" charset="0"/>
              <a:buChar char="•"/>
            </a:pPr>
            <a:r>
              <a:rPr lang="en-US" sz="2200" dirty="0">
                <a:cs typeface="Calibri"/>
              </a:rPr>
              <a:t>Snowmelt</a:t>
            </a:r>
            <a:endParaRPr lang="en-US" sz="2200" dirty="0">
              <a:ea typeface="+mn-lt"/>
              <a:cs typeface="Calibri"/>
            </a:endParaRPr>
          </a:p>
          <a:p>
            <a:pPr lvl="1">
              <a:spcBef>
                <a:spcPts val="0"/>
              </a:spcBef>
              <a:spcAft>
                <a:spcPct val="0"/>
              </a:spcAft>
              <a:buFont typeface="Arial,Sans-Serif" panose="020B0604020202020204" pitchFamily="34" charset="0"/>
            </a:pPr>
            <a:r>
              <a:rPr lang="en-US" sz="2200" dirty="0">
                <a:ea typeface="+mn-lt"/>
                <a:cs typeface="Calibri"/>
              </a:rPr>
              <a:t>Over-hanging vegetation</a:t>
            </a:r>
            <a:endParaRPr lang="en-US" sz="2400" dirty="0">
              <a:ea typeface="+mn-lt"/>
              <a:cs typeface="Calibri"/>
            </a:endParaRPr>
          </a:p>
          <a:p>
            <a:pPr marL="342900" indent="-342900">
              <a:spcAft>
                <a:spcPct val="0"/>
              </a:spcAft>
            </a:pPr>
            <a:r>
              <a:rPr lang="en-US" sz="2400" u="sng" dirty="0">
                <a:ea typeface="+mn-lt"/>
                <a:cs typeface="+mn-lt"/>
              </a:rPr>
              <a:t>Importance:</a:t>
            </a:r>
            <a:endParaRPr lang="en-US" sz="2400" dirty="0">
              <a:ea typeface="+mn-lt"/>
              <a:cs typeface="+mn-lt"/>
            </a:endParaRPr>
          </a:p>
          <a:p>
            <a:pPr marL="571500" lvl="1" indent="-342900">
              <a:spcBef>
                <a:spcPts val="0"/>
              </a:spcBef>
              <a:spcAft>
                <a:spcPct val="0"/>
              </a:spcAft>
            </a:pPr>
            <a:r>
              <a:rPr lang="en-US" sz="2200" dirty="0">
                <a:ea typeface="+mn-lt"/>
                <a:cs typeface="+mn-lt"/>
              </a:rPr>
              <a:t>Temperature affects </a:t>
            </a:r>
            <a:r>
              <a:rPr lang="en-US" sz="2200" b="1" dirty="0">
                <a:ea typeface="+mn-lt"/>
                <a:cs typeface="+mn-lt"/>
              </a:rPr>
              <a:t>feeding, respiration, and metabolism</a:t>
            </a:r>
          </a:p>
          <a:p>
            <a:pPr marL="571500" lvl="1" indent="-342900">
              <a:spcBef>
                <a:spcPts val="0"/>
              </a:spcBef>
              <a:spcAft>
                <a:spcPct val="0"/>
              </a:spcAft>
            </a:pPr>
            <a:r>
              <a:rPr lang="en-US" sz="2200" dirty="0"/>
              <a:t>May affect other chemical parameters</a:t>
            </a:r>
          </a:p>
        </p:txBody>
      </p:sp>
      <p:pic>
        <p:nvPicPr>
          <p:cNvPr id="6" name="Picture 5" descr="A picture containing tree, outdoor&#10;&#10;Description automatically generated">
            <a:extLst>
              <a:ext uri="{FF2B5EF4-FFF2-40B4-BE49-F238E27FC236}">
                <a16:creationId xmlns:a16="http://schemas.microsoft.com/office/drawing/2014/main" id="{36EAB2ED-C313-4FC3-BDBE-1BDB2240DF71}"/>
              </a:ext>
            </a:extLst>
          </p:cNvPr>
          <p:cNvPicPr>
            <a:picLocks noChangeAspect="1"/>
          </p:cNvPicPr>
          <p:nvPr/>
        </p:nvPicPr>
        <p:blipFill rotWithShape="1">
          <a:blip r:embed="rId3">
            <a:extLst>
              <a:ext uri="{28A0092B-C50C-407E-A947-70E740481C1C}">
                <a14:useLocalDpi xmlns:a14="http://schemas.microsoft.com/office/drawing/2010/main" val="0"/>
              </a:ext>
            </a:extLst>
          </a:blip>
          <a:srcRect l="22714"/>
          <a:stretch/>
        </p:blipFill>
        <p:spPr>
          <a:xfrm rot="10800000">
            <a:off x="6741096" y="1708680"/>
            <a:ext cx="4840223" cy="4697089"/>
          </a:xfrm>
          <a:prstGeom prst="rect">
            <a:avLst/>
          </a:prstGeom>
        </p:spPr>
      </p:pic>
    </p:spTree>
    <p:extLst>
      <p:ext uri="{BB962C8B-B14F-4D97-AF65-F5344CB8AC3E}">
        <p14:creationId xmlns:p14="http://schemas.microsoft.com/office/powerpoint/2010/main" val="213950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Dissolved Oxygen</a:t>
            </a:r>
            <a:endParaRPr lang="en-US">
              <a:solidFill>
                <a:schemeClr val="bg1"/>
              </a:solidFill>
              <a:ea typeface="+mj-ea"/>
              <a:cs typeface="+mj-cs"/>
            </a:endParaRP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oxygen dissolved in water and available for living organisms to use for respiration</a:t>
            </a:r>
            <a:endParaRPr lang="en-US" sz="2000">
              <a:solidFill>
                <a:schemeClr val="bg1"/>
              </a:solidFill>
            </a:endParaRPr>
          </a:p>
        </p:txBody>
      </p:sp>
    </p:spTree>
    <p:extLst>
      <p:ext uri="{BB962C8B-B14F-4D97-AF65-F5344CB8AC3E}">
        <p14:creationId xmlns:p14="http://schemas.microsoft.com/office/powerpoint/2010/main" val="18014186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Dissolved Oxygen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775124" cy="4977488"/>
          </a:xfrm>
        </p:spPr>
        <p:txBody>
          <a:bodyPr vert="horz" lIns="91440" tIns="45720" rIns="91440" bIns="45720" rtlCol="0" anchor="t">
            <a:normAutofit/>
          </a:bodyPr>
          <a:lstStyle/>
          <a:p>
            <a:pPr>
              <a:spcBef>
                <a:spcPts val="0"/>
              </a:spcBef>
              <a:spcAft>
                <a:spcPts val="1000"/>
              </a:spcAft>
            </a:pPr>
            <a:r>
              <a:rPr lang="en-US" sz="2400" u="sng" spc="-50">
                <a:latin typeface="Gill Sans MT"/>
                <a:cs typeface="Calibri"/>
              </a:rPr>
              <a:t>Units:</a:t>
            </a:r>
            <a:r>
              <a:rPr lang="en-US" sz="2400" b="1" spc="-50">
                <a:latin typeface="Gill Sans MT"/>
                <a:cs typeface="Calibri"/>
              </a:rPr>
              <a:t> mg/L or ppm (1 mg/L = 1 ppm)</a:t>
            </a:r>
            <a:endParaRPr lang="en-US" sz="2400" u="sng" spc="-50">
              <a:latin typeface="Gill Sans MT"/>
              <a:cs typeface="Calibri"/>
            </a:endParaRPr>
          </a:p>
          <a:p>
            <a:pPr>
              <a:spcAft>
                <a:spcPct val="0"/>
              </a:spcAft>
            </a:pPr>
            <a:r>
              <a:rPr lang="en-US" sz="2400" u="sng" spc="-50">
                <a:latin typeface="Gill Sans MT"/>
                <a:cs typeface="Calibri"/>
              </a:rPr>
              <a:t>Measurement:</a:t>
            </a:r>
            <a:endParaRPr lang="en-US" sz="2400" spc="-50">
              <a:latin typeface="Gill Sans MT"/>
              <a:ea typeface="+mn-lt"/>
              <a:cs typeface="+mn-lt"/>
            </a:endParaRPr>
          </a:p>
          <a:p>
            <a:pPr lvl="1">
              <a:spcBef>
                <a:spcPts val="0"/>
              </a:spcBef>
              <a:spcAft>
                <a:spcPct val="0"/>
              </a:spcAft>
              <a:buFont typeface="Arial,Sans-Serif" panose="020B0604020202020204" pitchFamily="34" charset="0"/>
            </a:pPr>
            <a:r>
              <a:rPr lang="en-US" sz="2200" spc="-50">
                <a:latin typeface="Gill Sans MT"/>
                <a:cs typeface="Calibri"/>
              </a:rPr>
              <a:t>Winkler titration</a:t>
            </a:r>
          </a:p>
          <a:p>
            <a:pPr lvl="1">
              <a:spcBef>
                <a:spcPts val="0"/>
              </a:spcBef>
              <a:spcAft>
                <a:spcPct val="0"/>
              </a:spcAft>
              <a:buFont typeface="Arial,Sans-Serif" panose="020B0604020202020204" pitchFamily="34" charset="0"/>
            </a:pPr>
            <a:r>
              <a:rPr lang="en-US" sz="2200" spc="-50">
                <a:latin typeface="Gill Sans MT"/>
                <a:cs typeface="Calibri"/>
              </a:rPr>
              <a:t>Take two samples for duplicate precision</a:t>
            </a:r>
            <a:endParaRPr lang="en-US" sz="2200" spc="-50">
              <a:latin typeface="Gill Sans MT"/>
              <a:ea typeface="+mn-lt"/>
              <a:cs typeface="+mn-lt"/>
            </a:endParaRPr>
          </a:p>
          <a:p>
            <a:pPr marL="685800" lvl="1">
              <a:spcBef>
                <a:spcPts val="0"/>
              </a:spcBef>
              <a:spcAft>
                <a:spcPct val="0"/>
              </a:spcAft>
              <a:buFont typeface="Arial,Sans-Serif" panose="020B0604020202020204" pitchFamily="34" charset="0"/>
            </a:pPr>
            <a:r>
              <a:rPr lang="en-US" sz="2000" spc="-50">
                <a:cs typeface="Calibri"/>
              </a:rPr>
              <a:t>Must be within </a:t>
            </a:r>
            <a:r>
              <a:rPr lang="en-US" sz="2000" b="1" spc="-50">
                <a:cs typeface="Calibri"/>
              </a:rPr>
              <a:t>+/- 0.6 mg/L of each other</a:t>
            </a:r>
            <a:endParaRPr lang="en-US" sz="2000" spc="-50">
              <a:ea typeface="+mn-lt"/>
              <a:cs typeface="+mn-lt"/>
            </a:endParaRPr>
          </a:p>
          <a:p>
            <a:pPr marL="685800" lvl="1">
              <a:spcBef>
                <a:spcPts val="0"/>
              </a:spcBef>
              <a:spcAft>
                <a:spcPts val="1000"/>
              </a:spcAft>
              <a:buFont typeface="Arial,Sans-Serif" panose="020B0604020202020204" pitchFamily="34" charset="0"/>
            </a:pPr>
            <a:r>
              <a:rPr lang="en-US" sz="2000" spc="-50">
                <a:cs typeface="Calibri"/>
              </a:rPr>
              <a:t>If not, </a:t>
            </a:r>
            <a:r>
              <a:rPr lang="en-US" sz="2000" b="1" spc="-50">
                <a:cs typeface="Calibri"/>
              </a:rPr>
              <a:t>take another sample until two are within that range</a:t>
            </a:r>
            <a:endParaRPr lang="en-US" sz="2000" spc="-50">
              <a:ea typeface="+mn-lt"/>
              <a:cs typeface="+mn-lt"/>
            </a:endParaRPr>
          </a:p>
          <a:p>
            <a:pPr>
              <a:spcAft>
                <a:spcPct val="0"/>
              </a:spcAft>
            </a:pPr>
            <a:r>
              <a:rPr lang="en-US" sz="2400" u="sng" spc="-50">
                <a:latin typeface="Gill Sans MT"/>
                <a:cs typeface="Calibri"/>
              </a:rPr>
              <a:t>State Standards for DO</a:t>
            </a:r>
            <a:r>
              <a:rPr lang="en-US" sz="2400" spc="-50">
                <a:latin typeface="Gill Sans MT"/>
                <a:cs typeface="Calibri"/>
              </a:rPr>
              <a:t>:</a:t>
            </a:r>
            <a:endParaRPr lang="en-US" sz="2400" spc="-50">
              <a:latin typeface="Gill Sans MT"/>
              <a:ea typeface="+mn-lt"/>
              <a:cs typeface="+mn-lt"/>
            </a:endParaRPr>
          </a:p>
          <a:p>
            <a:pPr lvl="1">
              <a:spcBef>
                <a:spcPts val="0"/>
              </a:spcBef>
              <a:spcAft>
                <a:spcPct val="0"/>
              </a:spcAft>
              <a:buFont typeface="Arial,Sans-Serif" panose="020B0604020202020204" pitchFamily="34" charset="0"/>
            </a:pPr>
            <a:r>
              <a:rPr lang="en-US" sz="2200" b="1" spc="-50">
                <a:latin typeface="Gill Sans MT"/>
                <a:cs typeface="Calibri"/>
              </a:rPr>
              <a:t>No less than 4 mg/L</a:t>
            </a:r>
            <a:endParaRPr lang="en-US" sz="2200" b="1" spc="-50">
              <a:latin typeface="Gill Sans MT"/>
              <a:ea typeface="+mn-lt"/>
              <a:cs typeface="+mn-lt"/>
            </a:endParaRPr>
          </a:p>
          <a:p>
            <a:pPr lvl="1">
              <a:spcBef>
                <a:spcPts val="0"/>
              </a:spcBef>
              <a:spcAft>
                <a:spcPct val="0"/>
              </a:spcAft>
              <a:buFont typeface="Arial,Sans-Serif" panose="020B0604020202020204" pitchFamily="34" charset="0"/>
            </a:pPr>
            <a:r>
              <a:rPr lang="en-US" sz="2200" spc="-50">
                <a:latin typeface="Gill Sans MT"/>
                <a:cs typeface="Calibri"/>
              </a:rPr>
              <a:t>Trout streams: no less than 5 mg/L</a:t>
            </a:r>
          </a:p>
          <a:p>
            <a:pPr lvl="1">
              <a:spcBef>
                <a:spcPts val="0"/>
              </a:spcBef>
              <a:spcAft>
                <a:spcPct val="0"/>
              </a:spcAft>
              <a:buFont typeface="Arial,Sans-Serif" panose="020B0604020202020204" pitchFamily="34" charset="0"/>
            </a:pPr>
            <a:r>
              <a:rPr lang="en-US" sz="2200" spc="-50">
                <a:latin typeface="Gill Sans MT"/>
                <a:cs typeface="Calibri"/>
              </a:rPr>
              <a:t>Some south GA streams will naturally have a lower DO</a:t>
            </a:r>
          </a:p>
        </p:txBody>
      </p:sp>
      <p:pic>
        <p:nvPicPr>
          <p:cNvPr id="4" name="Picture 6" descr="IMG_0204.JPG">
            <a:extLst>
              <a:ext uri="{FF2B5EF4-FFF2-40B4-BE49-F238E27FC236}">
                <a16:creationId xmlns:a16="http://schemas.microsoft.com/office/drawing/2014/main" id="{ADC96092-F50A-4BE6-88FD-68FA3064F717}"/>
              </a:ext>
            </a:extLst>
          </p:cNvPr>
          <p:cNvPicPr>
            <a:picLocks noChangeAspect="1"/>
          </p:cNvPicPr>
          <p:nvPr/>
        </p:nvPicPr>
        <p:blipFill>
          <a:blip r:embed="rId3"/>
          <a:stretch>
            <a:fillRect/>
          </a:stretch>
        </p:blipFill>
        <p:spPr>
          <a:xfrm>
            <a:off x="8007016" y="1712070"/>
            <a:ext cx="3574303" cy="4784984"/>
          </a:xfrm>
          <a:prstGeom prst="rect">
            <a:avLst/>
          </a:prstGeom>
        </p:spPr>
      </p:pic>
    </p:spTree>
    <p:extLst>
      <p:ext uri="{BB962C8B-B14F-4D97-AF65-F5344CB8AC3E}">
        <p14:creationId xmlns:p14="http://schemas.microsoft.com/office/powerpoint/2010/main" val="188868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Dissolved Oxygen?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68"/>
            <a:ext cx="5548473" cy="5145932"/>
          </a:xfrm>
        </p:spPr>
        <p:txBody>
          <a:bodyPr vert="horz" lIns="91440" tIns="45720" rIns="91440" bIns="45720" rtlCol="0" anchor="t">
            <a:normAutofit lnSpcReduction="10000"/>
          </a:bodyPr>
          <a:lstStyle/>
          <a:p>
            <a:pPr>
              <a:spcBef>
                <a:spcPts val="0"/>
              </a:spcBef>
              <a:spcAft>
                <a:spcPct val="0"/>
              </a:spcAft>
              <a:buFont typeface="Arial,Sans-Serif" panose="020B0604020202020204" pitchFamily="34" charset="0"/>
            </a:pPr>
            <a:r>
              <a:rPr lang="en-US" sz="2400">
                <a:latin typeface="Gill Sans MT"/>
                <a:cs typeface="Calibri"/>
              </a:rPr>
              <a:t>Temperature and DO are </a:t>
            </a:r>
            <a:r>
              <a:rPr lang="en-US" sz="2400" b="1">
                <a:latin typeface="Gill Sans MT"/>
                <a:cs typeface="Calibri"/>
              </a:rPr>
              <a:t>inversely related</a:t>
            </a:r>
            <a:endParaRPr lang="en-US" sz="2400" u="sng">
              <a:latin typeface="Gill Sans MT"/>
              <a:cs typeface="Calibri"/>
            </a:endParaRPr>
          </a:p>
          <a:p>
            <a:pPr>
              <a:spcAft>
                <a:spcPct val="0"/>
              </a:spcAft>
              <a:buFont typeface="Arial,Sans-Serif" panose="020B0604020202020204" pitchFamily="34" charset="0"/>
            </a:pPr>
            <a:r>
              <a:rPr lang="en-US" sz="2400" u="sng">
                <a:latin typeface="Gill Sans MT"/>
                <a:cs typeface="Calibri"/>
              </a:rPr>
              <a:t>Introduced/Increased by:</a:t>
            </a:r>
            <a:endParaRPr lang="en-US" sz="2400" u="sng">
              <a:latin typeface="Gill Sans MT"/>
              <a:ea typeface="+mn-lt"/>
              <a:cs typeface="+mn-lt"/>
            </a:endParaRPr>
          </a:p>
          <a:p>
            <a:pPr lvl="1">
              <a:spcBef>
                <a:spcPts val="0"/>
              </a:spcBef>
              <a:spcAft>
                <a:spcPct val="0"/>
              </a:spcAft>
              <a:buFont typeface="Arial,Sans-Serif" panose="020B0604020202020204" pitchFamily="34" charset="0"/>
            </a:pPr>
            <a:r>
              <a:rPr lang="en-US" sz="2200" b="1">
                <a:latin typeface="Gill Sans MT"/>
                <a:cs typeface="Calibri"/>
              </a:rPr>
              <a:t>Diffusion from the atmosphere</a:t>
            </a:r>
            <a:endParaRPr lang="en-US" sz="2200">
              <a:latin typeface="Gill Sans MT"/>
              <a:ea typeface="+mn-lt"/>
              <a:cs typeface="+mn-lt"/>
            </a:endParaRPr>
          </a:p>
          <a:p>
            <a:pPr lvl="1">
              <a:spcBef>
                <a:spcPts val="0"/>
              </a:spcBef>
              <a:spcAft>
                <a:spcPct val="0"/>
              </a:spcAft>
              <a:buFont typeface="Arial,Sans-Serif" panose="020B0604020202020204" pitchFamily="34" charset="0"/>
            </a:pPr>
            <a:r>
              <a:rPr lang="en-US" sz="2200">
                <a:latin typeface="Gill Sans MT"/>
                <a:cs typeface="Calibri"/>
              </a:rPr>
              <a:t>As a waste product of</a:t>
            </a:r>
            <a:r>
              <a:rPr lang="en-US" sz="2200" b="1">
                <a:latin typeface="Gill Sans MT"/>
                <a:cs typeface="Calibri"/>
              </a:rPr>
              <a:t> photosynthesis </a:t>
            </a:r>
            <a:endParaRPr lang="en-US" sz="2200">
              <a:latin typeface="Gill Sans MT"/>
              <a:ea typeface="+mn-lt"/>
              <a:cs typeface="+mn-lt"/>
            </a:endParaRPr>
          </a:p>
          <a:p>
            <a:pPr lvl="1">
              <a:spcBef>
                <a:spcPts val="0"/>
              </a:spcBef>
              <a:spcAft>
                <a:spcPct val="0"/>
              </a:spcAft>
              <a:buFont typeface="Arial,Sans-Serif" panose="020B0604020202020204" pitchFamily="34" charset="0"/>
            </a:pPr>
            <a:r>
              <a:rPr lang="en-US" sz="2200" b="1">
                <a:latin typeface="Gill Sans MT"/>
                <a:cs typeface="Calibri"/>
              </a:rPr>
              <a:t>Turbulent mixing (riffles)</a:t>
            </a:r>
          </a:p>
          <a:p>
            <a:pPr>
              <a:spcAft>
                <a:spcPct val="0"/>
              </a:spcAft>
              <a:buFont typeface="Arial,Sans-Serif" panose="020B0604020202020204" pitchFamily="34" charset="0"/>
            </a:pPr>
            <a:r>
              <a:rPr lang="en-US" sz="2400" u="sng">
                <a:latin typeface="Gill Sans MT"/>
                <a:cs typeface="Calibri"/>
              </a:rPr>
              <a:t>Decreased by: </a:t>
            </a:r>
            <a:endParaRPr lang="en-US" sz="2400" u="sng">
              <a:latin typeface="Gill Sans MT"/>
              <a:ea typeface="+mn-lt"/>
              <a:cs typeface="Calibri"/>
            </a:endParaRPr>
          </a:p>
          <a:p>
            <a:pPr lvl="1">
              <a:spcBef>
                <a:spcPts val="0"/>
              </a:spcBef>
              <a:spcAft>
                <a:spcPct val="0"/>
              </a:spcAft>
              <a:buFont typeface="Arial,Sans-Serif" panose="020B0604020202020204" pitchFamily="34" charset="0"/>
              <a:buChar char="•"/>
            </a:pPr>
            <a:r>
              <a:rPr lang="en-US" sz="2200" b="1">
                <a:latin typeface="Gill Sans MT"/>
                <a:cs typeface="Calibri"/>
              </a:rPr>
              <a:t>Rising temperatures</a:t>
            </a:r>
            <a:endParaRPr lang="en-US" sz="2200" b="1">
              <a:latin typeface="Gill Sans MT"/>
              <a:ea typeface="+mn-lt"/>
              <a:cs typeface="Calibri"/>
            </a:endParaRPr>
          </a:p>
          <a:p>
            <a:pPr lvl="1">
              <a:spcBef>
                <a:spcPts val="0"/>
              </a:spcBef>
              <a:spcAft>
                <a:spcPct val="0"/>
              </a:spcAft>
              <a:buFont typeface="Arial,Sans-Serif" panose="020B0604020202020204" pitchFamily="34" charset="0"/>
            </a:pPr>
            <a:r>
              <a:rPr lang="en-US" sz="2200">
                <a:latin typeface="Gill Sans MT"/>
                <a:cs typeface="Calibri"/>
              </a:rPr>
              <a:t>Slow moving, deep water</a:t>
            </a:r>
          </a:p>
          <a:p>
            <a:pPr lvl="1">
              <a:spcBef>
                <a:spcPts val="0"/>
              </a:spcBef>
              <a:spcAft>
                <a:spcPct val="0"/>
              </a:spcAft>
              <a:buFont typeface="Arial,Sans-Serif" panose="020B0604020202020204" pitchFamily="34" charset="0"/>
              <a:buChar char="•"/>
            </a:pPr>
            <a:r>
              <a:rPr lang="en-US" sz="2200" b="1">
                <a:cs typeface="Calibri"/>
              </a:rPr>
              <a:t>An overload of decaying organic matter </a:t>
            </a:r>
            <a:r>
              <a:rPr lang="en-US" sz="2200">
                <a:cs typeface="Calibri"/>
              </a:rPr>
              <a:t>(due to excess nutrients)</a:t>
            </a:r>
            <a:endParaRPr lang="en-US" sz="2200">
              <a:ea typeface="+mn-lt"/>
              <a:cs typeface="+mn-lt"/>
            </a:endParaRPr>
          </a:p>
          <a:p>
            <a:pPr>
              <a:spcAft>
                <a:spcPct val="0"/>
              </a:spcAft>
            </a:pPr>
            <a:r>
              <a:rPr lang="en-US" sz="2400" u="sng">
                <a:ea typeface="+mn-lt"/>
                <a:cs typeface="+mn-lt"/>
              </a:rPr>
              <a:t>Importance</a:t>
            </a:r>
            <a:endParaRPr lang="en-US" sz="2400">
              <a:ea typeface="+mn-lt"/>
              <a:cs typeface="+mn-lt"/>
            </a:endParaRPr>
          </a:p>
          <a:p>
            <a:pPr lvl="1">
              <a:spcBef>
                <a:spcPts val="0"/>
              </a:spcBef>
              <a:spcAft>
                <a:spcPct val="0"/>
              </a:spcAft>
              <a:buFont typeface="Arial,Sans-Serif" panose="020B0604020202020204" pitchFamily="34" charset="0"/>
            </a:pPr>
            <a:r>
              <a:rPr lang="en-US" sz="2200">
                <a:ea typeface="+mn-lt"/>
                <a:cs typeface="+mn-lt"/>
              </a:rPr>
              <a:t>Aquatic organisms need dissolved oxygen for respiration</a:t>
            </a:r>
          </a:p>
        </p:txBody>
      </p:sp>
      <p:pic>
        <p:nvPicPr>
          <p:cNvPr id="5" name="Picture 4" descr="A picture containing outdoor, tree, water, nature&#10;&#10;Description automatically generated">
            <a:extLst>
              <a:ext uri="{FF2B5EF4-FFF2-40B4-BE49-F238E27FC236}">
                <a16:creationId xmlns:a16="http://schemas.microsoft.com/office/drawing/2014/main" id="{51AC15FE-F842-4E94-9ADF-2BEEF01893C3}"/>
              </a:ext>
            </a:extLst>
          </p:cNvPr>
          <p:cNvPicPr>
            <a:picLocks noChangeAspect="1"/>
          </p:cNvPicPr>
          <p:nvPr/>
        </p:nvPicPr>
        <p:blipFill rotWithShape="1">
          <a:blip r:embed="rId3">
            <a:extLst>
              <a:ext uri="{28A0092B-C50C-407E-A947-70E740481C1C}">
                <a14:useLocalDpi xmlns:a14="http://schemas.microsoft.com/office/drawing/2010/main" val="0"/>
              </a:ext>
            </a:extLst>
          </a:blip>
          <a:srcRect l="3933" r="6272"/>
          <a:stretch/>
        </p:blipFill>
        <p:spPr>
          <a:xfrm>
            <a:off x="6184961" y="1712068"/>
            <a:ext cx="5396358" cy="4505852"/>
          </a:xfrm>
          <a:prstGeom prst="rect">
            <a:avLst/>
          </a:prstGeom>
        </p:spPr>
      </p:pic>
      <p:cxnSp>
        <p:nvCxnSpPr>
          <p:cNvPr id="8" name="Straight Arrow Connector 7">
            <a:extLst>
              <a:ext uri="{FF2B5EF4-FFF2-40B4-BE49-F238E27FC236}">
                <a16:creationId xmlns:a16="http://schemas.microsoft.com/office/drawing/2014/main" id="{DC05E80C-4FC0-45A9-A87A-97F9CDF9D06C}"/>
              </a:ext>
            </a:extLst>
          </p:cNvPr>
          <p:cNvCxnSpPr>
            <a:cxnSpLocks/>
          </p:cNvCxnSpPr>
          <p:nvPr/>
        </p:nvCxnSpPr>
        <p:spPr>
          <a:xfrm flipH="1" flipV="1">
            <a:off x="8672363" y="5476776"/>
            <a:ext cx="210777" cy="2983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C83087B9-580E-463F-9C95-5D2893B5D24D}"/>
              </a:ext>
            </a:extLst>
          </p:cNvPr>
          <p:cNvSpPr txBox="1"/>
          <p:nvPr/>
        </p:nvSpPr>
        <p:spPr>
          <a:xfrm>
            <a:off x="8777750" y="5727033"/>
            <a:ext cx="2592791" cy="369332"/>
          </a:xfrm>
          <a:prstGeom prst="rect">
            <a:avLst/>
          </a:prstGeom>
          <a:noFill/>
        </p:spPr>
        <p:txBody>
          <a:bodyPr wrap="square" rtlCol="0">
            <a:spAutoFit/>
          </a:bodyPr>
          <a:lstStyle/>
          <a:p>
            <a:r>
              <a:rPr lang="en-US" b="1">
                <a:solidFill>
                  <a:schemeClr val="accent1"/>
                </a:solidFill>
              </a:rPr>
              <a:t>Turbulent Mixing</a:t>
            </a:r>
          </a:p>
        </p:txBody>
      </p:sp>
      <p:cxnSp>
        <p:nvCxnSpPr>
          <p:cNvPr id="15" name="Straight Arrow Connector 14">
            <a:extLst>
              <a:ext uri="{FF2B5EF4-FFF2-40B4-BE49-F238E27FC236}">
                <a16:creationId xmlns:a16="http://schemas.microsoft.com/office/drawing/2014/main" id="{6EA46D27-E236-424B-A1CD-400562042F1E}"/>
              </a:ext>
            </a:extLst>
          </p:cNvPr>
          <p:cNvCxnSpPr>
            <a:cxnSpLocks/>
          </p:cNvCxnSpPr>
          <p:nvPr/>
        </p:nvCxnSpPr>
        <p:spPr>
          <a:xfrm flipH="1">
            <a:off x="7189094" y="4085309"/>
            <a:ext cx="231984" cy="1417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601E0AE4-D3F7-4371-B38E-7A840066BB8A}"/>
              </a:ext>
            </a:extLst>
          </p:cNvPr>
          <p:cNvSpPr txBox="1"/>
          <p:nvPr/>
        </p:nvSpPr>
        <p:spPr>
          <a:xfrm>
            <a:off x="9317048" y="3356988"/>
            <a:ext cx="1799924" cy="646331"/>
          </a:xfrm>
          <a:prstGeom prst="rect">
            <a:avLst/>
          </a:prstGeom>
          <a:noFill/>
        </p:spPr>
        <p:txBody>
          <a:bodyPr wrap="square" rtlCol="0">
            <a:spAutoFit/>
          </a:bodyPr>
          <a:lstStyle/>
          <a:p>
            <a:pPr algn="ctr"/>
            <a:r>
              <a:rPr lang="en-US" b="1">
                <a:solidFill>
                  <a:schemeClr val="accent1"/>
                </a:solidFill>
              </a:rPr>
              <a:t>Atmospheric Diffusion</a:t>
            </a:r>
          </a:p>
        </p:txBody>
      </p:sp>
      <p:grpSp>
        <p:nvGrpSpPr>
          <p:cNvPr id="47" name="Group 46">
            <a:extLst>
              <a:ext uri="{FF2B5EF4-FFF2-40B4-BE49-F238E27FC236}">
                <a16:creationId xmlns:a16="http://schemas.microsoft.com/office/drawing/2014/main" id="{F0B753D4-E816-438E-9959-926F8EF71E09}"/>
              </a:ext>
            </a:extLst>
          </p:cNvPr>
          <p:cNvGrpSpPr/>
          <p:nvPr/>
        </p:nvGrpSpPr>
        <p:grpSpPr>
          <a:xfrm>
            <a:off x="9991184" y="3981336"/>
            <a:ext cx="462219" cy="747075"/>
            <a:chOff x="9374109" y="3942835"/>
            <a:chExt cx="462219" cy="747075"/>
          </a:xfrm>
        </p:grpSpPr>
        <p:sp>
          <p:nvSpPr>
            <p:cNvPr id="34" name="Isosceles Triangle 33">
              <a:extLst>
                <a:ext uri="{FF2B5EF4-FFF2-40B4-BE49-F238E27FC236}">
                  <a16:creationId xmlns:a16="http://schemas.microsoft.com/office/drawing/2014/main" id="{7BFD4C0F-90AE-46A2-A836-43408B2C8E04}"/>
                </a:ext>
              </a:extLst>
            </p:cNvPr>
            <p:cNvSpPr/>
            <p:nvPr/>
          </p:nvSpPr>
          <p:spPr>
            <a:xfrm rot="10800000">
              <a:off x="9467444" y="4582031"/>
              <a:ext cx="132491" cy="107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A48597EF-DAC5-456A-A493-EA4A69C2D789}"/>
                </a:ext>
              </a:extLst>
            </p:cNvPr>
            <p:cNvSpPr/>
            <p:nvPr/>
          </p:nvSpPr>
          <p:spPr>
            <a:xfrm rot="10800000">
              <a:off x="9703837" y="4572406"/>
              <a:ext cx="132491" cy="107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784DD6F-CC64-45DD-8645-F3CEF34CB75C}"/>
                </a:ext>
              </a:extLst>
            </p:cNvPr>
            <p:cNvSpPr/>
            <p:nvPr/>
          </p:nvSpPr>
          <p:spPr>
            <a:xfrm>
              <a:off x="9374109" y="3942835"/>
              <a:ext cx="231984" cy="646332"/>
            </a:xfrm>
            <a:custGeom>
              <a:avLst/>
              <a:gdLst>
                <a:gd name="connsiteX0" fmla="*/ 0 w 279431"/>
                <a:gd name="connsiteY0" fmla="*/ 0 h 1309036"/>
                <a:gd name="connsiteX1" fmla="*/ 279133 w 279431"/>
                <a:gd name="connsiteY1" fmla="*/ 356134 h 1309036"/>
                <a:gd name="connsiteX2" fmla="*/ 57752 w 279431"/>
                <a:gd name="connsiteY2" fmla="*/ 683393 h 1309036"/>
                <a:gd name="connsiteX3" fmla="*/ 250257 w 279431"/>
                <a:gd name="connsiteY3" fmla="*/ 1039528 h 1309036"/>
                <a:gd name="connsiteX4" fmla="*/ 182880 w 279431"/>
                <a:gd name="connsiteY4" fmla="*/ 1309036 h 130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31" h="1309036">
                  <a:moveTo>
                    <a:pt x="0" y="0"/>
                  </a:moveTo>
                  <a:cubicBezTo>
                    <a:pt x="134754" y="121117"/>
                    <a:pt x="269508" y="242235"/>
                    <a:pt x="279133" y="356134"/>
                  </a:cubicBezTo>
                  <a:cubicBezTo>
                    <a:pt x="288758" y="470033"/>
                    <a:pt x="62565" y="569494"/>
                    <a:pt x="57752" y="683393"/>
                  </a:cubicBezTo>
                  <a:cubicBezTo>
                    <a:pt x="52939" y="797292"/>
                    <a:pt x="229402" y="935254"/>
                    <a:pt x="250257" y="1039528"/>
                  </a:cubicBezTo>
                  <a:cubicBezTo>
                    <a:pt x="271112" y="1143802"/>
                    <a:pt x="226996" y="1226419"/>
                    <a:pt x="182880" y="130903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3" name="Freeform: Shape 42">
              <a:extLst>
                <a:ext uri="{FF2B5EF4-FFF2-40B4-BE49-F238E27FC236}">
                  <a16:creationId xmlns:a16="http://schemas.microsoft.com/office/drawing/2014/main" id="{8019A149-5EC8-46EC-82FA-94A03834F158}"/>
                </a:ext>
              </a:extLst>
            </p:cNvPr>
            <p:cNvSpPr/>
            <p:nvPr/>
          </p:nvSpPr>
          <p:spPr>
            <a:xfrm>
              <a:off x="9594003" y="3950259"/>
              <a:ext cx="231984" cy="646332"/>
            </a:xfrm>
            <a:custGeom>
              <a:avLst/>
              <a:gdLst>
                <a:gd name="connsiteX0" fmla="*/ 0 w 279431"/>
                <a:gd name="connsiteY0" fmla="*/ 0 h 1309036"/>
                <a:gd name="connsiteX1" fmla="*/ 279133 w 279431"/>
                <a:gd name="connsiteY1" fmla="*/ 356134 h 1309036"/>
                <a:gd name="connsiteX2" fmla="*/ 57752 w 279431"/>
                <a:gd name="connsiteY2" fmla="*/ 683393 h 1309036"/>
                <a:gd name="connsiteX3" fmla="*/ 250257 w 279431"/>
                <a:gd name="connsiteY3" fmla="*/ 1039528 h 1309036"/>
                <a:gd name="connsiteX4" fmla="*/ 182880 w 279431"/>
                <a:gd name="connsiteY4" fmla="*/ 1309036 h 130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31" h="1309036">
                  <a:moveTo>
                    <a:pt x="0" y="0"/>
                  </a:moveTo>
                  <a:cubicBezTo>
                    <a:pt x="134754" y="121117"/>
                    <a:pt x="269508" y="242235"/>
                    <a:pt x="279133" y="356134"/>
                  </a:cubicBezTo>
                  <a:cubicBezTo>
                    <a:pt x="288758" y="470033"/>
                    <a:pt x="62565" y="569494"/>
                    <a:pt x="57752" y="683393"/>
                  </a:cubicBezTo>
                  <a:cubicBezTo>
                    <a:pt x="52939" y="797292"/>
                    <a:pt x="229402" y="935254"/>
                    <a:pt x="250257" y="1039528"/>
                  </a:cubicBezTo>
                  <a:cubicBezTo>
                    <a:pt x="271112" y="1143802"/>
                    <a:pt x="226996" y="1226419"/>
                    <a:pt x="182880" y="130903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29" name="Title 1">
            <a:extLst>
              <a:ext uri="{FF2B5EF4-FFF2-40B4-BE49-F238E27FC236}">
                <a16:creationId xmlns:a16="http://schemas.microsoft.com/office/drawing/2014/main" id="{0E1A395C-69CE-41DB-B0CE-63A82D9E219E}"/>
              </a:ext>
            </a:extLst>
          </p:cNvPr>
          <p:cNvSpPr txBox="1">
            <a:spLocks/>
          </p:cNvSpPr>
          <p:nvPr/>
        </p:nvSpPr>
        <p:spPr bwMode="black">
          <a:xfrm>
            <a:off x="6203043" y="1712068"/>
            <a:ext cx="5360194" cy="1053860"/>
          </a:xfrm>
          <a:prstGeom prst="rect">
            <a:avLst/>
          </a:prstGeom>
          <a:solidFill>
            <a:schemeClr val="bg1">
              <a:lumMod val="95000"/>
              <a:alpha val="40000"/>
            </a:schemeClr>
          </a:solid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endParaRPr lang="en-US" sz="1600">
              <a:solidFill>
                <a:schemeClr val="tx1"/>
              </a:solidFill>
            </a:endParaRPr>
          </a:p>
        </p:txBody>
      </p:sp>
      <p:grpSp>
        <p:nvGrpSpPr>
          <p:cNvPr id="13" name="Group 12">
            <a:extLst>
              <a:ext uri="{FF2B5EF4-FFF2-40B4-BE49-F238E27FC236}">
                <a16:creationId xmlns:a16="http://schemas.microsoft.com/office/drawing/2014/main" id="{8AB9379C-25F5-4B60-AE25-A148603DFF31}"/>
              </a:ext>
            </a:extLst>
          </p:cNvPr>
          <p:cNvGrpSpPr/>
          <p:nvPr/>
        </p:nvGrpSpPr>
        <p:grpSpPr>
          <a:xfrm>
            <a:off x="7287704" y="1806997"/>
            <a:ext cx="3190876" cy="864001"/>
            <a:chOff x="6975140" y="1738017"/>
            <a:chExt cx="3345659" cy="864001"/>
          </a:xfrm>
        </p:grpSpPr>
        <p:sp>
          <p:nvSpPr>
            <p:cNvPr id="17" name="TextBox 16">
              <a:extLst>
                <a:ext uri="{FF2B5EF4-FFF2-40B4-BE49-F238E27FC236}">
                  <a16:creationId xmlns:a16="http://schemas.microsoft.com/office/drawing/2014/main" id="{3F73D95E-2B11-40F2-A882-40D711B66821}"/>
                </a:ext>
              </a:extLst>
            </p:cNvPr>
            <p:cNvSpPr txBox="1"/>
            <p:nvPr/>
          </p:nvSpPr>
          <p:spPr>
            <a:xfrm>
              <a:off x="8730183" y="2214442"/>
              <a:ext cx="1590616" cy="369332"/>
            </a:xfrm>
            <a:prstGeom prst="rect">
              <a:avLst/>
            </a:prstGeom>
            <a:noFill/>
          </p:spPr>
          <p:txBody>
            <a:bodyPr wrap="square" rtlCol="0">
              <a:spAutoFit/>
            </a:bodyPr>
            <a:lstStyle/>
            <a:p>
              <a:pPr algn="ctr"/>
              <a:r>
                <a:rPr lang="en-US" b="1">
                  <a:solidFill>
                    <a:srgbClr val="002060"/>
                  </a:solidFill>
                  <a:latin typeface="+mj-lt"/>
                </a:rPr>
                <a:t>DO</a:t>
              </a:r>
              <a:r>
                <a:rPr lang="en-US">
                  <a:solidFill>
                    <a:srgbClr val="002060"/>
                  </a:solidFill>
                </a:rPr>
                <a:t> </a:t>
              </a:r>
            </a:p>
          </p:txBody>
        </p:sp>
        <p:cxnSp>
          <p:nvCxnSpPr>
            <p:cNvPr id="18" name="Straight Arrow Connector 17">
              <a:extLst>
                <a:ext uri="{FF2B5EF4-FFF2-40B4-BE49-F238E27FC236}">
                  <a16:creationId xmlns:a16="http://schemas.microsoft.com/office/drawing/2014/main" id="{856D9313-348C-4529-88B0-2A232C344EDC}"/>
                </a:ext>
              </a:extLst>
            </p:cNvPr>
            <p:cNvCxnSpPr>
              <a:cxnSpLocks/>
            </p:cNvCxnSpPr>
            <p:nvPr/>
          </p:nvCxnSpPr>
          <p:spPr>
            <a:xfrm flipV="1">
              <a:off x="9173767" y="2214442"/>
              <a:ext cx="0" cy="369332"/>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F1063EF6-F9E2-4BAB-B2A3-A2383B069FE5}"/>
                </a:ext>
              </a:extLst>
            </p:cNvPr>
            <p:cNvCxnSpPr>
              <a:cxnSpLocks/>
            </p:cNvCxnSpPr>
            <p:nvPr/>
          </p:nvCxnSpPr>
          <p:spPr>
            <a:xfrm>
              <a:off x="9820437" y="2214442"/>
              <a:ext cx="0" cy="387576"/>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76F8C0A2-EBBA-47EE-B852-640F87F13334}"/>
                </a:ext>
              </a:extLst>
            </p:cNvPr>
            <p:cNvSpPr txBox="1"/>
            <p:nvPr/>
          </p:nvSpPr>
          <p:spPr>
            <a:xfrm>
              <a:off x="6975140" y="1747139"/>
              <a:ext cx="2111769" cy="369332"/>
            </a:xfrm>
            <a:prstGeom prst="rect">
              <a:avLst/>
            </a:prstGeom>
            <a:noFill/>
          </p:spPr>
          <p:txBody>
            <a:bodyPr wrap="square" rtlCol="0">
              <a:spAutoFit/>
            </a:bodyPr>
            <a:lstStyle/>
            <a:p>
              <a:pPr algn="ctr"/>
              <a:r>
                <a:rPr lang="en-US" b="1">
                  <a:solidFill>
                    <a:srgbClr val="002060"/>
                  </a:solidFill>
                  <a:latin typeface="+mj-lt"/>
                </a:rPr>
                <a:t>TEMPERATURE</a:t>
              </a:r>
            </a:p>
          </p:txBody>
        </p:sp>
        <p:sp>
          <p:nvSpPr>
            <p:cNvPr id="26" name="TextBox 25">
              <a:extLst>
                <a:ext uri="{FF2B5EF4-FFF2-40B4-BE49-F238E27FC236}">
                  <a16:creationId xmlns:a16="http://schemas.microsoft.com/office/drawing/2014/main" id="{D42BF2D4-07DB-4B0E-A42B-D4A709D941A8}"/>
                </a:ext>
              </a:extLst>
            </p:cNvPr>
            <p:cNvSpPr txBox="1"/>
            <p:nvPr/>
          </p:nvSpPr>
          <p:spPr>
            <a:xfrm>
              <a:off x="8730183" y="1738017"/>
              <a:ext cx="1590616" cy="369332"/>
            </a:xfrm>
            <a:prstGeom prst="rect">
              <a:avLst/>
            </a:prstGeom>
            <a:noFill/>
          </p:spPr>
          <p:txBody>
            <a:bodyPr wrap="square" rtlCol="0">
              <a:spAutoFit/>
            </a:bodyPr>
            <a:lstStyle/>
            <a:p>
              <a:pPr algn="ctr"/>
              <a:r>
                <a:rPr lang="en-US" b="1">
                  <a:solidFill>
                    <a:srgbClr val="002060"/>
                  </a:solidFill>
                  <a:latin typeface="+mj-lt"/>
                </a:rPr>
                <a:t>DO</a:t>
              </a:r>
              <a:r>
                <a:rPr lang="en-US">
                  <a:solidFill>
                    <a:srgbClr val="002060"/>
                  </a:solidFill>
                  <a:latin typeface="+mj-lt"/>
                </a:rPr>
                <a:t> </a:t>
              </a:r>
            </a:p>
          </p:txBody>
        </p:sp>
        <p:cxnSp>
          <p:nvCxnSpPr>
            <p:cNvPr id="27" name="Straight Arrow Connector 26">
              <a:extLst>
                <a:ext uri="{FF2B5EF4-FFF2-40B4-BE49-F238E27FC236}">
                  <a16:creationId xmlns:a16="http://schemas.microsoft.com/office/drawing/2014/main" id="{0838AB28-F8F9-4F05-8D8C-2E889425F16A}"/>
                </a:ext>
              </a:extLst>
            </p:cNvPr>
            <p:cNvCxnSpPr>
              <a:cxnSpLocks/>
            </p:cNvCxnSpPr>
            <p:nvPr/>
          </p:nvCxnSpPr>
          <p:spPr>
            <a:xfrm flipV="1">
              <a:off x="9820437" y="1738017"/>
              <a:ext cx="0" cy="369332"/>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255FD2FE-0681-4AE7-A1CE-0C30482BACF4}"/>
                </a:ext>
              </a:extLst>
            </p:cNvPr>
            <p:cNvCxnSpPr>
              <a:cxnSpLocks/>
            </p:cNvCxnSpPr>
            <p:nvPr/>
          </p:nvCxnSpPr>
          <p:spPr>
            <a:xfrm>
              <a:off x="9158339" y="1738017"/>
              <a:ext cx="0" cy="387576"/>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679B4427-D5C2-42E0-814F-F3883EB7FF1E}"/>
                </a:ext>
              </a:extLst>
            </p:cNvPr>
            <p:cNvSpPr txBox="1"/>
            <p:nvPr/>
          </p:nvSpPr>
          <p:spPr>
            <a:xfrm>
              <a:off x="7040270" y="2205320"/>
              <a:ext cx="2046640" cy="369332"/>
            </a:xfrm>
            <a:prstGeom prst="rect">
              <a:avLst/>
            </a:prstGeom>
            <a:noFill/>
          </p:spPr>
          <p:txBody>
            <a:bodyPr wrap="square" rtlCol="0">
              <a:spAutoFit/>
            </a:bodyPr>
            <a:lstStyle/>
            <a:p>
              <a:pPr algn="ctr"/>
              <a:r>
                <a:rPr lang="en-US" b="1">
                  <a:solidFill>
                    <a:srgbClr val="002060"/>
                  </a:solidFill>
                  <a:latin typeface="+mj-lt"/>
                </a:rPr>
                <a:t>TEMPERATURE</a:t>
              </a:r>
            </a:p>
          </p:txBody>
        </p:sp>
      </p:grpSp>
      <p:sp>
        <p:nvSpPr>
          <p:cNvPr id="14" name="TextBox 13">
            <a:extLst>
              <a:ext uri="{FF2B5EF4-FFF2-40B4-BE49-F238E27FC236}">
                <a16:creationId xmlns:a16="http://schemas.microsoft.com/office/drawing/2014/main" id="{E5BF67C7-7E57-4498-AAE6-DA6F1DABC7E7}"/>
              </a:ext>
            </a:extLst>
          </p:cNvPr>
          <p:cNvSpPr txBox="1"/>
          <p:nvPr/>
        </p:nvSpPr>
        <p:spPr>
          <a:xfrm>
            <a:off x="7410220" y="3818653"/>
            <a:ext cx="1951955" cy="369332"/>
          </a:xfrm>
          <a:prstGeom prst="rect">
            <a:avLst/>
          </a:prstGeom>
          <a:noFill/>
        </p:spPr>
        <p:txBody>
          <a:bodyPr wrap="square" rtlCol="0">
            <a:spAutoFit/>
          </a:bodyPr>
          <a:lstStyle/>
          <a:p>
            <a:r>
              <a:rPr lang="en-US" b="1">
                <a:solidFill>
                  <a:schemeClr val="accent1"/>
                </a:solidFill>
              </a:rPr>
              <a:t>Photosynthesis</a:t>
            </a:r>
          </a:p>
        </p:txBody>
      </p:sp>
    </p:spTree>
    <p:extLst>
      <p:ext uri="{BB962C8B-B14F-4D97-AF65-F5344CB8AC3E}">
        <p14:creationId xmlns:p14="http://schemas.microsoft.com/office/powerpoint/2010/main" val="1069431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Eutrophication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698020" cy="4857513"/>
          </a:xfrm>
        </p:spPr>
        <p:txBody>
          <a:bodyPr vert="horz" lIns="91440" tIns="45720" rIns="91440" bIns="45720" rtlCol="0" anchor="t">
            <a:normAutofit/>
          </a:bodyPr>
          <a:lstStyle/>
          <a:p>
            <a:pPr>
              <a:spcBef>
                <a:spcPts val="0"/>
              </a:spcBef>
              <a:spcAft>
                <a:spcPts val="1000"/>
              </a:spcAft>
            </a:pPr>
            <a:r>
              <a:rPr lang="en-US" sz="2400" u="sng">
                <a:cs typeface="Calibri"/>
              </a:rPr>
              <a:t>Eutrophication:</a:t>
            </a:r>
            <a:r>
              <a:rPr lang="en-US" sz="2400">
                <a:cs typeface="Calibri"/>
              </a:rPr>
              <a:t> when a body of water becomes excessively enriched with nutrients</a:t>
            </a:r>
          </a:p>
          <a:p>
            <a:r>
              <a:rPr lang="en-US" sz="2400">
                <a:cs typeface="Calibri"/>
              </a:rPr>
              <a:t>Two main types of nutrients: </a:t>
            </a:r>
            <a:endParaRPr lang="en-US" sz="2400"/>
          </a:p>
          <a:p>
            <a:pPr lvl="1">
              <a:spcBef>
                <a:spcPts val="0"/>
              </a:spcBef>
            </a:pPr>
            <a:r>
              <a:rPr lang="en-US" sz="2200">
                <a:latin typeface="Gill Sans MT"/>
                <a:cs typeface="Calibri"/>
              </a:rPr>
              <a:t>Nitrates (fertilizers, animal waste, sewage)</a:t>
            </a:r>
          </a:p>
          <a:p>
            <a:pPr lvl="1">
              <a:spcBef>
                <a:spcPts val="0"/>
              </a:spcBef>
              <a:spcAft>
                <a:spcPts val="1000"/>
              </a:spcAft>
            </a:pPr>
            <a:r>
              <a:rPr lang="en-US" sz="2200">
                <a:latin typeface="Gill Sans MT"/>
                <a:cs typeface="Calibri"/>
              </a:rPr>
              <a:t>Phosphates (soaps, fertilizers, animal waste, sewage)</a:t>
            </a:r>
          </a:p>
          <a:p>
            <a:pPr>
              <a:spcAft>
                <a:spcPts val="1000"/>
              </a:spcAft>
            </a:pPr>
            <a:r>
              <a:rPr lang="en-US" sz="2400">
                <a:latin typeface="Gill Sans MT"/>
                <a:cs typeface="Calibri"/>
              </a:rPr>
              <a:t>Eutrophication can result in algal blooms, affecting sensitive aquatic organisms and </a:t>
            </a:r>
            <a:r>
              <a:rPr lang="en-US" sz="2400" b="1">
                <a:latin typeface="Gill Sans MT"/>
                <a:cs typeface="Calibri"/>
              </a:rPr>
              <a:t>decreasing dissolved oxygen levels</a:t>
            </a:r>
            <a:endParaRPr lang="en-US" sz="2400">
              <a:cs typeface="Calibri"/>
            </a:endParaRPr>
          </a:p>
        </p:txBody>
      </p:sp>
      <p:pic>
        <p:nvPicPr>
          <p:cNvPr id="5" name="Picture 4" descr="A picture containing outdoor, tree, water, river&#10;&#10;Description automatically generated">
            <a:extLst>
              <a:ext uri="{FF2B5EF4-FFF2-40B4-BE49-F238E27FC236}">
                <a16:creationId xmlns:a16="http://schemas.microsoft.com/office/drawing/2014/main" id="{B21B35AE-4877-43DC-8E40-EA0FEE2B3E4E}"/>
              </a:ext>
            </a:extLst>
          </p:cNvPr>
          <p:cNvPicPr>
            <a:picLocks noChangeAspect="1"/>
          </p:cNvPicPr>
          <p:nvPr/>
        </p:nvPicPr>
        <p:blipFill rotWithShape="1">
          <a:blip r:embed="rId3">
            <a:extLst>
              <a:ext uri="{28A0092B-C50C-407E-A947-70E740481C1C}">
                <a14:useLocalDpi xmlns:a14="http://schemas.microsoft.com/office/drawing/2010/main" val="0"/>
              </a:ext>
            </a:extLst>
          </a:blip>
          <a:srcRect b="4323"/>
          <a:stretch/>
        </p:blipFill>
        <p:spPr>
          <a:xfrm>
            <a:off x="7773617" y="1712069"/>
            <a:ext cx="3807702" cy="4857513"/>
          </a:xfrm>
          <a:prstGeom prst="rect">
            <a:avLst/>
          </a:prstGeom>
        </p:spPr>
      </p:pic>
    </p:spTree>
    <p:extLst>
      <p:ext uri="{BB962C8B-B14F-4D97-AF65-F5344CB8AC3E}">
        <p14:creationId xmlns:p14="http://schemas.microsoft.com/office/powerpoint/2010/main" val="124428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C5481-91C9-468A-844D-D370C1829EED}"/>
              </a:ext>
            </a:extLst>
          </p:cNvPr>
          <p:cNvSpPr/>
          <p:nvPr/>
        </p:nvSpPr>
        <p:spPr>
          <a:xfrm>
            <a:off x="0" y="-2"/>
            <a:ext cx="12192000" cy="2292264"/>
          </a:xfrm>
          <a:prstGeom prst="rect">
            <a:avLst/>
          </a:prstGeom>
          <a:solidFill>
            <a:srgbClr val="5C676B"/>
          </a:solidFill>
          <a:ln>
            <a:solidFill>
              <a:srgbClr val="5C6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Gill Sans MT"/>
            </a:endParaRPr>
          </a:p>
        </p:txBody>
      </p:sp>
      <p:sp>
        <p:nvSpPr>
          <p:cNvPr id="7" name="AutoShape 3">
            <a:extLst>
              <a:ext uri="{FF2B5EF4-FFF2-40B4-BE49-F238E27FC236}">
                <a16:creationId xmlns:a16="http://schemas.microsoft.com/office/drawing/2014/main" id="{B0C2F4E3-519C-467F-B8B2-F30B3FD51C1A}"/>
              </a:ext>
            </a:extLst>
          </p:cNvPr>
          <p:cNvSpPr>
            <a:spLocks noChangeAspect="1" noChangeArrowheads="1"/>
          </p:cNvSpPr>
          <p:nvPr/>
        </p:nvSpPr>
        <p:spPr bwMode="auto">
          <a:xfrm>
            <a:off x="11239500" y="218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ndParaRPr>
          </a:p>
        </p:txBody>
      </p:sp>
      <p:sp>
        <p:nvSpPr>
          <p:cNvPr id="1033" name="TextBox 1032">
            <a:extLst>
              <a:ext uri="{FF2B5EF4-FFF2-40B4-BE49-F238E27FC236}">
                <a16:creationId xmlns:a16="http://schemas.microsoft.com/office/drawing/2014/main" id="{D8EDE267-55C4-41EC-AAEE-4CDEFAAB847F}"/>
              </a:ext>
            </a:extLst>
          </p:cNvPr>
          <p:cNvSpPr txBox="1"/>
          <p:nvPr/>
        </p:nvSpPr>
        <p:spPr>
          <a:xfrm>
            <a:off x="56076" y="74779"/>
            <a:ext cx="8685588" cy="2246769"/>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a:ln>
                  <a:noFill/>
                </a:ln>
                <a:solidFill>
                  <a:srgbClr val="FFFFFF"/>
                </a:solidFill>
                <a:effectLst/>
                <a:uLnTx/>
                <a:uFillTx/>
                <a:latin typeface="Gill Sans MT"/>
              </a:rPr>
              <a:t>Georgia Adopt-A-Stream</a:t>
            </a:r>
            <a:r>
              <a:rPr lang="en-US" sz="4400">
                <a:solidFill>
                  <a:srgbClr val="FFFFFF"/>
                </a:solidFill>
                <a:latin typeface="Gill Sans MT"/>
              </a:rPr>
              <a:t> </a:t>
            </a:r>
            <a:endParaRPr lang="en-US" sz="4400" b="0" i="0" u="none" strike="noStrike" kern="1200" cap="none" spc="0" normalizeH="0" baseline="0" noProof="0">
              <a:ln>
                <a:noFill/>
              </a:ln>
              <a:solidFill>
                <a:srgbClr val="FFFFFF"/>
              </a:solidFill>
              <a:effectLst/>
              <a:uLnTx/>
              <a:uFillTx/>
              <a:latin typeface="Gill Sans M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MT"/>
              </a:rPr>
              <a:t>A citizen science water quality monitoring program encouraging all Georgians to get familiar with their watersheds, monitor impacts, improve streams, rivers, wetlands, lakes, and estuaries, and inform others about their effect on water quality.</a:t>
            </a:r>
            <a:endParaRPr lang="en-US" sz="1400" b="0" i="0" u="none" strike="noStrike" kern="1200" cap="none" spc="0" normalizeH="0" baseline="0" noProof="0">
              <a:ln>
                <a:noFill/>
              </a:ln>
              <a:effectLst/>
              <a:uLnTx/>
              <a:uFillTx/>
              <a:latin typeface="Gill Sans MT"/>
            </a:endParaRPr>
          </a:p>
        </p:txBody>
      </p:sp>
      <p:sp>
        <p:nvSpPr>
          <p:cNvPr id="8" name="TextBox 7">
            <a:extLst>
              <a:ext uri="{FF2B5EF4-FFF2-40B4-BE49-F238E27FC236}">
                <a16:creationId xmlns:a16="http://schemas.microsoft.com/office/drawing/2014/main" id="{90E3E8B4-6184-4F86-9C39-D5D66CE09271}"/>
              </a:ext>
            </a:extLst>
          </p:cNvPr>
          <p:cNvSpPr txBox="1"/>
          <p:nvPr/>
        </p:nvSpPr>
        <p:spPr>
          <a:xfrm>
            <a:off x="199938" y="5700316"/>
            <a:ext cx="21206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Increase public </a:t>
            </a:r>
            <a:r>
              <a:rPr kumimoji="0" lang="en-US" sz="1400" b="1" i="0" u="sng" strike="noStrike" kern="1200" cap="none" spc="0" normalizeH="0" baseline="0" noProof="0">
                <a:ln>
                  <a:noFill/>
                </a:ln>
                <a:effectLst/>
                <a:uLnTx/>
                <a:uFillTx/>
                <a:latin typeface="Gill Sans MT"/>
              </a:rPr>
              <a:t>awareness</a:t>
            </a:r>
            <a:r>
              <a:rPr kumimoji="0" lang="en-US" sz="1400" b="0" i="0" u="none" strike="noStrike" kern="1200" cap="none" spc="0" normalizeH="0" baseline="0" noProof="0">
                <a:ln>
                  <a:noFill/>
                </a:ln>
                <a:effectLst/>
                <a:uLnTx/>
                <a:uFillTx/>
                <a:latin typeface="Gill Sans MT"/>
              </a:rPr>
              <a:t> of nonpoint source pollution &amp; water quality issues</a:t>
            </a:r>
          </a:p>
        </p:txBody>
      </p:sp>
      <p:sp>
        <p:nvSpPr>
          <p:cNvPr id="9" name="TextBox 8">
            <a:extLst>
              <a:ext uri="{FF2B5EF4-FFF2-40B4-BE49-F238E27FC236}">
                <a16:creationId xmlns:a16="http://schemas.microsoft.com/office/drawing/2014/main" id="{4E238ED8-3B52-4E40-962B-443BA0A258AB}"/>
              </a:ext>
            </a:extLst>
          </p:cNvPr>
          <p:cNvSpPr txBox="1"/>
          <p:nvPr/>
        </p:nvSpPr>
        <p:spPr>
          <a:xfrm>
            <a:off x="2613254" y="5700317"/>
            <a:ext cx="2120683"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Collect baseline water quality </a:t>
            </a:r>
            <a:r>
              <a:rPr kumimoji="0" lang="en-US" sz="1400" b="1" i="0" u="sng" strike="noStrike" kern="1200" cap="none" spc="0" normalizeH="0" baseline="0" noProof="0">
                <a:ln>
                  <a:noFill/>
                </a:ln>
                <a:effectLst/>
                <a:uLnTx/>
                <a:uFillTx/>
                <a:latin typeface="Gill Sans MT"/>
              </a:rPr>
              <a:t>data</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according to Adopt-A-Stream protocols</a:t>
            </a:r>
          </a:p>
        </p:txBody>
      </p:sp>
      <p:sp>
        <p:nvSpPr>
          <p:cNvPr id="11" name="TextBox 10">
            <a:extLst>
              <a:ext uri="{FF2B5EF4-FFF2-40B4-BE49-F238E27FC236}">
                <a16:creationId xmlns:a16="http://schemas.microsoft.com/office/drawing/2014/main" id="{B3C6C2F2-2429-40C8-B780-DAFD1CDA71A1}"/>
              </a:ext>
            </a:extLst>
          </p:cNvPr>
          <p:cNvSpPr txBox="1"/>
          <p:nvPr/>
        </p:nvSpPr>
        <p:spPr>
          <a:xfrm>
            <a:off x="5020869" y="5700317"/>
            <a:ext cx="2120683" cy="738664"/>
          </a:xfrm>
          <a:prstGeom prst="rect">
            <a:avLst/>
          </a:prstGeom>
          <a:noFill/>
        </p:spPr>
        <p:txBody>
          <a:bodyPr wrap="square" lIns="91440" tIns="45720" rIns="91440" bIns="45720" rtlCol="0" anchor="t">
            <a:spAutoFit/>
          </a:bodyPr>
          <a:lstStyle/>
          <a:p>
            <a:pPr algn="ctr">
              <a:defRPr/>
            </a:pPr>
            <a:r>
              <a:rPr kumimoji="0" lang="en-US" sz="1400" b="0" i="0" u="none" strike="noStrike" kern="1200" cap="none" spc="0" normalizeH="0" baseline="0" noProof="0">
                <a:ln>
                  <a:noFill/>
                </a:ln>
                <a:effectLst/>
                <a:uLnTx/>
                <a:uFillTx/>
                <a:latin typeface="Gill Sans MT"/>
              </a:rPr>
              <a:t>Take </a:t>
            </a:r>
            <a:r>
              <a:rPr kumimoji="0" lang="en-US" sz="1400" b="1" i="0" u="sng" strike="noStrike" kern="1200" cap="none" spc="0" normalizeH="0" baseline="0" noProof="0">
                <a:ln>
                  <a:noFill/>
                </a:ln>
                <a:effectLst/>
                <a:uLnTx/>
                <a:uFillTx/>
                <a:latin typeface="Gill Sans MT"/>
              </a:rPr>
              <a:t>observations </a:t>
            </a:r>
            <a:r>
              <a:rPr kumimoji="0" lang="en-US" sz="1400" b="0" i="0" u="none" strike="noStrike" kern="1200" cap="none" spc="0" normalizeH="0" baseline="0" noProof="0">
                <a:ln>
                  <a:noFill/>
                </a:ln>
                <a:effectLst/>
                <a:uLnTx/>
                <a:uFillTx/>
                <a:latin typeface="Gill Sans MT"/>
              </a:rPr>
              <a:t>of sites to note </a:t>
            </a:r>
            <a:r>
              <a:rPr lang="en-US" sz="1400">
                <a:latin typeface="Gill Sans MT"/>
              </a:rPr>
              <a:t>water quality conditions</a:t>
            </a:r>
            <a:endParaRPr lang="en-US" sz="1400" b="0" i="0" u="none" strike="noStrike" kern="1200" cap="none" spc="0" normalizeH="0" baseline="0" noProof="0">
              <a:ln>
                <a:noFill/>
              </a:ln>
              <a:effectLst/>
              <a:uLnTx/>
              <a:uFillTx/>
              <a:latin typeface="Gill Sans MT"/>
            </a:endParaRPr>
          </a:p>
        </p:txBody>
      </p:sp>
      <p:sp>
        <p:nvSpPr>
          <p:cNvPr id="13" name="TextBox 12">
            <a:extLst>
              <a:ext uri="{FF2B5EF4-FFF2-40B4-BE49-F238E27FC236}">
                <a16:creationId xmlns:a16="http://schemas.microsoft.com/office/drawing/2014/main" id="{4EEDE1A3-0154-4692-8FAD-703BBEC5098C}"/>
              </a:ext>
            </a:extLst>
          </p:cNvPr>
          <p:cNvSpPr txBox="1"/>
          <p:nvPr/>
        </p:nvSpPr>
        <p:spPr>
          <a:xfrm>
            <a:off x="7425527" y="5700315"/>
            <a:ext cx="212068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Seek </a:t>
            </a:r>
            <a:r>
              <a:rPr kumimoji="0" lang="en-US" sz="1400" b="1" i="0" u="sng" strike="noStrike" kern="1200" cap="none" spc="0" normalizeH="0" baseline="0" noProof="0">
                <a:ln>
                  <a:noFill/>
                </a:ln>
                <a:effectLst/>
                <a:uLnTx/>
                <a:uFillTx/>
                <a:latin typeface="Gill Sans MT"/>
              </a:rPr>
              <a:t>partnerships</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with local gov’ts, nonprofits, &amp; other organizations to share results </a:t>
            </a:r>
            <a:r>
              <a:rPr kumimoji="0" lang="en-US" sz="1400" i="0" u="none" strike="noStrike" kern="1200" cap="none" spc="0" normalizeH="0" baseline="0" noProof="0">
                <a:ln>
                  <a:noFill/>
                </a:ln>
                <a:effectLst/>
                <a:uLnTx/>
                <a:uFillTx/>
                <a:latin typeface="Gill Sans MT"/>
              </a:rPr>
              <a:t>&amp; </a:t>
            </a:r>
            <a:r>
              <a:rPr kumimoji="0" lang="en-US" sz="1400" b="0" i="0" u="none" strike="noStrike" kern="1200" cap="none" spc="0" normalizeH="0" baseline="0" noProof="0">
                <a:ln>
                  <a:noFill/>
                </a:ln>
                <a:effectLst/>
                <a:uLnTx/>
                <a:uFillTx/>
                <a:latin typeface="Gill Sans MT"/>
              </a:rPr>
              <a:t>resources</a:t>
            </a:r>
          </a:p>
        </p:txBody>
      </p:sp>
      <p:sp>
        <p:nvSpPr>
          <p:cNvPr id="15" name="TextBox 14">
            <a:extLst>
              <a:ext uri="{FF2B5EF4-FFF2-40B4-BE49-F238E27FC236}">
                <a16:creationId xmlns:a16="http://schemas.microsoft.com/office/drawing/2014/main" id="{1720BC44-EE6D-4BA0-B428-27366CDD3564}"/>
              </a:ext>
            </a:extLst>
          </p:cNvPr>
          <p:cNvSpPr txBox="1"/>
          <p:nvPr/>
        </p:nvSpPr>
        <p:spPr>
          <a:xfrm>
            <a:off x="9839710"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Utilize </a:t>
            </a:r>
            <a:r>
              <a:rPr kumimoji="0" lang="en-US" sz="1400" b="1" i="0" u="sng" strike="noStrike" kern="1200" cap="none" spc="0" normalizeH="0" baseline="0" noProof="0">
                <a:ln>
                  <a:noFill/>
                </a:ln>
                <a:effectLst/>
                <a:uLnTx/>
                <a:uFillTx/>
                <a:latin typeface="Gill Sans MT"/>
              </a:rPr>
              <a:t>tools &amp; training</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provided by staff &amp; local coordinators</a:t>
            </a:r>
          </a:p>
        </p:txBody>
      </p:sp>
      <p:sp>
        <p:nvSpPr>
          <p:cNvPr id="17" name="TextBox 16">
            <a:extLst>
              <a:ext uri="{FF2B5EF4-FFF2-40B4-BE49-F238E27FC236}">
                <a16:creationId xmlns:a16="http://schemas.microsoft.com/office/drawing/2014/main" id="{3B30D26B-C845-4D5B-A386-7541A8A0BAF5}"/>
              </a:ext>
            </a:extLst>
          </p:cNvPr>
          <p:cNvSpPr txBox="1"/>
          <p:nvPr/>
        </p:nvSpPr>
        <p:spPr>
          <a:xfrm>
            <a:off x="203943" y="2613827"/>
            <a:ext cx="210224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A</a:t>
            </a:r>
          </a:p>
        </p:txBody>
      </p:sp>
      <p:sp>
        <p:nvSpPr>
          <p:cNvPr id="2" name="TextBox 1">
            <a:extLst>
              <a:ext uri="{FF2B5EF4-FFF2-40B4-BE49-F238E27FC236}">
                <a16:creationId xmlns:a16="http://schemas.microsoft.com/office/drawing/2014/main" id="{C20BB76C-D14D-4043-A864-6E7DBEDC5EF5}"/>
              </a:ext>
            </a:extLst>
          </p:cNvPr>
          <p:cNvSpPr txBox="1"/>
          <p:nvPr/>
        </p:nvSpPr>
        <p:spPr>
          <a:xfrm>
            <a:off x="213065" y="3230658"/>
            <a:ext cx="210377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Awareness</a:t>
            </a:r>
            <a:endParaRPr kumimoji="0" lang="en-US" sz="1400" b="0" i="0" u="none" strike="noStrike" kern="1200" cap="none" spc="0" normalizeH="0" baseline="0" noProof="0">
              <a:ln>
                <a:noFill/>
              </a:ln>
              <a:effectLst/>
              <a:uLnTx/>
              <a:uFillTx/>
              <a:latin typeface="Gill Sans MT"/>
            </a:endParaRPr>
          </a:p>
        </p:txBody>
      </p:sp>
      <p:sp>
        <p:nvSpPr>
          <p:cNvPr id="19" name="TextBox 18">
            <a:extLst>
              <a:ext uri="{FF2B5EF4-FFF2-40B4-BE49-F238E27FC236}">
                <a16:creationId xmlns:a16="http://schemas.microsoft.com/office/drawing/2014/main" id="{AD1F8DBB-26CE-45E8-9781-C90411A49221}"/>
              </a:ext>
            </a:extLst>
          </p:cNvPr>
          <p:cNvSpPr txBox="1"/>
          <p:nvPr/>
        </p:nvSpPr>
        <p:spPr>
          <a:xfrm>
            <a:off x="2609220" y="2630541"/>
            <a:ext cx="2118459"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D</a:t>
            </a:r>
          </a:p>
        </p:txBody>
      </p:sp>
      <p:sp>
        <p:nvSpPr>
          <p:cNvPr id="5" name="TextBox 4">
            <a:extLst>
              <a:ext uri="{FF2B5EF4-FFF2-40B4-BE49-F238E27FC236}">
                <a16:creationId xmlns:a16="http://schemas.microsoft.com/office/drawing/2014/main" id="{0534EF6F-7DE0-4A79-A1A0-059D866D80F7}"/>
              </a:ext>
            </a:extLst>
          </p:cNvPr>
          <p:cNvSpPr txBox="1"/>
          <p:nvPr/>
        </p:nvSpPr>
        <p:spPr>
          <a:xfrm>
            <a:off x="2604800" y="3230659"/>
            <a:ext cx="210922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Data</a:t>
            </a:r>
            <a:endParaRPr kumimoji="0" lang="en-US" sz="1400" b="0" i="0" u="none" strike="noStrike" kern="1200" cap="none" spc="0" normalizeH="0" baseline="0" noProof="0">
              <a:ln>
                <a:noFill/>
              </a:ln>
              <a:effectLst/>
              <a:uLnTx/>
              <a:uFillTx/>
              <a:latin typeface="Gill Sans MT"/>
            </a:endParaRPr>
          </a:p>
        </p:txBody>
      </p:sp>
      <p:pic>
        <p:nvPicPr>
          <p:cNvPr id="27" name="Picture 26" descr="A person standing next to a body of water&#10;&#10;Description automatically generated">
            <a:extLst>
              <a:ext uri="{FF2B5EF4-FFF2-40B4-BE49-F238E27FC236}">
                <a16:creationId xmlns:a16="http://schemas.microsoft.com/office/drawing/2014/main" id="{03DF791F-EB11-40E9-8B79-6A02FA63D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147" y="3611881"/>
            <a:ext cx="2087198" cy="2049098"/>
          </a:xfrm>
          <a:prstGeom prst="rect">
            <a:avLst/>
          </a:prstGeom>
          <a:ln>
            <a:solidFill>
              <a:schemeClr val="bg1"/>
            </a:solidFill>
          </a:ln>
        </p:spPr>
      </p:pic>
      <p:pic>
        <p:nvPicPr>
          <p:cNvPr id="30" name="Picture 29" descr="A group of people posing for a photo&#10;&#10;Description automatically generated">
            <a:extLst>
              <a:ext uri="{FF2B5EF4-FFF2-40B4-BE49-F238E27FC236}">
                <a16:creationId xmlns:a16="http://schemas.microsoft.com/office/drawing/2014/main" id="{D22EE599-E61F-47A9-B38A-E8D0CFA0B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255" y="3608285"/>
            <a:ext cx="2087198" cy="2049098"/>
          </a:xfrm>
          <a:prstGeom prst="rect">
            <a:avLst/>
          </a:prstGeom>
          <a:ln>
            <a:solidFill>
              <a:schemeClr val="bg1"/>
            </a:solidFill>
          </a:ln>
        </p:spPr>
      </p:pic>
      <p:sp>
        <p:nvSpPr>
          <p:cNvPr id="21" name="TextBox 20">
            <a:extLst>
              <a:ext uri="{FF2B5EF4-FFF2-40B4-BE49-F238E27FC236}">
                <a16:creationId xmlns:a16="http://schemas.microsoft.com/office/drawing/2014/main" id="{5D6CA563-859E-468F-B58F-1B67AD8BDD5D}"/>
              </a:ext>
            </a:extLst>
          </p:cNvPr>
          <p:cNvSpPr txBox="1"/>
          <p:nvPr/>
        </p:nvSpPr>
        <p:spPr>
          <a:xfrm>
            <a:off x="5024021" y="2626947"/>
            <a:ext cx="2082103" cy="79610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O</a:t>
            </a:r>
          </a:p>
        </p:txBody>
      </p:sp>
      <p:sp>
        <p:nvSpPr>
          <p:cNvPr id="3" name="TextBox 2">
            <a:extLst>
              <a:ext uri="{FF2B5EF4-FFF2-40B4-BE49-F238E27FC236}">
                <a16:creationId xmlns:a16="http://schemas.microsoft.com/office/drawing/2014/main" id="{DB92978F-8D2B-4E2D-AF9D-072EE7620AA8}"/>
              </a:ext>
            </a:extLst>
          </p:cNvPr>
          <p:cNvSpPr txBox="1"/>
          <p:nvPr/>
        </p:nvSpPr>
        <p:spPr>
          <a:xfrm>
            <a:off x="5022064" y="3230421"/>
            <a:ext cx="210949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Observations</a:t>
            </a:r>
            <a:endParaRPr kumimoji="0" lang="en-US" sz="1400" b="0" i="0" u="none" strike="noStrike" kern="1200" cap="none" spc="0" normalizeH="0" baseline="0" noProof="0">
              <a:ln>
                <a:noFill/>
              </a:ln>
              <a:effectLst/>
              <a:uLnTx/>
              <a:uFillTx/>
              <a:latin typeface="Gill Sans MT"/>
            </a:endParaRPr>
          </a:p>
        </p:txBody>
      </p:sp>
      <p:sp>
        <p:nvSpPr>
          <p:cNvPr id="23" name="TextBox 22">
            <a:extLst>
              <a:ext uri="{FF2B5EF4-FFF2-40B4-BE49-F238E27FC236}">
                <a16:creationId xmlns:a16="http://schemas.microsoft.com/office/drawing/2014/main" id="{B6D8F68A-ED88-4CB8-BE8A-0C48A111B15D}"/>
              </a:ext>
            </a:extLst>
          </p:cNvPr>
          <p:cNvSpPr txBox="1"/>
          <p:nvPr/>
        </p:nvSpPr>
        <p:spPr>
          <a:xfrm>
            <a:off x="7410248" y="2638652"/>
            <a:ext cx="2118028" cy="76944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P</a:t>
            </a:r>
          </a:p>
        </p:txBody>
      </p:sp>
      <p:sp>
        <p:nvSpPr>
          <p:cNvPr id="14" name="TextBox 13">
            <a:extLst>
              <a:ext uri="{FF2B5EF4-FFF2-40B4-BE49-F238E27FC236}">
                <a16:creationId xmlns:a16="http://schemas.microsoft.com/office/drawing/2014/main" id="{A3D7B160-F7EE-4704-B39A-6390894FE4B6}"/>
              </a:ext>
            </a:extLst>
          </p:cNvPr>
          <p:cNvSpPr txBox="1"/>
          <p:nvPr/>
        </p:nvSpPr>
        <p:spPr>
          <a:xfrm>
            <a:off x="7435200" y="3230362"/>
            <a:ext cx="209012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Partnerships</a:t>
            </a:r>
            <a:endParaRPr kumimoji="0" lang="en-US" sz="1400" b="0" i="0" u="none" strike="noStrike" kern="1200" cap="none" spc="0" normalizeH="0" baseline="0" noProof="0">
              <a:ln>
                <a:noFill/>
              </a:ln>
              <a:effectLst/>
              <a:uLnTx/>
              <a:uFillTx/>
              <a:latin typeface="Gill Sans MT"/>
            </a:endParaRPr>
          </a:p>
        </p:txBody>
      </p:sp>
      <p:sp>
        <p:nvSpPr>
          <p:cNvPr id="25" name="TextBox 24">
            <a:extLst>
              <a:ext uri="{FF2B5EF4-FFF2-40B4-BE49-F238E27FC236}">
                <a16:creationId xmlns:a16="http://schemas.microsoft.com/office/drawing/2014/main" id="{7AEB406C-54EB-4572-8933-3D0C9F2A50F6}"/>
              </a:ext>
            </a:extLst>
          </p:cNvPr>
          <p:cNvSpPr txBox="1"/>
          <p:nvPr/>
        </p:nvSpPr>
        <p:spPr>
          <a:xfrm>
            <a:off x="9834575" y="2619602"/>
            <a:ext cx="213115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T</a:t>
            </a:r>
          </a:p>
        </p:txBody>
      </p:sp>
      <p:sp>
        <p:nvSpPr>
          <p:cNvPr id="16" name="TextBox 15">
            <a:extLst>
              <a:ext uri="{FF2B5EF4-FFF2-40B4-BE49-F238E27FC236}">
                <a16:creationId xmlns:a16="http://schemas.microsoft.com/office/drawing/2014/main" id="{AB73CDF6-A151-44C1-868F-2B57EFA6B8E8}"/>
              </a:ext>
            </a:extLst>
          </p:cNvPr>
          <p:cNvSpPr txBox="1"/>
          <p:nvPr/>
        </p:nvSpPr>
        <p:spPr>
          <a:xfrm>
            <a:off x="9824609" y="3211313"/>
            <a:ext cx="2116301"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Tools &amp; Training</a:t>
            </a:r>
            <a:endParaRPr kumimoji="0" lang="en-US" sz="1400" b="0" i="0" u="none" strike="noStrike" kern="1200" cap="none" spc="0" normalizeH="0" baseline="0" noProof="0">
              <a:ln>
                <a:noFill/>
              </a:ln>
              <a:effectLst/>
              <a:uLnTx/>
              <a:uFillTx/>
              <a:latin typeface="Gill Sans MT"/>
            </a:endParaRPr>
          </a:p>
        </p:txBody>
      </p:sp>
      <p:pic>
        <p:nvPicPr>
          <p:cNvPr id="31" name="Picture 31" descr="EastPoint_cropedit.jpg">
            <a:extLst>
              <a:ext uri="{FF2B5EF4-FFF2-40B4-BE49-F238E27FC236}">
                <a16:creationId xmlns:a16="http://schemas.microsoft.com/office/drawing/2014/main" id="{80ED0EE9-C091-4418-B9BA-1871F4BA6880}"/>
              </a:ext>
            </a:extLst>
          </p:cNvPr>
          <p:cNvPicPr>
            <a:picLocks noChangeAspect="1"/>
          </p:cNvPicPr>
          <p:nvPr/>
        </p:nvPicPr>
        <p:blipFill>
          <a:blip r:embed="rId5"/>
          <a:stretch>
            <a:fillRect/>
          </a:stretch>
        </p:blipFill>
        <p:spPr>
          <a:xfrm>
            <a:off x="9828363" y="3605122"/>
            <a:ext cx="2139351" cy="2043742"/>
          </a:xfrm>
          <a:prstGeom prst="rect">
            <a:avLst/>
          </a:prstGeom>
          <a:ln>
            <a:solidFill>
              <a:schemeClr val="bg1"/>
            </a:solidFill>
          </a:ln>
        </p:spPr>
      </p:pic>
      <p:pic>
        <p:nvPicPr>
          <p:cNvPr id="20" name="Picture 25" descr="Mystery River 1.jpg">
            <a:extLst>
              <a:ext uri="{FF2B5EF4-FFF2-40B4-BE49-F238E27FC236}">
                <a16:creationId xmlns:a16="http://schemas.microsoft.com/office/drawing/2014/main" id="{EBF85C44-1065-430C-A651-869C257BDD13}"/>
              </a:ext>
            </a:extLst>
          </p:cNvPr>
          <p:cNvPicPr>
            <a:picLocks noChangeAspect="1"/>
          </p:cNvPicPr>
          <p:nvPr/>
        </p:nvPicPr>
        <p:blipFill>
          <a:blip r:embed="rId6"/>
          <a:stretch>
            <a:fillRect/>
          </a:stretch>
        </p:blipFill>
        <p:spPr>
          <a:xfrm>
            <a:off x="195533" y="3600629"/>
            <a:ext cx="2124974" cy="2043742"/>
          </a:xfrm>
          <a:prstGeom prst="rect">
            <a:avLst/>
          </a:prstGeom>
          <a:ln>
            <a:solidFill>
              <a:schemeClr val="bg1"/>
            </a:solidFill>
          </a:ln>
        </p:spPr>
      </p:pic>
      <p:pic>
        <p:nvPicPr>
          <p:cNvPr id="12" name="Picture 17">
            <a:extLst>
              <a:ext uri="{FF2B5EF4-FFF2-40B4-BE49-F238E27FC236}">
                <a16:creationId xmlns:a16="http://schemas.microsoft.com/office/drawing/2014/main" id="{97E4BAA9-1978-4B6F-8305-A42AD93C269E}"/>
              </a:ext>
            </a:extLst>
          </p:cNvPr>
          <p:cNvPicPr>
            <a:picLocks noChangeAspect="1"/>
          </p:cNvPicPr>
          <p:nvPr/>
        </p:nvPicPr>
        <p:blipFill>
          <a:blip r:embed="rId7"/>
          <a:stretch>
            <a:fillRect/>
          </a:stretch>
        </p:blipFill>
        <p:spPr>
          <a:xfrm>
            <a:off x="8804476" y="-3683"/>
            <a:ext cx="3331579" cy="2582732"/>
          </a:xfrm>
          <a:prstGeom prst="rect">
            <a:avLst/>
          </a:prstGeom>
        </p:spPr>
      </p:pic>
      <p:pic>
        <p:nvPicPr>
          <p:cNvPr id="18" name="Picture 17" descr="A picture containing tree, person, outdoor, ground&#10;&#10;Description automatically generated">
            <a:extLst>
              <a:ext uri="{FF2B5EF4-FFF2-40B4-BE49-F238E27FC236}">
                <a16:creationId xmlns:a16="http://schemas.microsoft.com/office/drawing/2014/main" id="{CF70CE24-EBEB-49A1-ABCB-E8F78DC75566}"/>
              </a:ext>
            </a:extLst>
          </p:cNvPr>
          <p:cNvPicPr>
            <a:picLocks noChangeAspect="1"/>
          </p:cNvPicPr>
          <p:nvPr/>
        </p:nvPicPr>
        <p:blipFill rotWithShape="1">
          <a:blip r:embed="rId8">
            <a:extLst>
              <a:ext uri="{28A0092B-C50C-407E-A947-70E740481C1C}">
                <a14:useLocalDpi xmlns:a14="http://schemas.microsoft.com/office/drawing/2010/main" val="0"/>
              </a:ext>
            </a:extLst>
          </a:blip>
          <a:srcRect l="32377" t="24166" r="36715" b="36247"/>
          <a:stretch/>
        </p:blipFill>
        <p:spPr>
          <a:xfrm>
            <a:off x="2625887" y="3605122"/>
            <a:ext cx="2122879" cy="2039249"/>
          </a:xfrm>
          <a:prstGeom prst="rect">
            <a:avLst/>
          </a:prstGeom>
          <a:ln>
            <a:solidFill>
              <a:schemeClr val="bg1"/>
            </a:solidFill>
          </a:ln>
        </p:spPr>
      </p:pic>
    </p:spTree>
    <p:extLst>
      <p:ext uri="{BB962C8B-B14F-4D97-AF65-F5344CB8AC3E}">
        <p14:creationId xmlns:p14="http://schemas.microsoft.com/office/powerpoint/2010/main" val="15204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Eutrophication</a:t>
            </a:r>
          </a:p>
        </p:txBody>
      </p:sp>
      <p:grpSp>
        <p:nvGrpSpPr>
          <p:cNvPr id="4" name="Group 3">
            <a:extLst>
              <a:ext uri="{FF2B5EF4-FFF2-40B4-BE49-F238E27FC236}">
                <a16:creationId xmlns:a16="http://schemas.microsoft.com/office/drawing/2014/main" id="{5B56C8E3-75EA-4563-8CBC-7B5414666674}"/>
              </a:ext>
            </a:extLst>
          </p:cNvPr>
          <p:cNvGrpSpPr/>
          <p:nvPr/>
        </p:nvGrpSpPr>
        <p:grpSpPr>
          <a:xfrm>
            <a:off x="2920496" y="1569226"/>
            <a:ext cx="6351009" cy="5266208"/>
            <a:chOff x="2727393" y="1535670"/>
            <a:chExt cx="6351009" cy="5266208"/>
          </a:xfrm>
        </p:grpSpPr>
        <p:pic>
          <p:nvPicPr>
            <p:cNvPr id="10" name="Picture 9" descr="Diagram&#10;&#10;Description automatically generated">
              <a:extLst>
                <a:ext uri="{FF2B5EF4-FFF2-40B4-BE49-F238E27FC236}">
                  <a16:creationId xmlns:a16="http://schemas.microsoft.com/office/drawing/2014/main" id="{AC946FEA-6681-49F7-A2C8-9D1B585C1E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313" b="3769"/>
            <a:stretch/>
          </p:blipFill>
          <p:spPr>
            <a:xfrm>
              <a:off x="2727393" y="1535670"/>
              <a:ext cx="6351009" cy="5266208"/>
            </a:xfrm>
            <a:prstGeom prst="rect">
              <a:avLst/>
            </a:prstGeom>
          </p:spPr>
        </p:pic>
        <p:sp>
          <p:nvSpPr>
            <p:cNvPr id="3" name="TextBox 2">
              <a:extLst>
                <a:ext uri="{FF2B5EF4-FFF2-40B4-BE49-F238E27FC236}">
                  <a16:creationId xmlns:a16="http://schemas.microsoft.com/office/drawing/2014/main" id="{FBE2B541-6C71-4627-BD3A-3A0D075A514B}"/>
                </a:ext>
              </a:extLst>
            </p:cNvPr>
            <p:cNvSpPr txBox="1"/>
            <p:nvPr/>
          </p:nvSpPr>
          <p:spPr>
            <a:xfrm>
              <a:off x="8451376" y="6433653"/>
              <a:ext cx="105770" cy="184666"/>
            </a:xfrm>
            <a:prstGeom prst="rect">
              <a:avLst/>
            </a:prstGeom>
            <a:solidFill>
              <a:srgbClr val="FFFFFF"/>
            </a:solidFill>
          </p:spPr>
          <p:txBody>
            <a:bodyPr wrap="square" lIns="18288" tIns="0" rIns="0" bIns="0" rtlCol="0">
              <a:spAutoFit/>
            </a:bodyPr>
            <a:lstStyle/>
            <a:p>
              <a:r>
                <a:rPr lang="en-US" sz="1200"/>
                <a:t>,</a:t>
              </a:r>
            </a:p>
          </p:txBody>
        </p:sp>
      </p:grpSp>
      <p:sp>
        <p:nvSpPr>
          <p:cNvPr id="11" name="TextBox 10">
            <a:extLst>
              <a:ext uri="{FF2B5EF4-FFF2-40B4-BE49-F238E27FC236}">
                <a16:creationId xmlns:a16="http://schemas.microsoft.com/office/drawing/2014/main" id="{7FEF5678-6E00-4007-ACA3-7EAEADA7C7D1}"/>
              </a:ext>
            </a:extLst>
          </p:cNvPr>
          <p:cNvSpPr txBox="1"/>
          <p:nvPr/>
        </p:nvSpPr>
        <p:spPr>
          <a:xfrm>
            <a:off x="2860103" y="6635379"/>
            <a:ext cx="6858000" cy="200055"/>
          </a:xfrm>
          <a:prstGeom prst="rect">
            <a:avLst/>
          </a:prstGeom>
          <a:noFill/>
        </p:spPr>
        <p:txBody>
          <a:bodyPr wrap="square" rtlCol="0">
            <a:spAutoFit/>
          </a:bodyPr>
          <a:lstStyle/>
          <a:p>
            <a:r>
              <a:rPr lang="en-US" sz="700">
                <a:hlinkClick r:id="rId4" tooltip="https://bio4esobil2011.wordpress.com/2012/05/27/eutrophication/"/>
              </a:rPr>
              <a:t>This Photo</a:t>
            </a:r>
            <a:r>
              <a:rPr lang="en-US" sz="700"/>
              <a:t> by Unknown Author is licensed under </a:t>
            </a:r>
            <a:r>
              <a:rPr lang="en-US" sz="700">
                <a:hlinkClick r:id="rId5" tooltip="https://creativecommons.org/licenses/by-nc-sa/3.0/"/>
              </a:rPr>
              <a:t>CC BY-SA-NC</a:t>
            </a:r>
            <a:endParaRPr lang="en-US" sz="700"/>
          </a:p>
        </p:txBody>
      </p:sp>
      <p:sp>
        <p:nvSpPr>
          <p:cNvPr id="19" name="Rectangle 18">
            <a:extLst>
              <a:ext uri="{FF2B5EF4-FFF2-40B4-BE49-F238E27FC236}">
                <a16:creationId xmlns:a16="http://schemas.microsoft.com/office/drawing/2014/main" id="{2D09A672-2FBF-4D9C-A2B6-DE02750D942C}"/>
              </a:ext>
            </a:extLst>
          </p:cNvPr>
          <p:cNvSpPr/>
          <p:nvPr/>
        </p:nvSpPr>
        <p:spPr>
          <a:xfrm>
            <a:off x="4703130" y="5924570"/>
            <a:ext cx="678495" cy="200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15" name="Rectangle 14">
            <a:extLst>
              <a:ext uri="{FF2B5EF4-FFF2-40B4-BE49-F238E27FC236}">
                <a16:creationId xmlns:a16="http://schemas.microsoft.com/office/drawing/2014/main" id="{3DF629E5-7E0B-40D6-B851-EA773937E96B}"/>
              </a:ext>
            </a:extLst>
          </p:cNvPr>
          <p:cNvSpPr/>
          <p:nvPr/>
        </p:nvSpPr>
        <p:spPr>
          <a:xfrm>
            <a:off x="4800600" y="3824168"/>
            <a:ext cx="2552700" cy="776407"/>
          </a:xfrm>
          <a:prstGeom prst="rect">
            <a:avLst/>
          </a:prstGeom>
          <a:gradFill flip="none" rotWithShape="1">
            <a:gsLst>
              <a:gs pos="50000">
                <a:srgbClr val="CAEAF9"/>
              </a:gs>
              <a:gs pos="0">
                <a:srgbClr val="B4E1F8"/>
              </a:gs>
              <a:gs pos="100000">
                <a:srgbClr val="E2F3FC"/>
              </a:gs>
            </a:gsLst>
            <a:lin ang="1620000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3. Algae blooms block sunlight</a:t>
            </a:r>
          </a:p>
        </p:txBody>
      </p:sp>
      <p:sp>
        <p:nvSpPr>
          <p:cNvPr id="18" name="Rectangle 17">
            <a:extLst>
              <a:ext uri="{FF2B5EF4-FFF2-40B4-BE49-F238E27FC236}">
                <a16:creationId xmlns:a16="http://schemas.microsoft.com/office/drawing/2014/main" id="{E8644565-4D32-4C5A-9BF3-71CFBABAE0E2}"/>
              </a:ext>
            </a:extLst>
          </p:cNvPr>
          <p:cNvSpPr/>
          <p:nvPr/>
        </p:nvSpPr>
        <p:spPr>
          <a:xfrm>
            <a:off x="2997010" y="5391465"/>
            <a:ext cx="1442643" cy="733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CCD163E2-98FC-4350-AFE2-794C3DEC2BB6}"/>
              </a:ext>
            </a:extLst>
          </p:cNvPr>
          <p:cNvSpPr/>
          <p:nvPr/>
        </p:nvSpPr>
        <p:spPr>
          <a:xfrm>
            <a:off x="4439653" y="5646842"/>
            <a:ext cx="263477" cy="733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1" name="Rectangle 20">
            <a:extLst>
              <a:ext uri="{FF2B5EF4-FFF2-40B4-BE49-F238E27FC236}">
                <a16:creationId xmlns:a16="http://schemas.microsoft.com/office/drawing/2014/main" id="{2815953F-4046-4F49-8CDE-9F0CF6A2BC6F}"/>
              </a:ext>
            </a:extLst>
          </p:cNvPr>
          <p:cNvSpPr/>
          <p:nvPr/>
        </p:nvSpPr>
        <p:spPr>
          <a:xfrm>
            <a:off x="7022418" y="2250217"/>
            <a:ext cx="2095112" cy="115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9" name="Rectangle 8">
            <a:extLst>
              <a:ext uri="{FF2B5EF4-FFF2-40B4-BE49-F238E27FC236}">
                <a16:creationId xmlns:a16="http://schemas.microsoft.com/office/drawing/2014/main" id="{D843C0E0-F7B5-4A3D-BBEE-968AA8C7A120}"/>
              </a:ext>
            </a:extLst>
          </p:cNvPr>
          <p:cNvSpPr/>
          <p:nvPr/>
        </p:nvSpPr>
        <p:spPr>
          <a:xfrm>
            <a:off x="2935952" y="5045245"/>
            <a:ext cx="1736982" cy="10040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dirty="0">
                <a:latin typeface="Calibri"/>
                <a:cs typeface="Calibri"/>
              </a:rPr>
              <a:t>2. Rapid plant growth occurs, </a:t>
            </a:r>
            <a:r>
              <a:rPr lang="en-US" sz="1600" b="1" dirty="0">
                <a:latin typeface="Calibri"/>
                <a:cs typeface="Calibri"/>
              </a:rPr>
              <a:t>initially increasing DO levels</a:t>
            </a:r>
            <a:endParaRPr lang="en-US" sz="1600" b="1"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DBECCFF7-BF21-489B-9AB4-45DE2407FD97}"/>
              </a:ext>
            </a:extLst>
          </p:cNvPr>
          <p:cNvSpPr/>
          <p:nvPr/>
        </p:nvSpPr>
        <p:spPr>
          <a:xfrm>
            <a:off x="7091635" y="2465186"/>
            <a:ext cx="2179869" cy="8850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5. Oxygen levels get so low that aquatic life can no longer be supported</a:t>
            </a:r>
          </a:p>
        </p:txBody>
      </p:sp>
      <p:sp>
        <p:nvSpPr>
          <p:cNvPr id="22" name="Rectangle 21">
            <a:extLst>
              <a:ext uri="{FF2B5EF4-FFF2-40B4-BE49-F238E27FC236}">
                <a16:creationId xmlns:a16="http://schemas.microsoft.com/office/drawing/2014/main" id="{C8E642C3-C1D1-4EB6-8959-7D7B84200551}"/>
              </a:ext>
            </a:extLst>
          </p:cNvPr>
          <p:cNvSpPr/>
          <p:nvPr/>
        </p:nvSpPr>
        <p:spPr>
          <a:xfrm>
            <a:off x="2920495" y="2152516"/>
            <a:ext cx="2095112" cy="115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5" name="Rectangle 4">
            <a:extLst>
              <a:ext uri="{FF2B5EF4-FFF2-40B4-BE49-F238E27FC236}">
                <a16:creationId xmlns:a16="http://schemas.microsoft.com/office/drawing/2014/main" id="{CBE6AE18-D483-43C9-A317-D43B6663EFF6}"/>
              </a:ext>
            </a:extLst>
          </p:cNvPr>
          <p:cNvSpPr/>
          <p:nvPr/>
        </p:nvSpPr>
        <p:spPr>
          <a:xfrm>
            <a:off x="2888241" y="2699250"/>
            <a:ext cx="1845247" cy="57996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1. Excess nutrients enter waterbody</a:t>
            </a:r>
          </a:p>
        </p:txBody>
      </p:sp>
      <p:sp>
        <p:nvSpPr>
          <p:cNvPr id="23" name="Rectangle 22">
            <a:extLst>
              <a:ext uri="{FF2B5EF4-FFF2-40B4-BE49-F238E27FC236}">
                <a16:creationId xmlns:a16="http://schemas.microsoft.com/office/drawing/2014/main" id="{06175759-72A1-4392-B1AD-55278DC78881}"/>
              </a:ext>
            </a:extLst>
          </p:cNvPr>
          <p:cNvSpPr/>
          <p:nvPr/>
        </p:nvSpPr>
        <p:spPr>
          <a:xfrm>
            <a:off x="6810376" y="5895683"/>
            <a:ext cx="2384613" cy="9598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16" name="Rectangle 15">
            <a:extLst>
              <a:ext uri="{FF2B5EF4-FFF2-40B4-BE49-F238E27FC236}">
                <a16:creationId xmlns:a16="http://schemas.microsoft.com/office/drawing/2014/main" id="{16798A64-56A0-4495-A981-149D78D07CAB}"/>
              </a:ext>
            </a:extLst>
          </p:cNvPr>
          <p:cNvSpPr/>
          <p:nvPr/>
        </p:nvSpPr>
        <p:spPr>
          <a:xfrm>
            <a:off x="6777268" y="5805078"/>
            <a:ext cx="2340262" cy="8850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4. Plants (and algae) die, </a:t>
            </a:r>
            <a:r>
              <a:rPr lang="en-US" sz="1600" b="1" dirty="0">
                <a:latin typeface="Calibri" panose="020F0502020204030204" pitchFamily="34" charset="0"/>
                <a:cs typeface="Calibri" panose="020F0502020204030204" pitchFamily="34" charset="0"/>
              </a:rPr>
              <a:t>decomposers deplete dissolved oxygen</a:t>
            </a:r>
          </a:p>
        </p:txBody>
      </p:sp>
    </p:spTree>
    <p:extLst>
      <p:ext uri="{BB962C8B-B14F-4D97-AF65-F5344CB8AC3E}">
        <p14:creationId xmlns:p14="http://schemas.microsoft.com/office/powerpoint/2010/main" val="360580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600200" y="3908833"/>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hydrogen ions (H+) present in a substance; how acidic or basic a substance is </a:t>
            </a:r>
            <a:endParaRPr lang="en-US">
              <a:solidFill>
                <a:schemeClr val="bg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cap="none">
                <a:solidFill>
                  <a:schemeClr val="bg1"/>
                </a:solidFill>
                <a:ea typeface="+mj-lt"/>
                <a:cs typeface="+mj-lt"/>
              </a:rPr>
              <a:t>pH</a:t>
            </a:r>
            <a:endParaRPr lang="en-US">
              <a:solidFill>
                <a:schemeClr val="bg1"/>
              </a:solidFill>
            </a:endParaRPr>
          </a:p>
        </p:txBody>
      </p:sp>
    </p:spTree>
    <p:extLst>
      <p:ext uri="{BB962C8B-B14F-4D97-AF65-F5344CB8AC3E}">
        <p14:creationId xmlns:p14="http://schemas.microsoft.com/office/powerpoint/2010/main" val="188730901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pH</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6317558" cy="514593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Units:</a:t>
            </a:r>
            <a:r>
              <a:rPr lang="en-US" sz="2400"/>
              <a:t> </a:t>
            </a:r>
            <a:r>
              <a:rPr lang="en-US" sz="2400" b="1"/>
              <a:t>none </a:t>
            </a:r>
            <a:r>
              <a:rPr lang="en-US" sz="2400"/>
              <a:t>(</a:t>
            </a:r>
            <a:r>
              <a:rPr lang="en-US" sz="2400">
                <a:cs typeface="Calibri"/>
              </a:rPr>
              <a:t>0-14 scale with 7 being neutral</a:t>
            </a:r>
            <a:r>
              <a:rPr lang="en-US" sz="2400">
                <a:ea typeface="+mn-lt"/>
                <a:cs typeface="+mn-lt"/>
              </a:rPr>
              <a:t>)</a:t>
            </a:r>
            <a:endParaRPr lang="en-US" sz="2400" b="1"/>
          </a:p>
          <a:p>
            <a:r>
              <a:rPr lang="en-US" sz="2400" u="sng"/>
              <a:t>Measurement:</a:t>
            </a:r>
          </a:p>
          <a:p>
            <a:pPr lvl="1">
              <a:spcBef>
                <a:spcPts val="0"/>
              </a:spcBef>
            </a:pPr>
            <a:r>
              <a:rPr lang="en-US" sz="2200">
                <a:cs typeface="Calibri"/>
              </a:rPr>
              <a:t>Color comparator</a:t>
            </a:r>
          </a:p>
          <a:p>
            <a:pPr lvl="1">
              <a:spcBef>
                <a:spcPts val="0"/>
              </a:spcBef>
            </a:pPr>
            <a:r>
              <a:rPr lang="en-US" sz="2200">
                <a:cs typeface="Calibri"/>
              </a:rPr>
              <a:t>Take 2 samples for duplicate precision</a:t>
            </a:r>
          </a:p>
          <a:p>
            <a:pPr lvl="2">
              <a:spcBef>
                <a:spcPts val="0"/>
              </a:spcBef>
            </a:pPr>
            <a:r>
              <a:rPr lang="en-US" sz="2000">
                <a:cs typeface="Calibri"/>
              </a:rPr>
              <a:t>Must be within </a:t>
            </a:r>
            <a:r>
              <a:rPr lang="en-US" sz="2000" b="1">
                <a:cs typeface="Calibri"/>
              </a:rPr>
              <a:t>+/-0.25 of each other</a:t>
            </a:r>
            <a:endParaRPr lang="en-US" sz="2000">
              <a:ea typeface="+mn-lt"/>
              <a:cs typeface="+mn-lt"/>
            </a:endParaRPr>
          </a:p>
          <a:p>
            <a:pPr lvl="2">
              <a:spcBef>
                <a:spcPts val="0"/>
              </a:spcBef>
            </a:pPr>
            <a:r>
              <a:rPr lang="en-US" sz="2000">
                <a:cs typeface="Calibri"/>
              </a:rPr>
              <a:t>If not, </a:t>
            </a:r>
            <a:r>
              <a:rPr lang="en-US" sz="2000" b="1">
                <a:cs typeface="Calibri"/>
              </a:rPr>
              <a:t>take another sample until two are within that range</a:t>
            </a:r>
            <a:r>
              <a:rPr lang="en-US" sz="2000">
                <a:cs typeface="Calibri"/>
              </a:rPr>
              <a:t>.</a:t>
            </a:r>
            <a:endParaRPr lang="en-US" sz="2000">
              <a:ea typeface="+mn-lt"/>
              <a:cs typeface="+mn-lt"/>
            </a:endParaRPr>
          </a:p>
          <a:p>
            <a:r>
              <a:rPr lang="en-US" sz="2400" u="sng"/>
              <a:t>State standard:</a:t>
            </a:r>
          </a:p>
          <a:p>
            <a:pPr lvl="1">
              <a:spcBef>
                <a:spcPts val="0"/>
              </a:spcBef>
            </a:pPr>
            <a:r>
              <a:rPr lang="en-US" sz="2200" b="1"/>
              <a:t>Between 6 and 8.5</a:t>
            </a:r>
          </a:p>
          <a:p>
            <a:pPr lvl="1">
              <a:spcBef>
                <a:spcPts val="0"/>
              </a:spcBef>
            </a:pPr>
            <a:r>
              <a:rPr lang="en-US" sz="2200"/>
              <a:t>South Georgia streams can get </a:t>
            </a:r>
            <a:r>
              <a:rPr lang="en-US" sz="2200" b="1"/>
              <a:t>as low as 3.5</a:t>
            </a:r>
          </a:p>
          <a:p>
            <a:pPr lvl="1">
              <a:spcBef>
                <a:spcPts val="0"/>
              </a:spcBef>
            </a:pPr>
            <a:r>
              <a:rPr lang="en-US" sz="2200"/>
              <a:t>Coastal: </a:t>
            </a:r>
            <a:r>
              <a:rPr lang="en-US" sz="2200" b="1"/>
              <a:t>pH increases (becomes more basic) with higher salinity</a:t>
            </a:r>
          </a:p>
        </p:txBody>
      </p:sp>
      <p:pic>
        <p:nvPicPr>
          <p:cNvPr id="6" name="Picture 5" descr="Graphical user interface&#10;&#10;Description automatically generated">
            <a:extLst>
              <a:ext uri="{FF2B5EF4-FFF2-40B4-BE49-F238E27FC236}">
                <a16:creationId xmlns:a16="http://schemas.microsoft.com/office/drawing/2014/main" id="{4FD8D2AE-CCA8-47AD-AB9A-CD72844584FB}"/>
              </a:ext>
            </a:extLst>
          </p:cNvPr>
          <p:cNvPicPr>
            <a:picLocks noChangeAspect="1"/>
          </p:cNvPicPr>
          <p:nvPr/>
        </p:nvPicPr>
        <p:blipFill rotWithShape="1">
          <a:blip r:embed="rId3">
            <a:extLst>
              <a:ext uri="{28A0092B-C50C-407E-A947-70E740481C1C}">
                <a14:useLocalDpi xmlns:a14="http://schemas.microsoft.com/office/drawing/2010/main" val="0"/>
              </a:ext>
            </a:extLst>
          </a:blip>
          <a:srcRect l="13947" r="23781"/>
          <a:stretch/>
        </p:blipFill>
        <p:spPr>
          <a:xfrm>
            <a:off x="7287444" y="1712069"/>
            <a:ext cx="4303521" cy="4607250"/>
          </a:xfrm>
          <a:prstGeom prst="rect">
            <a:avLst/>
          </a:prstGeom>
        </p:spPr>
      </p:pic>
    </p:spTree>
    <p:extLst>
      <p:ext uri="{BB962C8B-B14F-4D97-AF65-F5344CB8AC3E}">
        <p14:creationId xmlns:p14="http://schemas.microsoft.com/office/powerpoint/2010/main" val="853872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WHAT IMPACTS pH?</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28688"/>
            <a:ext cx="6939248" cy="497619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10000"/>
              </a:lnSpc>
              <a:spcBef>
                <a:spcPts val="0"/>
              </a:spcBef>
            </a:pPr>
            <a:r>
              <a:rPr lang="en-US" sz="2600"/>
              <a:t>pH should remain relatively consistent, so closely monitor for deviations</a:t>
            </a:r>
            <a:endParaRPr lang="en-US" sz="2400"/>
          </a:p>
          <a:p>
            <a:pPr>
              <a:lnSpc>
                <a:spcPct val="110000"/>
              </a:lnSpc>
            </a:pPr>
            <a:r>
              <a:rPr lang="en-US" sz="2600" u="sng"/>
              <a:t>Increased by:</a:t>
            </a:r>
          </a:p>
          <a:p>
            <a:pPr lvl="1">
              <a:lnSpc>
                <a:spcPct val="110000"/>
              </a:lnSpc>
              <a:spcBef>
                <a:spcPts val="0"/>
              </a:spcBef>
            </a:pPr>
            <a:r>
              <a:rPr lang="en-US" sz="2400"/>
              <a:t>Photosynthesis</a:t>
            </a:r>
          </a:p>
          <a:p>
            <a:pPr lvl="1">
              <a:lnSpc>
                <a:spcPct val="110000"/>
              </a:lnSpc>
              <a:spcBef>
                <a:spcPts val="0"/>
              </a:spcBef>
            </a:pPr>
            <a:r>
              <a:rPr lang="en-US" sz="2400"/>
              <a:t>Calcium carbonate from limestone</a:t>
            </a:r>
            <a:endParaRPr lang="en-US" sz="2200"/>
          </a:p>
          <a:p>
            <a:pPr>
              <a:lnSpc>
                <a:spcPct val="110000"/>
              </a:lnSpc>
            </a:pPr>
            <a:r>
              <a:rPr lang="en-US" sz="2600" u="sng">
                <a:ea typeface="+mn-lt"/>
                <a:cs typeface="+mn-lt"/>
              </a:rPr>
              <a:t>Decreased by:</a:t>
            </a:r>
          </a:p>
          <a:p>
            <a:pPr lvl="1">
              <a:lnSpc>
                <a:spcPct val="110000"/>
              </a:lnSpc>
              <a:spcBef>
                <a:spcPts val="0"/>
              </a:spcBef>
            </a:pPr>
            <a:r>
              <a:rPr lang="en-US" sz="2400"/>
              <a:t>Respiration</a:t>
            </a:r>
          </a:p>
          <a:p>
            <a:pPr lvl="1">
              <a:lnSpc>
                <a:spcPct val="110000"/>
              </a:lnSpc>
              <a:spcBef>
                <a:spcPts val="0"/>
              </a:spcBef>
            </a:pPr>
            <a:r>
              <a:rPr lang="en-US" sz="2400"/>
              <a:t>Tannins </a:t>
            </a:r>
            <a:endParaRPr lang="en-US"/>
          </a:p>
          <a:p>
            <a:pPr lvl="1">
              <a:lnSpc>
                <a:spcPct val="110000"/>
              </a:lnSpc>
              <a:spcBef>
                <a:spcPts val="0"/>
              </a:spcBef>
            </a:pPr>
            <a:r>
              <a:rPr lang="en-US" sz="2400">
                <a:ea typeface="+mn-lt"/>
                <a:cs typeface="+mn-lt"/>
              </a:rPr>
              <a:t>Mine drainage</a:t>
            </a:r>
          </a:p>
          <a:p>
            <a:pPr>
              <a:lnSpc>
                <a:spcPct val="110000"/>
              </a:lnSpc>
            </a:pPr>
            <a:r>
              <a:rPr lang="en-US" sz="2600" u="sng"/>
              <a:t>Importance:</a:t>
            </a:r>
            <a:endParaRPr lang="en-US" sz="2600" b="1" u="sng"/>
          </a:p>
          <a:p>
            <a:pPr lvl="1">
              <a:lnSpc>
                <a:spcPct val="110000"/>
              </a:lnSpc>
              <a:spcBef>
                <a:spcPts val="0"/>
              </a:spcBef>
            </a:pPr>
            <a:r>
              <a:rPr lang="en-US" sz="2400"/>
              <a:t>Small change in pH represents large change in H+ ions</a:t>
            </a:r>
          </a:p>
          <a:p>
            <a:pPr lvl="1">
              <a:lnSpc>
                <a:spcPct val="110000"/>
              </a:lnSpc>
              <a:spcBef>
                <a:spcPts val="0"/>
              </a:spcBef>
            </a:pPr>
            <a:r>
              <a:rPr lang="en-US" sz="2400"/>
              <a:t>Aquatic organisms sensitive to fluctuations</a:t>
            </a:r>
          </a:p>
          <a:p>
            <a:pPr lvl="1">
              <a:lnSpc>
                <a:spcPct val="110000"/>
              </a:lnSpc>
              <a:spcBef>
                <a:spcPts val="0"/>
              </a:spcBef>
            </a:pPr>
            <a:r>
              <a:rPr lang="en-US" sz="2400"/>
              <a:t>Impacts the solubility of nutrients and heavy metals</a:t>
            </a:r>
            <a:endParaRPr lang="en-US" sz="2000"/>
          </a:p>
        </p:txBody>
      </p:sp>
      <p:pic>
        <p:nvPicPr>
          <p:cNvPr id="4" name="Picture 3">
            <a:extLst>
              <a:ext uri="{FF2B5EF4-FFF2-40B4-BE49-F238E27FC236}">
                <a16:creationId xmlns:a16="http://schemas.microsoft.com/office/drawing/2014/main" id="{8219746B-EC91-409C-8896-5B04D27CC03C}"/>
              </a:ext>
            </a:extLst>
          </p:cNvPr>
          <p:cNvPicPr>
            <a:picLocks noChangeAspect="1"/>
          </p:cNvPicPr>
          <p:nvPr/>
        </p:nvPicPr>
        <p:blipFill rotWithShape="1">
          <a:blip r:embed="rId3">
            <a:extLst>
              <a:ext uri="{28A0092B-C50C-407E-A947-70E740481C1C}">
                <a14:useLocalDpi xmlns:a14="http://schemas.microsoft.com/office/drawing/2010/main" val="0"/>
              </a:ext>
            </a:extLst>
          </a:blip>
          <a:srcRect l="11305" r="9986" b="24357"/>
          <a:stretch/>
        </p:blipFill>
        <p:spPr>
          <a:xfrm>
            <a:off x="7697868" y="1712069"/>
            <a:ext cx="3883451" cy="4976193"/>
          </a:xfrm>
          <a:prstGeom prst="rect">
            <a:avLst/>
          </a:prstGeom>
        </p:spPr>
      </p:pic>
    </p:spTree>
    <p:extLst>
      <p:ext uri="{BB962C8B-B14F-4D97-AF65-F5344CB8AC3E}">
        <p14:creationId xmlns:p14="http://schemas.microsoft.com/office/powerpoint/2010/main" val="2276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pH SCALE FOR REFERENCE</a:t>
            </a:r>
          </a:p>
        </p:txBody>
      </p:sp>
      <p:pic>
        <p:nvPicPr>
          <p:cNvPr id="5" name="Picture 4" descr="Timeline&#10;&#10;Description automatically generated">
            <a:extLst>
              <a:ext uri="{FF2B5EF4-FFF2-40B4-BE49-F238E27FC236}">
                <a16:creationId xmlns:a16="http://schemas.microsoft.com/office/drawing/2014/main" id="{2E797314-1100-469B-A895-A8E82045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35" y="2220086"/>
            <a:ext cx="10980284" cy="3265428"/>
          </a:xfrm>
          <a:prstGeom prst="rect">
            <a:avLst/>
          </a:prstGeom>
        </p:spPr>
      </p:pic>
    </p:spTree>
    <p:extLst>
      <p:ext uri="{BB962C8B-B14F-4D97-AF65-F5344CB8AC3E}">
        <p14:creationId xmlns:p14="http://schemas.microsoft.com/office/powerpoint/2010/main" val="161921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225161" y="3990315"/>
            <a:ext cx="9741678"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b="1" dirty="0">
                <a:solidFill>
                  <a:schemeClr val="tx1"/>
                </a:solidFill>
                <a:ea typeface="+mj-lt"/>
                <a:cs typeface="+mj-lt"/>
              </a:rPr>
              <a:t>A MEASURE OF a substance’s ability to pass an electrical current; indicates the presence of ions</a:t>
            </a:r>
            <a:endParaRPr lang="en-US" b="1" dirty="0">
              <a:solidFill>
                <a:schemeClr val="tx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tx1"/>
                </a:solidFill>
              </a:rPr>
              <a:t>Conductivity</a:t>
            </a:r>
            <a:endParaRPr lang="en-US">
              <a:solidFill>
                <a:schemeClr val="tx1"/>
              </a:solidFill>
              <a:ea typeface="+mj-ea"/>
              <a:cs typeface="+mj-cs"/>
            </a:endParaRPr>
          </a:p>
        </p:txBody>
      </p:sp>
    </p:spTree>
    <p:extLst>
      <p:ext uri="{BB962C8B-B14F-4D97-AF65-F5344CB8AC3E}">
        <p14:creationId xmlns:p14="http://schemas.microsoft.com/office/powerpoint/2010/main" val="155343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Conductivity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714164"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err="1">
                <a:ea typeface="+mn-lt"/>
                <a:cs typeface="+mn-lt"/>
              </a:rPr>
              <a:t>microSiemens</a:t>
            </a:r>
            <a:r>
              <a:rPr lang="en-US" sz="2400" b="1">
                <a:ea typeface="+mn-lt"/>
                <a:cs typeface="+mn-lt"/>
              </a:rPr>
              <a:t> per centimeter (µS/cm)</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mn-lt"/>
              </a:rPr>
              <a:t>Conductivity meter (single reading)</a:t>
            </a:r>
          </a:p>
          <a:p>
            <a:pPr lvl="1">
              <a:spcBef>
                <a:spcPts val="0"/>
              </a:spcBef>
            </a:pPr>
            <a:r>
              <a:rPr lang="en-US" sz="2200" b="1">
                <a:ea typeface="+mn-lt"/>
                <a:cs typeface="+mn-lt"/>
              </a:rPr>
              <a:t>Conductivity meter should be calibrated within 24 hours prior to each monitoring event</a:t>
            </a:r>
          </a:p>
          <a:p>
            <a:r>
              <a:rPr lang="en-US" sz="2400" u="sng"/>
              <a:t>State Standard:</a:t>
            </a:r>
          </a:p>
          <a:p>
            <a:pPr lvl="1">
              <a:spcBef>
                <a:spcPts val="0"/>
              </a:spcBef>
            </a:pPr>
            <a:r>
              <a:rPr lang="en-US" sz="2200"/>
              <a:t>No state standard for conductivity in Georgia</a:t>
            </a:r>
          </a:p>
          <a:p>
            <a:pPr lvl="1">
              <a:spcBef>
                <a:spcPts val="0"/>
              </a:spcBef>
            </a:pPr>
            <a:r>
              <a:rPr lang="en-US" sz="2200"/>
              <a:t>Georgia waters generally range from 50-1500 </a:t>
            </a:r>
            <a:r>
              <a:rPr lang="en-US" sz="2200">
                <a:ea typeface="+mn-lt"/>
                <a:cs typeface="+mn-lt"/>
              </a:rPr>
              <a:t>µS/cm</a:t>
            </a:r>
          </a:p>
          <a:p>
            <a:pPr lvl="1">
              <a:spcBef>
                <a:spcPts val="0"/>
              </a:spcBef>
            </a:pPr>
            <a:r>
              <a:rPr lang="en-US" sz="2200">
                <a:ea typeface="+mn-lt"/>
                <a:cs typeface="+mn-lt"/>
              </a:rPr>
              <a:t>Volunteers should monitor consistently to establish baseline levels and note any deviations </a:t>
            </a:r>
            <a:endParaRPr lang="en-US" sz="2200"/>
          </a:p>
        </p:txBody>
      </p:sp>
      <p:pic>
        <p:nvPicPr>
          <p:cNvPr id="4" name="Picture 7">
            <a:extLst>
              <a:ext uri="{FF2B5EF4-FFF2-40B4-BE49-F238E27FC236}">
                <a16:creationId xmlns:a16="http://schemas.microsoft.com/office/drawing/2014/main" id="{F2B00B57-9329-4C19-862B-73DA0093F7A6}"/>
              </a:ext>
            </a:extLst>
          </p:cNvPr>
          <p:cNvPicPr>
            <a:picLocks noChangeAspect="1"/>
          </p:cNvPicPr>
          <p:nvPr/>
        </p:nvPicPr>
        <p:blipFill>
          <a:blip r:embed="rId3"/>
          <a:stretch>
            <a:fillRect/>
          </a:stretch>
        </p:blipFill>
        <p:spPr>
          <a:xfrm>
            <a:off x="8162510" y="1712069"/>
            <a:ext cx="3418809" cy="4543876"/>
          </a:xfrm>
          <a:prstGeom prst="rect">
            <a:avLst/>
          </a:prstGeom>
        </p:spPr>
      </p:pic>
    </p:spTree>
    <p:extLst>
      <p:ext uri="{BB962C8B-B14F-4D97-AF65-F5344CB8AC3E}">
        <p14:creationId xmlns:p14="http://schemas.microsoft.com/office/powerpoint/2010/main" val="27251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Conductivity?</a:t>
            </a:r>
          </a:p>
        </p:txBody>
      </p:sp>
      <p:cxnSp>
        <p:nvCxnSpPr>
          <p:cNvPr id="10" name="Straight Arrow Connector 9">
            <a:extLst>
              <a:ext uri="{FF2B5EF4-FFF2-40B4-BE49-F238E27FC236}">
                <a16:creationId xmlns:a16="http://schemas.microsoft.com/office/drawing/2014/main" id="{00628229-3CBB-4AFA-98D5-6BFC5C7BDFDF}"/>
              </a:ext>
            </a:extLst>
          </p:cNvPr>
          <p:cNvCxnSpPr>
            <a:cxnSpLocks/>
          </p:cNvCxnSpPr>
          <p:nvPr/>
        </p:nvCxnSpPr>
        <p:spPr>
          <a:xfrm flipH="1">
            <a:off x="6647052" y="2094067"/>
            <a:ext cx="819956"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sp>
        <p:nvSpPr>
          <p:cNvPr id="20" name="Title 1">
            <a:extLst>
              <a:ext uri="{FF2B5EF4-FFF2-40B4-BE49-F238E27FC236}">
                <a16:creationId xmlns:a16="http://schemas.microsoft.com/office/drawing/2014/main" id="{CE551937-CAD7-4E3E-8B57-431480290DD7}"/>
              </a:ext>
            </a:extLst>
          </p:cNvPr>
          <p:cNvSpPr txBox="1">
            <a:spLocks/>
          </p:cNvSpPr>
          <p:nvPr/>
        </p:nvSpPr>
        <p:spPr bwMode="black">
          <a:xfrm>
            <a:off x="7602935" y="1628649"/>
            <a:ext cx="3039575" cy="954108"/>
          </a:xfrm>
          <a:prstGeom prst="rect">
            <a:avLst/>
          </a:prstGeom>
          <a:no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Granite bedrock</a:t>
            </a:r>
          </a:p>
          <a:p>
            <a:r>
              <a:rPr lang="en-US" sz="1800">
                <a:solidFill>
                  <a:schemeClr val="tx1"/>
                </a:solidFill>
              </a:rPr>
              <a:t>(lower cond.)</a:t>
            </a:r>
            <a:endParaRPr lang="en-US" sz="1600">
              <a:solidFill>
                <a:schemeClr val="tx1"/>
              </a:solidFill>
            </a:endParaRPr>
          </a:p>
        </p:txBody>
      </p:sp>
      <p:cxnSp>
        <p:nvCxnSpPr>
          <p:cNvPr id="21" name="Straight Arrow Connector 20">
            <a:extLst>
              <a:ext uri="{FF2B5EF4-FFF2-40B4-BE49-F238E27FC236}">
                <a16:creationId xmlns:a16="http://schemas.microsoft.com/office/drawing/2014/main" id="{621B1143-5130-4635-ABBC-293B6F313E00}"/>
              </a:ext>
            </a:extLst>
          </p:cNvPr>
          <p:cNvCxnSpPr>
            <a:cxnSpLocks/>
          </p:cNvCxnSpPr>
          <p:nvPr/>
        </p:nvCxnSpPr>
        <p:spPr>
          <a:xfrm flipH="1">
            <a:off x="8020440" y="5570434"/>
            <a:ext cx="819956"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sp>
        <p:nvSpPr>
          <p:cNvPr id="22" name="Title 1">
            <a:extLst>
              <a:ext uri="{FF2B5EF4-FFF2-40B4-BE49-F238E27FC236}">
                <a16:creationId xmlns:a16="http://schemas.microsoft.com/office/drawing/2014/main" id="{1E18CC46-FECE-48D2-9E6A-752FD9D077C3}"/>
              </a:ext>
            </a:extLst>
          </p:cNvPr>
          <p:cNvSpPr txBox="1">
            <a:spLocks/>
          </p:cNvSpPr>
          <p:nvPr/>
        </p:nvSpPr>
        <p:spPr bwMode="black">
          <a:xfrm>
            <a:off x="8963966" y="5093380"/>
            <a:ext cx="3039575" cy="954108"/>
          </a:xfrm>
          <a:prstGeom prst="rect">
            <a:avLst/>
          </a:prstGeom>
          <a:no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Increased salinity</a:t>
            </a:r>
          </a:p>
          <a:p>
            <a:r>
              <a:rPr lang="en-US" sz="1800">
                <a:solidFill>
                  <a:schemeClr val="tx1"/>
                </a:solidFill>
              </a:rPr>
              <a:t>(higher cond.)</a:t>
            </a:r>
          </a:p>
        </p:txBody>
      </p:sp>
      <p:sp>
        <p:nvSpPr>
          <p:cNvPr id="23" name="Title 1">
            <a:extLst>
              <a:ext uri="{FF2B5EF4-FFF2-40B4-BE49-F238E27FC236}">
                <a16:creationId xmlns:a16="http://schemas.microsoft.com/office/drawing/2014/main" id="{2689E278-8D78-4104-8444-DB1B6FE5992D}"/>
              </a:ext>
            </a:extLst>
          </p:cNvPr>
          <p:cNvSpPr txBox="1">
            <a:spLocks/>
          </p:cNvSpPr>
          <p:nvPr/>
        </p:nvSpPr>
        <p:spPr bwMode="black">
          <a:xfrm>
            <a:off x="227579" y="5402303"/>
            <a:ext cx="3039575" cy="954108"/>
          </a:xfrm>
          <a:prstGeom prst="rect">
            <a:avLst/>
          </a:prstGeom>
          <a:noFill/>
          <a:ln w="31750" cap="sq">
            <a:solidFill>
              <a:srgbClr val="5C676B"/>
            </a:solidFill>
            <a:miter lim="800000"/>
          </a:ln>
        </p:spPr>
        <p:txBody>
          <a:bodyPr vert="horz" lIns="91440" tIns="182880" rIns="9144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Limestone bedrock</a:t>
            </a:r>
          </a:p>
          <a:p>
            <a:r>
              <a:rPr lang="en-US" sz="1800">
                <a:solidFill>
                  <a:schemeClr val="tx1"/>
                </a:solidFill>
              </a:rPr>
              <a:t>(higher cond.)</a:t>
            </a:r>
          </a:p>
        </p:txBody>
      </p:sp>
      <p:cxnSp>
        <p:nvCxnSpPr>
          <p:cNvPr id="24" name="Straight Arrow Connector 23">
            <a:extLst>
              <a:ext uri="{FF2B5EF4-FFF2-40B4-BE49-F238E27FC236}">
                <a16:creationId xmlns:a16="http://schemas.microsoft.com/office/drawing/2014/main" id="{2BC28F3A-5677-467C-A056-2454B6BFCD38}"/>
              </a:ext>
            </a:extLst>
          </p:cNvPr>
          <p:cNvCxnSpPr>
            <a:cxnSpLocks/>
          </p:cNvCxnSpPr>
          <p:nvPr/>
        </p:nvCxnSpPr>
        <p:spPr>
          <a:xfrm>
            <a:off x="3390724" y="5879357"/>
            <a:ext cx="840311"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pic>
        <p:nvPicPr>
          <p:cNvPr id="28" name="Picture 27" descr="Map&#10;&#10;Description automatically generated">
            <a:extLst>
              <a:ext uri="{FF2B5EF4-FFF2-40B4-BE49-F238E27FC236}">
                <a16:creationId xmlns:a16="http://schemas.microsoft.com/office/drawing/2014/main" id="{7A2C47BA-BC7D-4859-9068-452D5D6DD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441" y="1628649"/>
            <a:ext cx="4487924" cy="5223648"/>
          </a:xfrm>
          <a:prstGeom prst="rect">
            <a:avLst/>
          </a:prstGeom>
        </p:spPr>
      </p:pic>
      <p:sp>
        <p:nvSpPr>
          <p:cNvPr id="11" name="Content Placeholder 2">
            <a:extLst>
              <a:ext uri="{FF2B5EF4-FFF2-40B4-BE49-F238E27FC236}">
                <a16:creationId xmlns:a16="http://schemas.microsoft.com/office/drawing/2014/main" id="{512C384C-1034-48F4-A390-85F8DB31E333}"/>
              </a:ext>
            </a:extLst>
          </p:cNvPr>
          <p:cNvSpPr txBox="1">
            <a:spLocks/>
          </p:cNvSpPr>
          <p:nvPr/>
        </p:nvSpPr>
        <p:spPr>
          <a:xfrm>
            <a:off x="601035" y="1653727"/>
            <a:ext cx="3128281" cy="210027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85750" indent="-285750">
              <a:buFont typeface="Arial"/>
              <a:buChar char="•"/>
            </a:pPr>
            <a:r>
              <a:rPr lang="en-US" sz="2400" u="sng"/>
              <a:t>Natural Factors:</a:t>
            </a:r>
            <a:endParaRPr lang="en-US" sz="2200" u="sng"/>
          </a:p>
          <a:p>
            <a:pPr marL="628650" lvl="1" indent="-285750">
              <a:spcBef>
                <a:spcPts val="0"/>
              </a:spcBef>
              <a:buFont typeface="Arial"/>
              <a:buChar char="•"/>
            </a:pPr>
            <a:r>
              <a:rPr lang="en-US" sz="2200"/>
              <a:t>Geology</a:t>
            </a:r>
          </a:p>
          <a:p>
            <a:pPr marL="628650" lvl="1" indent="-285750">
              <a:spcBef>
                <a:spcPts val="0"/>
              </a:spcBef>
              <a:buFont typeface="Arial"/>
              <a:buChar char="•"/>
            </a:pPr>
            <a:r>
              <a:rPr lang="en-US" sz="2200">
                <a:cs typeface="Calibri"/>
              </a:rPr>
              <a:t>Salinity</a:t>
            </a:r>
          </a:p>
        </p:txBody>
      </p:sp>
    </p:spTree>
    <p:extLst>
      <p:ext uri="{BB962C8B-B14F-4D97-AF65-F5344CB8AC3E}">
        <p14:creationId xmlns:p14="http://schemas.microsoft.com/office/powerpoint/2010/main" val="2251541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Conductivity?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879264" cy="514593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Human Factors:</a:t>
            </a:r>
          </a:p>
          <a:p>
            <a:pPr lvl="1">
              <a:spcBef>
                <a:spcPts val="0"/>
              </a:spcBef>
            </a:pPr>
            <a:r>
              <a:rPr lang="en-US" sz="2200" b="1"/>
              <a:t>Mining operations</a:t>
            </a:r>
            <a:endParaRPr lang="en-US" sz="2200"/>
          </a:p>
          <a:p>
            <a:pPr lvl="1">
              <a:spcBef>
                <a:spcPts val="0"/>
              </a:spcBef>
            </a:pPr>
            <a:r>
              <a:rPr lang="en-US" sz="2200" b="1"/>
              <a:t>Agriculture</a:t>
            </a:r>
            <a:endParaRPr lang="en-US" sz="2200"/>
          </a:p>
          <a:p>
            <a:pPr lvl="1">
              <a:spcBef>
                <a:spcPts val="0"/>
              </a:spcBef>
            </a:pPr>
            <a:r>
              <a:rPr lang="en-US" sz="2200" b="1"/>
              <a:t>Sewage effluent</a:t>
            </a:r>
          </a:p>
          <a:p>
            <a:pPr lvl="1">
              <a:spcBef>
                <a:spcPts val="0"/>
              </a:spcBef>
              <a:spcAft>
                <a:spcPts val="1000"/>
              </a:spcAft>
            </a:pPr>
            <a:r>
              <a:rPr lang="en-US" sz="2200" b="1"/>
              <a:t>Urban runoff</a:t>
            </a:r>
            <a:endParaRPr lang="en-US" sz="2600" u="sng"/>
          </a:p>
          <a:p>
            <a:r>
              <a:rPr lang="en-US" sz="2400" u="sng"/>
              <a:t>Importance:</a:t>
            </a:r>
          </a:p>
          <a:p>
            <a:pPr lvl="1">
              <a:spcBef>
                <a:spcPts val="0"/>
              </a:spcBef>
            </a:pPr>
            <a:r>
              <a:rPr lang="en-US" sz="2200"/>
              <a:t>Indicates the presence of potentially harmful chemicals</a:t>
            </a:r>
          </a:p>
          <a:p>
            <a:pPr lvl="1">
              <a:spcBef>
                <a:spcPts val="0"/>
              </a:spcBef>
            </a:pPr>
            <a:r>
              <a:rPr lang="en-US" sz="2200"/>
              <a:t>Further testing required to determine what chemicals are present</a:t>
            </a:r>
          </a:p>
        </p:txBody>
      </p:sp>
      <p:pic>
        <p:nvPicPr>
          <p:cNvPr id="3" name="Picture 4" descr="FOG photo.jpg">
            <a:extLst>
              <a:ext uri="{FF2B5EF4-FFF2-40B4-BE49-F238E27FC236}">
                <a16:creationId xmlns:a16="http://schemas.microsoft.com/office/drawing/2014/main" id="{EC7F939A-CDC6-4DE8-88CD-E0C43BDF6FA3}"/>
              </a:ext>
            </a:extLst>
          </p:cNvPr>
          <p:cNvPicPr>
            <a:picLocks noChangeAspect="1"/>
          </p:cNvPicPr>
          <p:nvPr/>
        </p:nvPicPr>
        <p:blipFill>
          <a:blip r:embed="rId3"/>
          <a:stretch>
            <a:fillRect/>
          </a:stretch>
        </p:blipFill>
        <p:spPr>
          <a:xfrm>
            <a:off x="8040504" y="1712069"/>
            <a:ext cx="3540815" cy="4724521"/>
          </a:xfrm>
          <a:prstGeom prst="rect">
            <a:avLst/>
          </a:prstGeom>
        </p:spPr>
      </p:pic>
    </p:spTree>
    <p:extLst>
      <p:ext uri="{BB962C8B-B14F-4D97-AF65-F5344CB8AC3E}">
        <p14:creationId xmlns:p14="http://schemas.microsoft.com/office/powerpoint/2010/main" val="410892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Salinity</a:t>
            </a: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amount of dissolved salts in water</a:t>
            </a:r>
            <a:endParaRPr lang="en-US" sz="2000">
              <a:solidFill>
                <a:schemeClr val="bg1"/>
              </a:solidFill>
            </a:endParaRPr>
          </a:p>
        </p:txBody>
      </p:sp>
    </p:spTree>
    <p:extLst>
      <p:ext uri="{BB962C8B-B14F-4D97-AF65-F5344CB8AC3E}">
        <p14:creationId xmlns:p14="http://schemas.microsoft.com/office/powerpoint/2010/main" val="135370257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Types of Pollution</a:t>
            </a:r>
          </a:p>
        </p:txBody>
      </p:sp>
      <p:pic>
        <p:nvPicPr>
          <p:cNvPr id="8" name="Picture 7" descr="A picture containing outdoor, nature, hole&#10;&#10;Description automatically generated">
            <a:extLst>
              <a:ext uri="{FF2B5EF4-FFF2-40B4-BE49-F238E27FC236}">
                <a16:creationId xmlns:a16="http://schemas.microsoft.com/office/drawing/2014/main" id="{5114F8DA-E6A6-4CF4-98ED-9467E48A59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3"/>
          <a:stretch/>
        </p:blipFill>
        <p:spPr>
          <a:xfrm>
            <a:off x="969000" y="1717058"/>
            <a:ext cx="4467066" cy="2938906"/>
          </a:xfrm>
          <a:prstGeom prst="rect">
            <a:avLst/>
          </a:prstGeom>
        </p:spPr>
      </p:pic>
      <p:sp>
        <p:nvSpPr>
          <p:cNvPr id="9" name="TextBox 8">
            <a:extLst>
              <a:ext uri="{FF2B5EF4-FFF2-40B4-BE49-F238E27FC236}">
                <a16:creationId xmlns:a16="http://schemas.microsoft.com/office/drawing/2014/main" id="{C5EB8B3B-3207-48FB-93E7-7574C50A7682}"/>
              </a:ext>
            </a:extLst>
          </p:cNvPr>
          <p:cNvSpPr txBox="1"/>
          <p:nvPr/>
        </p:nvSpPr>
        <p:spPr>
          <a:xfrm>
            <a:off x="1006794" y="4476509"/>
            <a:ext cx="3206159" cy="299581"/>
          </a:xfrm>
          <a:prstGeom prst="rect">
            <a:avLst/>
          </a:prstGeom>
          <a:noFill/>
        </p:spPr>
        <p:txBody>
          <a:bodyPr wrap="square">
            <a:spAutoFit/>
          </a:bodyPr>
          <a:lstStyle/>
          <a:p>
            <a:r>
              <a:rPr lang="en-US" sz="700" b="1" i="1" u="none" strike="noStrike" dirty="0">
                <a:solidFill>
                  <a:srgbClr val="000000"/>
                </a:solidFill>
                <a:effectLst/>
                <a:latin typeface="Gill Sans MT" panose="020B0502020104020203" pitchFamily="34" charset="0"/>
              </a:rPr>
              <a:t>Chattahoochee Riverkeeper</a:t>
            </a:r>
            <a:r>
              <a:rPr lang="en-US" sz="700" b="0" i="0" dirty="0">
                <a:solidFill>
                  <a:srgbClr val="000000"/>
                </a:solidFill>
                <a:effectLst/>
                <a:latin typeface="Gill Sans MT" panose="020B0502020104020203" pitchFamily="34" charset="0"/>
              </a:rPr>
              <a:t>​</a:t>
            </a:r>
            <a:endParaRPr lang="en-US" sz="700" dirty="0"/>
          </a:p>
        </p:txBody>
      </p:sp>
      <p:pic>
        <p:nvPicPr>
          <p:cNvPr id="10" name="Picture 4">
            <a:extLst>
              <a:ext uri="{FF2B5EF4-FFF2-40B4-BE49-F238E27FC236}">
                <a16:creationId xmlns:a16="http://schemas.microsoft.com/office/drawing/2014/main" id="{9901B70D-20A9-4CFB-9760-63C797263172}"/>
              </a:ext>
            </a:extLst>
          </p:cNvPr>
          <p:cNvPicPr>
            <a:picLocks noChangeAspect="1"/>
          </p:cNvPicPr>
          <p:nvPr/>
        </p:nvPicPr>
        <p:blipFill rotWithShape="1">
          <a:blip r:embed="rId4"/>
          <a:srcRect t="4038" b="4038"/>
          <a:stretch/>
        </p:blipFill>
        <p:spPr>
          <a:xfrm>
            <a:off x="7165206" y="1714302"/>
            <a:ext cx="4020000" cy="2941662"/>
          </a:xfrm>
          <a:prstGeom prst="rect">
            <a:avLst/>
          </a:prstGeom>
        </p:spPr>
      </p:pic>
      <p:sp>
        <p:nvSpPr>
          <p:cNvPr id="11" name="Content Placeholder 2">
            <a:extLst>
              <a:ext uri="{FF2B5EF4-FFF2-40B4-BE49-F238E27FC236}">
                <a16:creationId xmlns:a16="http://schemas.microsoft.com/office/drawing/2014/main" id="{56A439C0-4371-4F7E-992F-AD42A02EA18A}"/>
              </a:ext>
            </a:extLst>
          </p:cNvPr>
          <p:cNvSpPr txBox="1">
            <a:spLocks/>
          </p:cNvSpPr>
          <p:nvPr/>
        </p:nvSpPr>
        <p:spPr>
          <a:xfrm>
            <a:off x="521914" y="4802686"/>
            <a:ext cx="5126345" cy="190640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200" u="sng" dirty="0"/>
              <a:t>POINT SOURCE POLLUTION</a:t>
            </a:r>
          </a:p>
          <a:p>
            <a:pPr lvl="1"/>
            <a:r>
              <a:rPr lang="en-US" sz="2200" dirty="0"/>
              <a:t>Easily identifiable pollutant source</a:t>
            </a:r>
          </a:p>
          <a:p>
            <a:pPr lvl="1"/>
            <a:r>
              <a:rPr lang="en-US" sz="2200" dirty="0"/>
              <a:t>Regulated by GA EPD through NPDES permitting process</a:t>
            </a:r>
          </a:p>
        </p:txBody>
      </p:sp>
      <p:sp>
        <p:nvSpPr>
          <p:cNvPr id="15" name="Content Placeholder 2">
            <a:extLst>
              <a:ext uri="{FF2B5EF4-FFF2-40B4-BE49-F238E27FC236}">
                <a16:creationId xmlns:a16="http://schemas.microsoft.com/office/drawing/2014/main" id="{12DC5D10-AB22-40DC-9924-9B168C8B8167}"/>
              </a:ext>
            </a:extLst>
          </p:cNvPr>
          <p:cNvSpPr txBox="1">
            <a:spLocks/>
          </p:cNvSpPr>
          <p:nvPr/>
        </p:nvSpPr>
        <p:spPr>
          <a:xfrm>
            <a:off x="6157215" y="4802686"/>
            <a:ext cx="5817867" cy="205321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400" u="sng" dirty="0"/>
              <a:t>NONPOINT SOURCE POLLUTION</a:t>
            </a:r>
          </a:p>
          <a:p>
            <a:pPr lvl="1"/>
            <a:r>
              <a:rPr lang="en-US" sz="2400" dirty="0"/>
              <a:t>Sources not easily distinguished/identified</a:t>
            </a:r>
          </a:p>
          <a:p>
            <a:pPr lvl="1"/>
            <a:r>
              <a:rPr lang="en-US" sz="2400" dirty="0"/>
              <a:t>Everyone contributes</a:t>
            </a:r>
          </a:p>
          <a:p>
            <a:pPr lvl="1"/>
            <a:r>
              <a:rPr lang="en-US" sz="2400" dirty="0"/>
              <a:t>Main cause of water quality problems in GA</a:t>
            </a:r>
          </a:p>
        </p:txBody>
      </p:sp>
    </p:spTree>
    <p:extLst>
      <p:ext uri="{BB962C8B-B14F-4D97-AF65-F5344CB8AC3E}">
        <p14:creationId xmlns:p14="http://schemas.microsoft.com/office/powerpoint/2010/main" val="328916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Salinity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714164" cy="497517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a:ea typeface="+mn-lt"/>
                <a:cs typeface="+mn-lt"/>
              </a:rPr>
              <a:t>parts per thousand (ppt)</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Calibri"/>
              </a:rPr>
              <a:t>R</a:t>
            </a:r>
            <a:r>
              <a:rPr lang="en-US" sz="2200">
                <a:ea typeface="+mn-lt"/>
                <a:cs typeface="+mn-lt"/>
              </a:rPr>
              <a:t>efractometer</a:t>
            </a:r>
          </a:p>
          <a:p>
            <a:pPr lvl="1">
              <a:spcBef>
                <a:spcPts val="0"/>
              </a:spcBef>
            </a:pPr>
            <a:r>
              <a:rPr lang="en-US" sz="2200">
                <a:ea typeface="+mn-lt"/>
                <a:cs typeface="+mn-lt"/>
              </a:rPr>
              <a:t>Two samples taken for duplicate precision</a:t>
            </a:r>
          </a:p>
          <a:p>
            <a:pPr lvl="2">
              <a:spcBef>
                <a:spcPts val="0"/>
              </a:spcBef>
            </a:pPr>
            <a:r>
              <a:rPr lang="en-US" sz="2000">
                <a:ea typeface="+mn-lt"/>
                <a:cs typeface="+mn-lt"/>
              </a:rPr>
              <a:t>Must be within </a:t>
            </a:r>
            <a:r>
              <a:rPr lang="en-US" sz="2000" b="1">
                <a:ea typeface="+mn-lt"/>
                <a:cs typeface="+mn-lt"/>
              </a:rPr>
              <a:t>+/- 1.0 ppt </a:t>
            </a:r>
            <a:r>
              <a:rPr lang="en-US" sz="2000">
                <a:ea typeface="+mn-lt"/>
                <a:cs typeface="+mn-lt"/>
              </a:rPr>
              <a:t>of each other</a:t>
            </a:r>
          </a:p>
          <a:p>
            <a:pPr lvl="2">
              <a:spcBef>
                <a:spcPts val="0"/>
              </a:spcBef>
            </a:pPr>
            <a:r>
              <a:rPr lang="en-US" sz="2000">
                <a:ea typeface="+mn-lt"/>
                <a:cs typeface="+mn-lt"/>
              </a:rPr>
              <a:t>If not, </a:t>
            </a:r>
            <a:r>
              <a:rPr lang="en-US" sz="2000" b="1">
                <a:cs typeface="Calibri"/>
              </a:rPr>
              <a:t>take another sample until two are within that range</a:t>
            </a:r>
            <a:r>
              <a:rPr lang="en-US" sz="2000">
                <a:cs typeface="Calibri"/>
              </a:rPr>
              <a:t>.</a:t>
            </a:r>
            <a:endParaRPr lang="en-US" sz="2000">
              <a:ea typeface="+mn-lt"/>
              <a:cs typeface="+mn-lt"/>
            </a:endParaRPr>
          </a:p>
          <a:p>
            <a:pPr lvl="1">
              <a:spcBef>
                <a:spcPts val="0"/>
              </a:spcBef>
            </a:pPr>
            <a:r>
              <a:rPr lang="en-US" sz="2200" b="1">
                <a:ea typeface="+mn-lt"/>
                <a:cs typeface="+mn-lt"/>
              </a:rPr>
              <a:t>Refractometer should be calibrated within 24 hours prior to each monitoring event</a:t>
            </a:r>
          </a:p>
          <a:p>
            <a:r>
              <a:rPr lang="en-US" sz="2400" u="sng"/>
              <a:t>State Standard:</a:t>
            </a:r>
          </a:p>
          <a:p>
            <a:pPr lvl="1">
              <a:spcBef>
                <a:spcPts val="0"/>
              </a:spcBef>
            </a:pPr>
            <a:r>
              <a:rPr lang="en-US" sz="2200"/>
              <a:t>No state standard for salinity in Georgia</a:t>
            </a:r>
          </a:p>
          <a:p>
            <a:pPr lvl="1">
              <a:spcBef>
                <a:spcPts val="0"/>
              </a:spcBef>
            </a:pPr>
            <a:r>
              <a:rPr lang="en-US" sz="2200" b="1">
                <a:ea typeface="+mn-lt"/>
                <a:cs typeface="+mn-lt"/>
              </a:rPr>
              <a:t>Salinity varies depending on tidal stage and freshwater inputs</a:t>
            </a:r>
            <a:endParaRPr lang="en-US" sz="2200">
              <a:ea typeface="+mn-lt"/>
              <a:cs typeface="+mn-lt"/>
            </a:endParaRPr>
          </a:p>
          <a:p>
            <a:pPr lvl="1">
              <a:spcBef>
                <a:spcPts val="0"/>
              </a:spcBef>
            </a:pPr>
            <a:r>
              <a:rPr lang="en-US" sz="2200"/>
              <a:t>Salinity of seawater is ~35 ppt</a:t>
            </a:r>
            <a:endParaRPr lang="en-US" sz="2000"/>
          </a:p>
        </p:txBody>
      </p:sp>
      <p:pic>
        <p:nvPicPr>
          <p:cNvPr id="4" name="Picture 3">
            <a:extLst>
              <a:ext uri="{FF2B5EF4-FFF2-40B4-BE49-F238E27FC236}">
                <a16:creationId xmlns:a16="http://schemas.microsoft.com/office/drawing/2014/main" id="{B719BC03-07F4-462C-8EE8-3BE448D9F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277" y="1712067"/>
            <a:ext cx="3637042" cy="4849389"/>
          </a:xfrm>
          <a:prstGeom prst="rect">
            <a:avLst/>
          </a:prstGeom>
        </p:spPr>
      </p:pic>
    </p:spTree>
    <p:extLst>
      <p:ext uri="{BB962C8B-B14F-4D97-AF65-F5344CB8AC3E}">
        <p14:creationId xmlns:p14="http://schemas.microsoft.com/office/powerpoint/2010/main" val="3606372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Salinity?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7" y="1712069"/>
            <a:ext cx="4939684"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Natural Factors:</a:t>
            </a:r>
          </a:p>
          <a:p>
            <a:pPr lvl="1">
              <a:spcBef>
                <a:spcPts val="0"/>
              </a:spcBef>
            </a:pPr>
            <a:r>
              <a:rPr lang="en-US" sz="2200"/>
              <a:t>Tides</a:t>
            </a:r>
          </a:p>
          <a:p>
            <a:pPr lvl="1">
              <a:spcBef>
                <a:spcPts val="0"/>
              </a:spcBef>
            </a:pPr>
            <a:r>
              <a:rPr lang="en-US" sz="2200"/>
              <a:t>Water temperature</a:t>
            </a:r>
          </a:p>
          <a:p>
            <a:r>
              <a:rPr lang="en-US" sz="2600" u="sng"/>
              <a:t>Human Factors:</a:t>
            </a:r>
          </a:p>
          <a:p>
            <a:pPr lvl="1">
              <a:spcBef>
                <a:spcPts val="0"/>
              </a:spcBef>
            </a:pPr>
            <a:r>
              <a:rPr lang="en-US" sz="2200"/>
              <a:t>Saltwater intrusion</a:t>
            </a:r>
          </a:p>
          <a:p>
            <a:pPr lvl="1">
              <a:spcBef>
                <a:spcPts val="0"/>
              </a:spcBef>
            </a:pPr>
            <a:r>
              <a:rPr lang="en-US" sz="2200"/>
              <a:t>Sea level rise</a:t>
            </a:r>
          </a:p>
          <a:p>
            <a:r>
              <a:rPr lang="en-US" sz="2600" u="sng"/>
              <a:t>Importance:</a:t>
            </a:r>
          </a:p>
          <a:p>
            <a:pPr marL="457200" lvl="2">
              <a:spcBef>
                <a:spcPts val="0"/>
              </a:spcBef>
            </a:pPr>
            <a:r>
              <a:rPr lang="en-US" sz="2200"/>
              <a:t>Aquatic plants and animals are adapted to certain salinity levels and are sensitive to change</a:t>
            </a:r>
            <a:endParaRPr lang="en-US" sz="2400"/>
          </a:p>
        </p:txBody>
      </p:sp>
      <p:pic>
        <p:nvPicPr>
          <p:cNvPr id="11" name="Picture 10" descr="A body of water with boats in it and buildings in the background&#10;&#10;Description automatically generated with low confidence">
            <a:extLst>
              <a:ext uri="{FF2B5EF4-FFF2-40B4-BE49-F238E27FC236}">
                <a16:creationId xmlns:a16="http://schemas.microsoft.com/office/drawing/2014/main" id="{24127055-6B9F-43A9-9D2C-C7AD7AD85F2F}"/>
              </a:ext>
            </a:extLst>
          </p:cNvPr>
          <p:cNvPicPr>
            <a:picLocks noChangeAspect="1"/>
          </p:cNvPicPr>
          <p:nvPr/>
        </p:nvPicPr>
        <p:blipFill rotWithShape="1">
          <a:blip r:embed="rId3">
            <a:extLst>
              <a:ext uri="{28A0092B-C50C-407E-A947-70E740481C1C}">
                <a14:useLocalDpi xmlns:a14="http://schemas.microsoft.com/office/drawing/2010/main" val="0"/>
              </a:ext>
            </a:extLst>
          </a:blip>
          <a:srcRect l="11955" r="2689"/>
          <a:stretch/>
        </p:blipFill>
        <p:spPr>
          <a:xfrm>
            <a:off x="5760701" y="1712069"/>
            <a:ext cx="5820616" cy="4546117"/>
          </a:xfrm>
          <a:prstGeom prst="rect">
            <a:avLst/>
          </a:prstGeom>
        </p:spPr>
      </p:pic>
      <p:sp>
        <p:nvSpPr>
          <p:cNvPr id="15" name="TextBox 14">
            <a:extLst>
              <a:ext uri="{FF2B5EF4-FFF2-40B4-BE49-F238E27FC236}">
                <a16:creationId xmlns:a16="http://schemas.microsoft.com/office/drawing/2014/main" id="{D3C5D8D0-6A3B-495E-B538-A70FCFBDDE2A}"/>
              </a:ext>
            </a:extLst>
          </p:cNvPr>
          <p:cNvSpPr txBox="1"/>
          <p:nvPr/>
        </p:nvSpPr>
        <p:spPr>
          <a:xfrm>
            <a:off x="8633861" y="6027355"/>
            <a:ext cx="2947456" cy="230832"/>
          </a:xfrm>
          <a:prstGeom prst="rect">
            <a:avLst/>
          </a:prstGeom>
          <a:noFill/>
        </p:spPr>
        <p:txBody>
          <a:bodyPr wrap="square" lIns="91440" tIns="45720" rIns="91440" bIns="45720" anchor="t">
            <a:spAutoFit/>
          </a:bodyPr>
          <a:lstStyle/>
          <a:p>
            <a:r>
              <a:rPr lang="en-US" sz="900" i="1">
                <a:solidFill>
                  <a:schemeClr val="bg1"/>
                </a:solidFill>
              </a:rPr>
              <a:t>University of Georgia Marine Extension and Georgia Sea Grant</a:t>
            </a:r>
            <a:endParaRPr lang="en-US" sz="900">
              <a:solidFill>
                <a:schemeClr val="bg1"/>
              </a:solidFill>
            </a:endParaRPr>
          </a:p>
        </p:txBody>
      </p:sp>
    </p:spTree>
    <p:extLst>
      <p:ext uri="{BB962C8B-B14F-4D97-AF65-F5344CB8AC3E}">
        <p14:creationId xmlns:p14="http://schemas.microsoft.com/office/powerpoint/2010/main" val="328437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Water Clarity</a:t>
            </a:r>
            <a:endParaRPr lang="en-US">
              <a:solidFill>
                <a:schemeClr val="bg1"/>
              </a:solidFill>
              <a:ea typeface="+mj-ea"/>
              <a:cs typeface="+mj-cs"/>
            </a:endParaRP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THE TRANSPARENCY OR CLEARNESS OF THE WATER</a:t>
            </a:r>
            <a:endParaRPr lang="en-US">
              <a:solidFill>
                <a:schemeClr val="bg1"/>
              </a:solidFill>
            </a:endParaRPr>
          </a:p>
        </p:txBody>
      </p:sp>
    </p:spTree>
    <p:extLst>
      <p:ext uri="{BB962C8B-B14F-4D97-AF65-F5344CB8AC3E}">
        <p14:creationId xmlns:p14="http://schemas.microsoft.com/office/powerpoint/2010/main" val="26962794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Water Clarity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324865"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a:ea typeface="+mn-lt"/>
                <a:cs typeface="+mn-lt"/>
              </a:rPr>
              <a:t>Centimeters (cm) </a:t>
            </a:r>
            <a:r>
              <a:rPr lang="en-US" sz="2400">
                <a:ea typeface="+mn-lt"/>
                <a:cs typeface="+mn-lt"/>
              </a:rPr>
              <a:t>depth</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mn-lt"/>
              </a:rPr>
              <a:t>Secchi disk </a:t>
            </a:r>
          </a:p>
          <a:p>
            <a:pPr lvl="1">
              <a:spcBef>
                <a:spcPts val="0"/>
              </a:spcBef>
            </a:pPr>
            <a:r>
              <a:rPr lang="en-US" sz="2200">
                <a:ea typeface="+mn-lt"/>
                <a:cs typeface="+mn-lt"/>
              </a:rPr>
              <a:t>Two samples taken for duplicate precision</a:t>
            </a:r>
          </a:p>
          <a:p>
            <a:pPr lvl="2">
              <a:spcBef>
                <a:spcPts val="0"/>
              </a:spcBef>
            </a:pPr>
            <a:r>
              <a:rPr lang="en-US" sz="2000">
                <a:ea typeface="+mn-lt"/>
                <a:cs typeface="+mn-lt"/>
              </a:rPr>
              <a:t>Must be within </a:t>
            </a:r>
            <a:r>
              <a:rPr lang="en-US" sz="2000" b="1">
                <a:ea typeface="+mn-lt"/>
                <a:cs typeface="+mn-lt"/>
              </a:rPr>
              <a:t>+/- 10 cm </a:t>
            </a:r>
            <a:r>
              <a:rPr lang="en-US" sz="2000">
                <a:ea typeface="+mn-lt"/>
                <a:cs typeface="+mn-lt"/>
              </a:rPr>
              <a:t>of each other</a:t>
            </a:r>
          </a:p>
          <a:p>
            <a:pPr lvl="2">
              <a:spcBef>
                <a:spcPts val="0"/>
              </a:spcBef>
            </a:pPr>
            <a:r>
              <a:rPr lang="en-US" sz="2000">
                <a:ea typeface="+mn-lt"/>
                <a:cs typeface="+mn-lt"/>
              </a:rPr>
              <a:t>If not, </a:t>
            </a:r>
            <a:r>
              <a:rPr lang="en-US" sz="2000" b="1">
                <a:cs typeface="Calibri"/>
              </a:rPr>
              <a:t>take another sample until two are within that range</a:t>
            </a:r>
            <a:r>
              <a:rPr lang="en-US" sz="2000">
                <a:cs typeface="Calibri"/>
              </a:rPr>
              <a:t>.</a:t>
            </a:r>
            <a:endParaRPr lang="en-US" sz="2000">
              <a:ea typeface="+mn-lt"/>
              <a:cs typeface="+mn-lt"/>
            </a:endParaRPr>
          </a:p>
          <a:p>
            <a:r>
              <a:rPr lang="en-US" sz="2400" u="sng"/>
              <a:t>State Standard:</a:t>
            </a:r>
          </a:p>
          <a:p>
            <a:pPr lvl="1">
              <a:spcBef>
                <a:spcPts val="0"/>
              </a:spcBef>
            </a:pPr>
            <a:r>
              <a:rPr lang="en-US" sz="2200"/>
              <a:t>No state standard for water clarity in Georgia</a:t>
            </a:r>
          </a:p>
        </p:txBody>
      </p:sp>
      <p:pic>
        <p:nvPicPr>
          <p:cNvPr id="6" name="Picture 5" descr="A picture containing outdoor&#10;&#10;Description automatically generated">
            <a:extLst>
              <a:ext uri="{FF2B5EF4-FFF2-40B4-BE49-F238E27FC236}">
                <a16:creationId xmlns:a16="http://schemas.microsoft.com/office/drawing/2014/main" id="{D25BFA4D-044F-43A5-9968-6666AF514F42}"/>
              </a:ext>
            </a:extLst>
          </p:cNvPr>
          <p:cNvPicPr>
            <a:picLocks noChangeAspect="1"/>
          </p:cNvPicPr>
          <p:nvPr/>
        </p:nvPicPr>
        <p:blipFill rotWithShape="1">
          <a:blip r:embed="rId3">
            <a:extLst>
              <a:ext uri="{28A0092B-C50C-407E-A947-70E740481C1C}">
                <a14:useLocalDpi xmlns:a14="http://schemas.microsoft.com/office/drawing/2010/main" val="0"/>
              </a:ext>
            </a:extLst>
          </a:blip>
          <a:srcRect l="113" t="4206" r="-113" b="14870"/>
          <a:stretch/>
        </p:blipFill>
        <p:spPr>
          <a:xfrm>
            <a:off x="7825812" y="1712068"/>
            <a:ext cx="3765152" cy="4915167"/>
          </a:xfrm>
          <a:prstGeom prst="rect">
            <a:avLst/>
          </a:prstGeom>
        </p:spPr>
      </p:pic>
    </p:spTree>
    <p:extLst>
      <p:ext uri="{BB962C8B-B14F-4D97-AF65-F5344CB8AC3E}">
        <p14:creationId xmlns:p14="http://schemas.microsoft.com/office/powerpoint/2010/main" val="337462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water clarity?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8" y="1712069"/>
            <a:ext cx="6341300"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dirty="0"/>
              <a:t>Natural Factors:</a:t>
            </a:r>
          </a:p>
          <a:p>
            <a:pPr lvl="1">
              <a:spcBef>
                <a:spcPts val="0"/>
              </a:spcBef>
            </a:pPr>
            <a:r>
              <a:rPr lang="en-US" sz="2200" dirty="0"/>
              <a:t>Rainfall</a:t>
            </a:r>
          </a:p>
          <a:p>
            <a:pPr lvl="1">
              <a:spcBef>
                <a:spcPts val="0"/>
              </a:spcBef>
            </a:pPr>
            <a:r>
              <a:rPr lang="en-US" sz="2200" dirty="0"/>
              <a:t>Tidal stage</a:t>
            </a:r>
          </a:p>
          <a:p>
            <a:pPr lvl="1">
              <a:spcBef>
                <a:spcPts val="0"/>
              </a:spcBef>
            </a:pPr>
            <a:r>
              <a:rPr lang="en-US" sz="2200" dirty="0"/>
              <a:t>Algae growth</a:t>
            </a:r>
          </a:p>
          <a:p>
            <a:r>
              <a:rPr lang="en-US" sz="2400" u="sng" dirty="0"/>
              <a:t>Human Factors:</a:t>
            </a:r>
          </a:p>
          <a:p>
            <a:pPr lvl="1">
              <a:spcBef>
                <a:spcPts val="0"/>
              </a:spcBef>
            </a:pPr>
            <a:r>
              <a:rPr lang="en-US" sz="2200" dirty="0"/>
              <a:t>Eutrophication</a:t>
            </a:r>
          </a:p>
          <a:p>
            <a:pPr lvl="1">
              <a:spcBef>
                <a:spcPts val="0"/>
              </a:spcBef>
            </a:pPr>
            <a:r>
              <a:rPr lang="en-US" sz="2200" dirty="0"/>
              <a:t>Development/erosion</a:t>
            </a:r>
          </a:p>
          <a:p>
            <a:pPr lvl="1">
              <a:spcBef>
                <a:spcPts val="0"/>
              </a:spcBef>
            </a:pPr>
            <a:r>
              <a:rPr lang="en-US" sz="2200" dirty="0"/>
              <a:t>Dredging operations</a:t>
            </a:r>
          </a:p>
          <a:p>
            <a:r>
              <a:rPr lang="en-US" sz="2400" u="sng" dirty="0"/>
              <a:t>Importance:</a:t>
            </a:r>
          </a:p>
          <a:p>
            <a:pPr lvl="1">
              <a:spcBef>
                <a:spcPts val="0"/>
              </a:spcBef>
            </a:pPr>
            <a:r>
              <a:rPr lang="en-US" sz="2200" dirty="0"/>
              <a:t>Low water clarity limits the amount of sunlight available for photosynthesis</a:t>
            </a:r>
          </a:p>
          <a:p>
            <a:pPr lvl="1">
              <a:spcBef>
                <a:spcPts val="0"/>
              </a:spcBef>
            </a:pPr>
            <a:r>
              <a:rPr lang="en-US" sz="2200" dirty="0"/>
              <a:t>Suspended particles can damage gills or suffocate aquatic organisms and disturb filter feeding</a:t>
            </a:r>
          </a:p>
        </p:txBody>
      </p:sp>
      <p:pic>
        <p:nvPicPr>
          <p:cNvPr id="4" name="Picture 3">
            <a:extLst>
              <a:ext uri="{FF2B5EF4-FFF2-40B4-BE49-F238E27FC236}">
                <a16:creationId xmlns:a16="http://schemas.microsoft.com/office/drawing/2014/main" id="{B109DD90-F872-4686-B55D-60B9FA38CF12}"/>
              </a:ext>
            </a:extLst>
          </p:cNvPr>
          <p:cNvPicPr>
            <a:picLocks noChangeAspect="1"/>
          </p:cNvPicPr>
          <p:nvPr/>
        </p:nvPicPr>
        <p:blipFill rotWithShape="1">
          <a:blip r:embed="rId3">
            <a:extLst>
              <a:ext uri="{28A0092B-C50C-407E-A947-70E740481C1C}">
                <a14:useLocalDpi xmlns:a14="http://schemas.microsoft.com/office/drawing/2010/main" val="0"/>
              </a:ext>
            </a:extLst>
          </a:blip>
          <a:srcRect l="3303" r="28464"/>
          <a:stretch/>
        </p:blipFill>
        <p:spPr>
          <a:xfrm>
            <a:off x="7109647" y="1712070"/>
            <a:ext cx="4471672" cy="4915166"/>
          </a:xfrm>
          <a:prstGeom prst="rect">
            <a:avLst/>
          </a:prstGeom>
        </p:spPr>
      </p:pic>
    </p:spTree>
    <p:extLst>
      <p:ext uri="{BB962C8B-B14F-4D97-AF65-F5344CB8AC3E}">
        <p14:creationId xmlns:p14="http://schemas.microsoft.com/office/powerpoint/2010/main" val="344130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REAGENT maintenance AND DISPOSAL</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6252438" cy="497533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ct val="20000"/>
              </a:spcBef>
            </a:pPr>
            <a:r>
              <a:rPr lang="en-US" sz="2400" b="1" dirty="0">
                <a:ea typeface="+mn-lt"/>
                <a:cs typeface="+mn-lt"/>
              </a:rPr>
              <a:t>Store chemical kits in a cool, dark place</a:t>
            </a:r>
          </a:p>
          <a:p>
            <a:r>
              <a:rPr lang="en-US" sz="2400" b="1" dirty="0">
                <a:ea typeface="+mn-lt"/>
                <a:cs typeface="+mn-lt"/>
              </a:rPr>
              <a:t>Replace reagents when expired or contaminated</a:t>
            </a:r>
          </a:p>
          <a:p>
            <a:r>
              <a:rPr lang="en-US" sz="2400" dirty="0">
                <a:ea typeface="+mn-lt"/>
                <a:cs typeface="+mn-lt"/>
              </a:rPr>
              <a:t>Disposal of reagents:</a:t>
            </a:r>
          </a:p>
          <a:p>
            <a:pPr lvl="1">
              <a:spcBef>
                <a:spcPts val="0"/>
              </a:spcBef>
            </a:pPr>
            <a:r>
              <a:rPr lang="en-US" sz="2200" u="sng" dirty="0">
                <a:ea typeface="+mn-lt"/>
                <a:cs typeface="+mn-lt"/>
              </a:rPr>
              <a:t>On municipal system</a:t>
            </a:r>
            <a:r>
              <a:rPr lang="en-US" sz="2200" dirty="0">
                <a:ea typeface="+mn-lt"/>
                <a:cs typeface="+mn-lt"/>
              </a:rPr>
              <a:t>- expired/contaminated reagents can be poured down the drain and flushed with water</a:t>
            </a:r>
          </a:p>
          <a:p>
            <a:pPr lvl="1">
              <a:spcBef>
                <a:spcPts val="0"/>
              </a:spcBef>
            </a:pPr>
            <a:r>
              <a:rPr lang="en-US" sz="2200" u="sng" dirty="0">
                <a:ea typeface="+mn-lt"/>
                <a:cs typeface="+mn-lt"/>
              </a:rPr>
              <a:t>On septic</a:t>
            </a:r>
            <a:r>
              <a:rPr lang="en-US" sz="2200" dirty="0">
                <a:ea typeface="+mn-lt"/>
                <a:cs typeface="+mn-lt"/>
              </a:rPr>
              <a:t>- solidify expired/contaminated reagents using cat litter and throw away, or bring to AAS office or water treatment facility</a:t>
            </a:r>
          </a:p>
          <a:p>
            <a:r>
              <a:rPr lang="en-US" sz="2400" dirty="0">
                <a:ea typeface="+mn-lt"/>
                <a:cs typeface="+mn-lt"/>
              </a:rPr>
              <a:t>Contact your local coordinator or the State office for replacement equipment or reagents</a:t>
            </a:r>
            <a:endParaRPr lang="en-US" sz="2000" dirty="0"/>
          </a:p>
        </p:txBody>
      </p:sp>
      <p:pic>
        <p:nvPicPr>
          <p:cNvPr id="9" name="Picture 8">
            <a:extLst>
              <a:ext uri="{FF2B5EF4-FFF2-40B4-BE49-F238E27FC236}">
                <a16:creationId xmlns:a16="http://schemas.microsoft.com/office/drawing/2014/main" id="{4F50CEE8-83EF-4FAB-9643-44C19BD2005A}"/>
              </a:ext>
            </a:extLst>
          </p:cNvPr>
          <p:cNvPicPr>
            <a:picLocks noChangeAspect="1"/>
          </p:cNvPicPr>
          <p:nvPr/>
        </p:nvPicPr>
        <p:blipFill rotWithShape="1">
          <a:blip r:embed="rId3">
            <a:extLst>
              <a:ext uri="{28A0092B-C50C-407E-A947-70E740481C1C}">
                <a14:useLocalDpi xmlns:a14="http://schemas.microsoft.com/office/drawing/2010/main" val="0"/>
              </a:ext>
            </a:extLst>
          </a:blip>
          <a:srcRect l="13404" t="8539"/>
          <a:stretch/>
        </p:blipFill>
        <p:spPr>
          <a:xfrm>
            <a:off x="7521885" y="1712068"/>
            <a:ext cx="4059434" cy="4688731"/>
          </a:xfrm>
          <a:prstGeom prst="rect">
            <a:avLst/>
          </a:prstGeom>
        </p:spPr>
      </p:pic>
      <p:sp>
        <p:nvSpPr>
          <p:cNvPr id="10" name="Oval 9">
            <a:extLst>
              <a:ext uri="{FF2B5EF4-FFF2-40B4-BE49-F238E27FC236}">
                <a16:creationId xmlns:a16="http://schemas.microsoft.com/office/drawing/2014/main" id="{FE5CA84F-E201-4BF7-910E-8D1ABB0F45AB}"/>
              </a:ext>
            </a:extLst>
          </p:cNvPr>
          <p:cNvSpPr/>
          <p:nvPr/>
        </p:nvSpPr>
        <p:spPr>
          <a:xfrm>
            <a:off x="8864214" y="5266063"/>
            <a:ext cx="557717" cy="268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D859FF5-AC95-4173-BF4C-B953B630C478}"/>
              </a:ext>
            </a:extLst>
          </p:cNvPr>
          <p:cNvCxnSpPr>
            <a:cxnSpLocks/>
          </p:cNvCxnSpPr>
          <p:nvPr/>
        </p:nvCxnSpPr>
        <p:spPr>
          <a:xfrm>
            <a:off x="8103722" y="4400033"/>
            <a:ext cx="760492" cy="8274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93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Results Outside of the State Standard</a:t>
            </a:r>
          </a:p>
        </p:txBody>
      </p:sp>
      <p:sp>
        <p:nvSpPr>
          <p:cNvPr id="15" name="Content Placeholder 2">
            <a:extLst>
              <a:ext uri="{FF2B5EF4-FFF2-40B4-BE49-F238E27FC236}">
                <a16:creationId xmlns:a16="http://schemas.microsoft.com/office/drawing/2014/main" id="{A0C2FB44-1BAD-444C-B461-07463C512D14}"/>
              </a:ext>
            </a:extLst>
          </p:cNvPr>
          <p:cNvSpPr txBox="1">
            <a:spLocks/>
          </p:cNvSpPr>
          <p:nvPr/>
        </p:nvSpPr>
        <p:spPr>
          <a:xfrm>
            <a:off x="601035" y="1539540"/>
            <a:ext cx="10984471" cy="8463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spcBef>
                <a:spcPct val="20000"/>
              </a:spcBef>
              <a:spcAft>
                <a:spcPct val="0"/>
              </a:spcAft>
              <a:buNone/>
            </a:pPr>
            <a:r>
              <a:rPr lang="en-US" sz="2400" dirty="0">
                <a:latin typeface="Gill Sans MT"/>
                <a:ea typeface="+mn-lt"/>
                <a:cs typeface="Calibri"/>
              </a:rPr>
              <a:t>If your results are outside the range of the state standard or deviate from your baseline</a:t>
            </a:r>
            <a:endParaRPr lang="en-US" sz="2000" dirty="0"/>
          </a:p>
        </p:txBody>
      </p:sp>
      <p:sp>
        <p:nvSpPr>
          <p:cNvPr id="9" name="TextBox 8">
            <a:extLst>
              <a:ext uri="{FF2B5EF4-FFF2-40B4-BE49-F238E27FC236}">
                <a16:creationId xmlns:a16="http://schemas.microsoft.com/office/drawing/2014/main" id="{50B76D52-21ED-4A5E-99B5-47823F64482F}"/>
              </a:ext>
            </a:extLst>
          </p:cNvPr>
          <p:cNvSpPr txBox="1"/>
          <p:nvPr/>
        </p:nvSpPr>
        <p:spPr>
          <a:xfrm>
            <a:off x="1017803" y="3427794"/>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I found a source!</a:t>
            </a:r>
          </a:p>
        </p:txBody>
      </p:sp>
      <p:sp>
        <p:nvSpPr>
          <p:cNvPr id="35" name="TextBox 34">
            <a:extLst>
              <a:ext uri="{FF2B5EF4-FFF2-40B4-BE49-F238E27FC236}">
                <a16:creationId xmlns:a16="http://schemas.microsoft.com/office/drawing/2014/main" id="{17E48B33-3A0C-43BC-9929-0F388CEA257B}"/>
              </a:ext>
            </a:extLst>
          </p:cNvPr>
          <p:cNvSpPr txBox="1"/>
          <p:nvPr/>
        </p:nvSpPr>
        <p:spPr>
          <a:xfrm>
            <a:off x="4276496" y="2128493"/>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INVESTIGATE site to identify possible sources</a:t>
            </a:r>
          </a:p>
        </p:txBody>
      </p:sp>
      <p:sp>
        <p:nvSpPr>
          <p:cNvPr id="37" name="TextBox 36">
            <a:extLst>
              <a:ext uri="{FF2B5EF4-FFF2-40B4-BE49-F238E27FC236}">
                <a16:creationId xmlns:a16="http://schemas.microsoft.com/office/drawing/2014/main" id="{5A6373D9-04A4-462D-BDC5-FD66AB1EFA6A}"/>
              </a:ext>
            </a:extLst>
          </p:cNvPr>
          <p:cNvSpPr txBox="1"/>
          <p:nvPr/>
        </p:nvSpPr>
        <p:spPr>
          <a:xfrm>
            <a:off x="551994" y="5313696"/>
            <a:ext cx="3674817"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C00000"/>
                </a:solidFill>
              </a:rPr>
              <a:t>NOTIFY local AAS coordinator and/or water authority</a:t>
            </a:r>
          </a:p>
        </p:txBody>
      </p:sp>
      <p:sp>
        <p:nvSpPr>
          <p:cNvPr id="16" name="TextBox 15">
            <a:extLst>
              <a:ext uri="{FF2B5EF4-FFF2-40B4-BE49-F238E27FC236}">
                <a16:creationId xmlns:a16="http://schemas.microsoft.com/office/drawing/2014/main" id="{7693A84C-F343-41C6-A750-46DFCE3933CC}"/>
              </a:ext>
            </a:extLst>
          </p:cNvPr>
          <p:cNvSpPr txBox="1"/>
          <p:nvPr/>
        </p:nvSpPr>
        <p:spPr>
          <a:xfrm>
            <a:off x="7085956" y="4314923"/>
            <a:ext cx="3674817"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Take more samples upstream</a:t>
            </a:r>
          </a:p>
        </p:txBody>
      </p:sp>
      <p:cxnSp>
        <p:nvCxnSpPr>
          <p:cNvPr id="19" name="Straight Arrow Connector 18">
            <a:extLst>
              <a:ext uri="{FF2B5EF4-FFF2-40B4-BE49-F238E27FC236}">
                <a16:creationId xmlns:a16="http://schemas.microsoft.com/office/drawing/2014/main" id="{60CF77DB-3E9A-4F57-A9A4-6380DF672942}"/>
              </a:ext>
            </a:extLst>
          </p:cNvPr>
          <p:cNvCxnSpPr>
            <a:cxnSpLocks/>
          </p:cNvCxnSpPr>
          <p:nvPr/>
        </p:nvCxnSpPr>
        <p:spPr>
          <a:xfrm>
            <a:off x="2406369" y="3090563"/>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FDFDA23B-69E3-4B8B-945F-0A260A2C8F2F}"/>
              </a:ext>
            </a:extLst>
          </p:cNvPr>
          <p:cNvCxnSpPr>
            <a:cxnSpLocks/>
          </p:cNvCxnSpPr>
          <p:nvPr/>
        </p:nvCxnSpPr>
        <p:spPr>
          <a:xfrm>
            <a:off x="2396641" y="3100769"/>
            <a:ext cx="6527127"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A5749817-A1F0-454B-A7F5-472DDBE81C11}"/>
              </a:ext>
            </a:extLst>
          </p:cNvPr>
          <p:cNvCxnSpPr>
            <a:cxnSpLocks/>
          </p:cNvCxnSpPr>
          <p:nvPr/>
        </p:nvCxnSpPr>
        <p:spPr>
          <a:xfrm flipH="1" flipV="1">
            <a:off x="5642870" y="2931351"/>
            <a:ext cx="3461" cy="17625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D96908E5-E8BB-42E9-AF43-EAA7F8B64A70}"/>
              </a:ext>
            </a:extLst>
          </p:cNvPr>
          <p:cNvCxnSpPr>
            <a:cxnSpLocks/>
          </p:cNvCxnSpPr>
          <p:nvPr/>
        </p:nvCxnSpPr>
        <p:spPr>
          <a:xfrm>
            <a:off x="8914040" y="3094189"/>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0BFF9E3A-53AF-495E-941E-621A73FB8AF1}"/>
              </a:ext>
            </a:extLst>
          </p:cNvPr>
          <p:cNvSpPr txBox="1"/>
          <p:nvPr/>
        </p:nvSpPr>
        <p:spPr>
          <a:xfrm>
            <a:off x="7535191" y="3431205"/>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I did not find a source</a:t>
            </a:r>
          </a:p>
        </p:txBody>
      </p:sp>
      <p:cxnSp>
        <p:nvCxnSpPr>
          <p:cNvPr id="32" name="Straight Arrow Connector 31">
            <a:extLst>
              <a:ext uri="{FF2B5EF4-FFF2-40B4-BE49-F238E27FC236}">
                <a16:creationId xmlns:a16="http://schemas.microsoft.com/office/drawing/2014/main" id="{ED0D3507-59DD-48A4-8A8C-82287B9D334D}"/>
              </a:ext>
            </a:extLst>
          </p:cNvPr>
          <p:cNvCxnSpPr>
            <a:cxnSpLocks/>
          </p:cNvCxnSpPr>
          <p:nvPr/>
        </p:nvCxnSpPr>
        <p:spPr>
          <a:xfrm>
            <a:off x="6629016" y="4976146"/>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E9F35586-DCDA-4D76-96C7-DF06543F4E3F}"/>
              </a:ext>
            </a:extLst>
          </p:cNvPr>
          <p:cNvCxnSpPr>
            <a:cxnSpLocks/>
          </p:cNvCxnSpPr>
          <p:nvPr/>
        </p:nvCxnSpPr>
        <p:spPr>
          <a:xfrm>
            <a:off x="6619288" y="4986356"/>
            <a:ext cx="3659103"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14C1AB1A-6C85-46EB-B852-405F4382EF9F}"/>
              </a:ext>
            </a:extLst>
          </p:cNvPr>
          <p:cNvCxnSpPr>
            <a:cxnSpLocks/>
          </p:cNvCxnSpPr>
          <p:nvPr/>
        </p:nvCxnSpPr>
        <p:spPr>
          <a:xfrm flipH="1" flipV="1">
            <a:off x="8918137" y="4816938"/>
            <a:ext cx="4934" cy="17625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3428B352-0760-4CBB-B07D-6F29ACF63E3E}"/>
              </a:ext>
            </a:extLst>
          </p:cNvPr>
          <p:cNvCxnSpPr>
            <a:cxnSpLocks/>
          </p:cNvCxnSpPr>
          <p:nvPr/>
        </p:nvCxnSpPr>
        <p:spPr>
          <a:xfrm>
            <a:off x="10263778" y="4980379"/>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A919AEF8-3FDC-47A7-9405-95FB63B329FA}"/>
              </a:ext>
            </a:extLst>
          </p:cNvPr>
          <p:cNvSpPr txBox="1"/>
          <p:nvPr/>
        </p:nvSpPr>
        <p:spPr>
          <a:xfrm>
            <a:off x="5247688" y="5313696"/>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Still outside the range/ found a source</a:t>
            </a:r>
          </a:p>
        </p:txBody>
      </p:sp>
      <p:sp>
        <p:nvSpPr>
          <p:cNvPr id="44" name="TextBox 43">
            <a:extLst>
              <a:ext uri="{FF2B5EF4-FFF2-40B4-BE49-F238E27FC236}">
                <a16:creationId xmlns:a16="http://schemas.microsoft.com/office/drawing/2014/main" id="{1205BD5B-1A34-4CF9-A3C1-3D1DBB91FD6D}"/>
              </a:ext>
            </a:extLst>
          </p:cNvPr>
          <p:cNvSpPr txBox="1"/>
          <p:nvPr/>
        </p:nvSpPr>
        <p:spPr>
          <a:xfrm>
            <a:off x="8896806" y="5313696"/>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Within the range</a:t>
            </a:r>
          </a:p>
        </p:txBody>
      </p:sp>
      <p:sp>
        <p:nvSpPr>
          <p:cNvPr id="45" name="TextBox 44">
            <a:extLst>
              <a:ext uri="{FF2B5EF4-FFF2-40B4-BE49-F238E27FC236}">
                <a16:creationId xmlns:a16="http://schemas.microsoft.com/office/drawing/2014/main" id="{2F2B1F08-1DB1-4170-87AE-4C23749266F1}"/>
              </a:ext>
            </a:extLst>
          </p:cNvPr>
          <p:cNvSpPr txBox="1"/>
          <p:nvPr/>
        </p:nvSpPr>
        <p:spPr>
          <a:xfrm>
            <a:off x="8896806" y="6112414"/>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Monitor as usual</a:t>
            </a:r>
          </a:p>
        </p:txBody>
      </p:sp>
      <p:cxnSp>
        <p:nvCxnSpPr>
          <p:cNvPr id="48" name="Straight Arrow Connector 47">
            <a:extLst>
              <a:ext uri="{FF2B5EF4-FFF2-40B4-BE49-F238E27FC236}">
                <a16:creationId xmlns:a16="http://schemas.microsoft.com/office/drawing/2014/main" id="{7B72808C-F2BB-4E17-BC27-1240CFA33C47}"/>
              </a:ext>
            </a:extLst>
          </p:cNvPr>
          <p:cNvCxnSpPr>
            <a:cxnSpLocks/>
          </p:cNvCxnSpPr>
          <p:nvPr/>
        </p:nvCxnSpPr>
        <p:spPr>
          <a:xfrm>
            <a:off x="2388794" y="3933082"/>
            <a:ext cx="0" cy="13172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3B1E4CC3-41F3-4FCE-B546-ED368119EDCB}"/>
              </a:ext>
            </a:extLst>
          </p:cNvPr>
          <p:cNvCxnSpPr>
            <a:cxnSpLocks/>
          </p:cNvCxnSpPr>
          <p:nvPr/>
        </p:nvCxnSpPr>
        <p:spPr>
          <a:xfrm>
            <a:off x="8915699" y="3938872"/>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57F88BA0-43CB-4B66-9773-A8E4B00949C9}"/>
              </a:ext>
            </a:extLst>
          </p:cNvPr>
          <p:cNvCxnSpPr>
            <a:cxnSpLocks/>
          </p:cNvCxnSpPr>
          <p:nvPr/>
        </p:nvCxnSpPr>
        <p:spPr>
          <a:xfrm>
            <a:off x="10273402" y="5782387"/>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35E308BE-5B0C-406C-BCA4-2657ECBC71AC}"/>
              </a:ext>
            </a:extLst>
          </p:cNvPr>
          <p:cNvCxnSpPr>
            <a:cxnSpLocks/>
          </p:cNvCxnSpPr>
          <p:nvPr/>
        </p:nvCxnSpPr>
        <p:spPr>
          <a:xfrm flipH="1">
            <a:off x="4409872" y="5667639"/>
            <a:ext cx="6679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6135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Safety </a:t>
            </a:r>
          </a:p>
        </p:txBody>
      </p:sp>
      <p:sp>
        <p:nvSpPr>
          <p:cNvPr id="6" name="Content Placeholder 2">
            <a:extLst>
              <a:ext uri="{FF2B5EF4-FFF2-40B4-BE49-F238E27FC236}">
                <a16:creationId xmlns:a16="http://schemas.microsoft.com/office/drawing/2014/main" id="{3DDAA47F-8B17-49AC-B790-A639FA134C8B}"/>
              </a:ext>
            </a:extLst>
          </p:cNvPr>
          <p:cNvSpPr txBox="1">
            <a:spLocks/>
          </p:cNvSpPr>
          <p:nvPr/>
        </p:nvSpPr>
        <p:spPr>
          <a:xfrm>
            <a:off x="601034" y="1729513"/>
            <a:ext cx="6242527" cy="486167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latin typeface="Gill Sans MT"/>
                <a:ea typeface="+mn-lt"/>
                <a:cs typeface="Calibri"/>
              </a:rPr>
              <a:t>Try not to sample alone- take a monitoring buddy!</a:t>
            </a:r>
          </a:p>
          <a:p>
            <a:pPr>
              <a:spcAft>
                <a:spcPts val="1000"/>
              </a:spcAft>
            </a:pPr>
            <a:r>
              <a:rPr lang="en-US" sz="2400">
                <a:latin typeface="Gill Sans MT"/>
                <a:ea typeface="+mn-lt"/>
                <a:cs typeface="Calibri"/>
              </a:rPr>
              <a:t>Do not sample during high flows or after a heavy rain event </a:t>
            </a:r>
          </a:p>
          <a:p>
            <a:pPr>
              <a:spcAft>
                <a:spcPts val="1000"/>
              </a:spcAft>
            </a:pPr>
            <a:r>
              <a:rPr lang="en-US" sz="2400">
                <a:latin typeface="Gill Sans MT"/>
                <a:ea typeface="+mn-lt"/>
                <a:cs typeface="Calibri"/>
              </a:rPr>
              <a:t>Obtain permission if sampling on private property</a:t>
            </a:r>
          </a:p>
          <a:p>
            <a:pPr>
              <a:spcAft>
                <a:spcPts val="1000"/>
              </a:spcAft>
            </a:pPr>
            <a:r>
              <a:rPr lang="en-US" sz="2400">
                <a:latin typeface="Gill Sans MT"/>
                <a:ea typeface="+mn-lt"/>
                <a:cs typeface="Calibri"/>
              </a:rPr>
              <a:t>Wear PPE when sampling</a:t>
            </a:r>
          </a:p>
        </p:txBody>
      </p:sp>
      <p:pic>
        <p:nvPicPr>
          <p:cNvPr id="5" name="Picture 4" descr="A picture containing icon&#10;&#10;Description automatically generated">
            <a:extLst>
              <a:ext uri="{FF2B5EF4-FFF2-40B4-BE49-F238E27FC236}">
                <a16:creationId xmlns:a16="http://schemas.microsoft.com/office/drawing/2014/main" id="{42E6DFC1-3275-41A7-9E16-5B910FD5A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29" y="1729513"/>
            <a:ext cx="4491990" cy="4491990"/>
          </a:xfrm>
          <a:prstGeom prst="rect">
            <a:avLst/>
          </a:prstGeom>
        </p:spPr>
      </p:pic>
    </p:spTree>
    <p:extLst>
      <p:ext uri="{BB962C8B-B14F-4D97-AF65-F5344CB8AC3E}">
        <p14:creationId xmlns:p14="http://schemas.microsoft.com/office/powerpoint/2010/main" val="1789973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Once you’re certified</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248652" cy="485751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latin typeface="Gill Sans MT"/>
                <a:ea typeface="+mn-lt"/>
                <a:cs typeface="Calibri"/>
              </a:rPr>
              <a:t>You get an account to our online database!​</a:t>
            </a:r>
          </a:p>
          <a:p>
            <a:pPr>
              <a:spcAft>
                <a:spcPts val="1000"/>
              </a:spcAft>
            </a:pPr>
            <a:r>
              <a:rPr lang="en-US" sz="2400">
                <a:latin typeface="Gill Sans MT"/>
                <a:ea typeface="+mn-lt"/>
                <a:cs typeface="Calibri"/>
              </a:rPr>
              <a:t>Only certified volunteers can submit data</a:t>
            </a:r>
          </a:p>
          <a:p>
            <a:pPr>
              <a:spcAft>
                <a:spcPts val="1000"/>
              </a:spcAft>
            </a:pPr>
            <a:r>
              <a:rPr lang="en-US" sz="2400">
                <a:latin typeface="Gill Sans MT"/>
                <a:ea typeface="+mn-lt"/>
                <a:cs typeface="Calibri"/>
              </a:rPr>
              <a:t>Certification is valid for one year​</a:t>
            </a:r>
          </a:p>
          <a:p>
            <a:pPr>
              <a:spcAft>
                <a:spcPts val="1000"/>
              </a:spcAft>
            </a:pPr>
            <a:r>
              <a:rPr lang="en-US" sz="2400">
                <a:latin typeface="Gill Sans MT"/>
                <a:ea typeface="+mn-lt"/>
                <a:cs typeface="Calibri"/>
              </a:rPr>
              <a:t>Volunteers must attend an annual recertification workshop </a:t>
            </a:r>
          </a:p>
        </p:txBody>
      </p:sp>
      <p:pic>
        <p:nvPicPr>
          <p:cNvPr id="5" name="Picture 4" descr="A picture containing tree, outdoor, person, standing&#10;&#10;Description automatically generated">
            <a:extLst>
              <a:ext uri="{FF2B5EF4-FFF2-40B4-BE49-F238E27FC236}">
                <a16:creationId xmlns:a16="http://schemas.microsoft.com/office/drawing/2014/main" id="{372F4ED3-51EE-45BD-AFE1-DA39A48CB622}"/>
              </a:ext>
            </a:extLst>
          </p:cNvPr>
          <p:cNvPicPr>
            <a:picLocks noChangeAspect="1"/>
          </p:cNvPicPr>
          <p:nvPr/>
        </p:nvPicPr>
        <p:blipFill rotWithShape="1">
          <a:blip r:embed="rId3">
            <a:extLst>
              <a:ext uri="{28A0092B-C50C-407E-A947-70E740481C1C}">
                <a14:useLocalDpi xmlns:a14="http://schemas.microsoft.com/office/drawing/2010/main" val="0"/>
              </a:ext>
            </a:extLst>
          </a:blip>
          <a:srcRect t="14514"/>
          <a:stretch/>
        </p:blipFill>
        <p:spPr>
          <a:xfrm>
            <a:off x="7379541" y="1712070"/>
            <a:ext cx="4201778" cy="4789283"/>
          </a:xfrm>
          <a:prstGeom prst="rect">
            <a:avLst/>
          </a:prstGeom>
        </p:spPr>
      </p:pic>
    </p:spTree>
    <p:extLst>
      <p:ext uri="{BB962C8B-B14F-4D97-AF65-F5344CB8AC3E}">
        <p14:creationId xmlns:p14="http://schemas.microsoft.com/office/powerpoint/2010/main" val="248573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ea typeface="+mj-lt"/>
                <a:cs typeface="+mj-lt"/>
              </a:rPr>
              <a:t>How are your data used?</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687407" cy="238061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1000"/>
              </a:spcAft>
            </a:pPr>
            <a:r>
              <a:rPr lang="en-US" sz="2400" dirty="0">
                <a:latin typeface="Gill Sans MT" panose="020B0502020104020203"/>
                <a:cs typeface="Calibri"/>
              </a:rPr>
              <a:t>Establish baseline conditions for waterbodies across the state</a:t>
            </a:r>
          </a:p>
          <a:p>
            <a:pPr>
              <a:spcBef>
                <a:spcPts val="0"/>
              </a:spcBef>
              <a:spcAft>
                <a:spcPts val="1000"/>
              </a:spcAft>
            </a:pPr>
            <a:r>
              <a:rPr lang="en-US" sz="2400" dirty="0">
                <a:latin typeface="Gill Sans MT" panose="020B0502020104020203"/>
                <a:cs typeface="Calibri"/>
              </a:rPr>
              <a:t>Discover and report water quality issues</a:t>
            </a:r>
            <a:endParaRPr lang="en-US" sz="2400" dirty="0">
              <a:ea typeface="+mn-lt"/>
              <a:cs typeface="Calibri"/>
            </a:endParaRPr>
          </a:p>
          <a:p>
            <a:pPr>
              <a:spcBef>
                <a:spcPts val="0"/>
              </a:spcBef>
              <a:spcAft>
                <a:spcPts val="1000"/>
              </a:spcAft>
            </a:pPr>
            <a:r>
              <a:rPr lang="en-US" sz="2400" dirty="0">
                <a:latin typeface="Gill Sans MT" panose="020B0502020104020203"/>
                <a:cs typeface="Calibri"/>
              </a:rPr>
              <a:t>Educate your community </a:t>
            </a:r>
            <a:endParaRPr lang="en-US" sz="2400" dirty="0">
              <a:cs typeface="Calibri"/>
            </a:endParaRPr>
          </a:p>
          <a:p>
            <a:pPr>
              <a:spcBef>
                <a:spcPts val="0"/>
              </a:spcBef>
              <a:spcAft>
                <a:spcPts val="1000"/>
              </a:spcAft>
            </a:pPr>
            <a:r>
              <a:rPr lang="en-US" sz="2400" dirty="0">
                <a:cs typeface="Calibri"/>
              </a:rPr>
              <a:t>Help inform status of streams for 303d/305b list</a:t>
            </a:r>
          </a:p>
        </p:txBody>
      </p:sp>
      <p:pic>
        <p:nvPicPr>
          <p:cNvPr id="5" name="Picture 6">
            <a:extLst>
              <a:ext uri="{FF2B5EF4-FFF2-40B4-BE49-F238E27FC236}">
                <a16:creationId xmlns:a16="http://schemas.microsoft.com/office/drawing/2014/main" id="{DABEFCD9-3710-4140-87F2-6B963896D4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200" y="3931470"/>
            <a:ext cx="3251499" cy="2324476"/>
          </a:xfrm>
          <a:prstGeom prst="rect">
            <a:avLst/>
          </a:prstGeom>
        </p:spPr>
      </p:pic>
      <p:pic>
        <p:nvPicPr>
          <p:cNvPr id="3" name="Picture 5" descr="9.jpg">
            <a:extLst>
              <a:ext uri="{FF2B5EF4-FFF2-40B4-BE49-F238E27FC236}">
                <a16:creationId xmlns:a16="http://schemas.microsoft.com/office/drawing/2014/main" id="{9E292E51-B7FB-4D0C-BE5D-21C6370E6221}"/>
              </a:ext>
            </a:extLst>
          </p:cNvPr>
          <p:cNvPicPr>
            <a:picLocks noChangeAspect="1"/>
          </p:cNvPicPr>
          <p:nvPr/>
        </p:nvPicPr>
        <p:blipFill>
          <a:blip r:embed="rId4"/>
          <a:stretch>
            <a:fillRect/>
          </a:stretch>
        </p:blipFill>
        <p:spPr>
          <a:xfrm>
            <a:off x="7533152" y="1934698"/>
            <a:ext cx="3264987" cy="238061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971FE9-E89C-4728-936C-888B86839B2D}"/>
              </a:ext>
            </a:extLst>
          </p:cNvPr>
          <p:cNvPicPr>
            <a:picLocks noChangeAspect="1"/>
          </p:cNvPicPr>
          <p:nvPr/>
        </p:nvPicPr>
        <p:blipFill rotWithShape="1">
          <a:blip r:embed="rId5">
            <a:extLst>
              <a:ext uri="{28A0092B-C50C-407E-A947-70E740481C1C}">
                <a14:useLocalDpi xmlns:a14="http://schemas.microsoft.com/office/drawing/2010/main" val="0"/>
              </a:ext>
            </a:extLst>
          </a:blip>
          <a:srcRect l="3667" t="8875" r="2402" b="8451"/>
          <a:stretch/>
        </p:blipFill>
        <p:spPr>
          <a:xfrm>
            <a:off x="929064" y="4245107"/>
            <a:ext cx="6031349" cy="2324476"/>
          </a:xfrm>
          <a:prstGeom prst="rect">
            <a:avLst/>
          </a:prstGeom>
        </p:spPr>
      </p:pic>
      <p:sp>
        <p:nvSpPr>
          <p:cNvPr id="9" name="Oval 8">
            <a:extLst>
              <a:ext uri="{FF2B5EF4-FFF2-40B4-BE49-F238E27FC236}">
                <a16:creationId xmlns:a16="http://schemas.microsoft.com/office/drawing/2014/main" id="{EADBB64B-C9A9-4D21-AF31-82145600C571}"/>
              </a:ext>
            </a:extLst>
          </p:cNvPr>
          <p:cNvSpPr/>
          <p:nvPr/>
        </p:nvSpPr>
        <p:spPr>
          <a:xfrm>
            <a:off x="5385751" y="5587998"/>
            <a:ext cx="220721" cy="212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9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What is a watershed?</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4666704" cy="3749460"/>
          </a:xfrm>
        </p:spPr>
        <p:txBody>
          <a:bodyPr vert="horz" lIns="91440" tIns="45720" rIns="91440" bIns="45720" rtlCol="0" anchor="t">
            <a:normAutofit/>
          </a:bodyPr>
          <a:lstStyle/>
          <a:p>
            <a:r>
              <a:rPr lang="en-US" sz="2400" b="1"/>
              <a:t>A land area from which water, sediment, and dissolved materials drain to a common point along a stream, wetland, lake, or river. </a:t>
            </a:r>
          </a:p>
          <a:p>
            <a:r>
              <a:rPr lang="en-US" sz="2400"/>
              <a:t>Its boundaries are defined by the highest points of land around the waterbody. </a:t>
            </a:r>
            <a:endParaRPr lang="en-US" sz="2000"/>
          </a:p>
        </p:txBody>
      </p:sp>
      <p:pic>
        <p:nvPicPr>
          <p:cNvPr id="4" name="Picture 3">
            <a:extLst>
              <a:ext uri="{FF2B5EF4-FFF2-40B4-BE49-F238E27FC236}">
                <a16:creationId xmlns:a16="http://schemas.microsoft.com/office/drawing/2014/main" id="{712C0A7D-5071-43CC-ABAA-919CF7F40168}"/>
              </a:ext>
            </a:extLst>
          </p:cNvPr>
          <p:cNvPicPr>
            <a:picLocks noChangeAspect="1"/>
          </p:cNvPicPr>
          <p:nvPr/>
        </p:nvPicPr>
        <p:blipFill rotWithShape="1">
          <a:blip r:embed="rId3"/>
          <a:srcRect t="9916"/>
          <a:stretch/>
        </p:blipFill>
        <p:spPr>
          <a:xfrm>
            <a:off x="5641076" y="1568331"/>
            <a:ext cx="5940243" cy="5030151"/>
          </a:xfrm>
          <a:prstGeom prst="rect">
            <a:avLst/>
          </a:prstGeom>
        </p:spPr>
      </p:pic>
      <p:sp>
        <p:nvSpPr>
          <p:cNvPr id="5" name="Speech Bubble: Rectangle with Corners Rounded 4">
            <a:extLst>
              <a:ext uri="{FF2B5EF4-FFF2-40B4-BE49-F238E27FC236}">
                <a16:creationId xmlns:a16="http://schemas.microsoft.com/office/drawing/2014/main" id="{78706149-D6B8-471B-B503-C29E7E16E1C3}"/>
              </a:ext>
            </a:extLst>
          </p:cNvPr>
          <p:cNvSpPr/>
          <p:nvPr/>
        </p:nvSpPr>
        <p:spPr>
          <a:xfrm>
            <a:off x="1598991" y="5106295"/>
            <a:ext cx="2552095" cy="1354666"/>
          </a:xfrm>
          <a:prstGeom prst="wedgeRoundRectCallout">
            <a:avLst>
              <a:gd name="adj1" fmla="val -28847"/>
              <a:gd name="adj2" fmla="val 59835"/>
              <a:gd name="adj3" fmla="val 166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A91DC7-0D8B-4B30-9EA0-4FC18896E853}"/>
              </a:ext>
            </a:extLst>
          </p:cNvPr>
          <p:cNvSpPr txBox="1"/>
          <p:nvPr/>
        </p:nvSpPr>
        <p:spPr>
          <a:xfrm>
            <a:off x="1601562" y="5181751"/>
            <a:ext cx="25859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There is an unbreakable link between human health and wellbeing and ecosystems.</a:t>
            </a:r>
            <a:r>
              <a:rPr lang="en-US"/>
              <a:t> -Walter Reid</a:t>
            </a:r>
          </a:p>
        </p:txBody>
      </p:sp>
      <p:sp>
        <p:nvSpPr>
          <p:cNvPr id="9" name="TextBox 8">
            <a:extLst>
              <a:ext uri="{FF2B5EF4-FFF2-40B4-BE49-F238E27FC236}">
                <a16:creationId xmlns:a16="http://schemas.microsoft.com/office/drawing/2014/main" id="{578514AE-8519-4561-9C7B-121A68AD2B93}"/>
              </a:ext>
            </a:extLst>
          </p:cNvPr>
          <p:cNvSpPr txBox="1"/>
          <p:nvPr/>
        </p:nvSpPr>
        <p:spPr>
          <a:xfrm>
            <a:off x="9956452" y="6357028"/>
            <a:ext cx="1709658" cy="230832"/>
          </a:xfrm>
          <a:prstGeom prst="rect">
            <a:avLst/>
          </a:prstGeom>
          <a:noFill/>
        </p:spPr>
        <p:txBody>
          <a:bodyPr wrap="square" lIns="91440" tIns="45720" rIns="91440" bIns="45720" anchor="t">
            <a:spAutoFit/>
          </a:bodyPr>
          <a:lstStyle/>
          <a:p>
            <a:r>
              <a:rPr lang="en-US" sz="900" b="1" i="1"/>
              <a:t>A. Vicente, U.S. Forest Service</a:t>
            </a:r>
            <a:endParaRPr lang="en-US" sz="900"/>
          </a:p>
        </p:txBody>
      </p:sp>
    </p:spTree>
    <p:extLst>
      <p:ext uri="{BB962C8B-B14F-4D97-AF65-F5344CB8AC3E}">
        <p14:creationId xmlns:p14="http://schemas.microsoft.com/office/powerpoint/2010/main" val="1760628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Database login</a:t>
            </a:r>
          </a:p>
        </p:txBody>
      </p:sp>
      <p:sp>
        <p:nvSpPr>
          <p:cNvPr id="5" name="Content Placeholder 2">
            <a:extLst>
              <a:ext uri="{FF2B5EF4-FFF2-40B4-BE49-F238E27FC236}">
                <a16:creationId xmlns:a16="http://schemas.microsoft.com/office/drawing/2014/main" id="{E9707D7F-89D9-4577-ADFC-5EAACC22324A}"/>
              </a:ext>
            </a:extLst>
          </p:cNvPr>
          <p:cNvSpPr txBox="1">
            <a:spLocks/>
          </p:cNvSpPr>
          <p:nvPr/>
        </p:nvSpPr>
        <p:spPr>
          <a:xfrm>
            <a:off x="840712" y="5657330"/>
            <a:ext cx="10500930" cy="54145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From the AAS website’s homepage, hover over the My Profile tab and click Sign In</a:t>
            </a:r>
          </a:p>
          <a:p>
            <a:pPr lvl="1"/>
            <a:endParaRPr lang="en-US" sz="2000">
              <a:latin typeface="Gill Sans MT" panose="020B0502020104020203"/>
              <a:cs typeface="Calibri"/>
            </a:endParaRPr>
          </a:p>
          <a:p>
            <a:pPr lvl="1"/>
            <a:endParaRPr lang="en-US" sz="2000"/>
          </a:p>
        </p:txBody>
      </p:sp>
      <p:pic>
        <p:nvPicPr>
          <p:cNvPr id="8" name="Picture 7">
            <a:extLst>
              <a:ext uri="{FF2B5EF4-FFF2-40B4-BE49-F238E27FC236}">
                <a16:creationId xmlns:a16="http://schemas.microsoft.com/office/drawing/2014/main" id="{7C7BEC52-3DF1-4910-A930-9C0757B490ED}"/>
              </a:ext>
            </a:extLst>
          </p:cNvPr>
          <p:cNvPicPr>
            <a:picLocks noChangeAspect="1"/>
          </p:cNvPicPr>
          <p:nvPr/>
        </p:nvPicPr>
        <p:blipFill rotWithShape="1">
          <a:blip r:embed="rId3"/>
          <a:srcRect l="5756" t="12713" r="7122" b="39691"/>
          <a:stretch/>
        </p:blipFill>
        <p:spPr>
          <a:xfrm>
            <a:off x="780214" y="1796902"/>
            <a:ext cx="10621926" cy="3264195"/>
          </a:xfrm>
          <a:prstGeom prst="rect">
            <a:avLst/>
          </a:prstGeom>
        </p:spPr>
      </p:pic>
    </p:spTree>
    <p:extLst>
      <p:ext uri="{BB962C8B-B14F-4D97-AF65-F5344CB8AC3E}">
        <p14:creationId xmlns:p14="http://schemas.microsoft.com/office/powerpoint/2010/main" val="1029556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4C2E0E-4A4D-C473-FFF9-E784E92A147D}"/>
              </a:ext>
            </a:extLst>
          </p:cNvPr>
          <p:cNvPicPr>
            <a:picLocks noChangeAspect="1"/>
          </p:cNvPicPr>
          <p:nvPr/>
        </p:nvPicPr>
        <p:blipFill rotWithShape="1">
          <a:blip r:embed="rId3"/>
          <a:srcRect l="60159" t="19671" r="1798" b="21918"/>
          <a:stretch/>
        </p:blipFill>
        <p:spPr>
          <a:xfrm>
            <a:off x="1695131" y="1604655"/>
            <a:ext cx="8792092" cy="4594073"/>
          </a:xfrm>
          <a:prstGeom prst="rect">
            <a:avLst/>
          </a:prstGeom>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 Submission Form</a:t>
            </a:r>
          </a:p>
        </p:txBody>
      </p:sp>
      <p:sp>
        <p:nvSpPr>
          <p:cNvPr id="5" name="Content Placeholder 2">
            <a:extLst>
              <a:ext uri="{FF2B5EF4-FFF2-40B4-BE49-F238E27FC236}">
                <a16:creationId xmlns:a16="http://schemas.microsoft.com/office/drawing/2014/main" id="{92FC20E2-F972-48B6-86E6-756472E89CC7}"/>
              </a:ext>
            </a:extLst>
          </p:cNvPr>
          <p:cNvSpPr txBox="1">
            <a:spLocks/>
          </p:cNvSpPr>
          <p:nvPr/>
        </p:nvSpPr>
        <p:spPr>
          <a:xfrm>
            <a:off x="840712" y="6198728"/>
            <a:ext cx="10500930" cy="54145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000">
                <a:ea typeface="+mn-lt"/>
                <a:cs typeface="Calibri"/>
              </a:rPr>
              <a:t>From the AAS website’s homepage, hover over the Data Entry tab and click Data Submission Form</a:t>
            </a:r>
            <a:endParaRPr lang="en-US" sz="2400">
              <a:ea typeface="+mn-lt"/>
              <a:cs typeface="Calibri"/>
            </a:endParaRPr>
          </a:p>
        </p:txBody>
      </p:sp>
    </p:spTree>
    <p:extLst>
      <p:ext uri="{BB962C8B-B14F-4D97-AF65-F5344CB8AC3E}">
        <p14:creationId xmlns:p14="http://schemas.microsoft.com/office/powerpoint/2010/main" val="2430844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ASChemicalForm.png">
            <a:extLst>
              <a:ext uri="{FF2B5EF4-FFF2-40B4-BE49-F238E27FC236}">
                <a16:creationId xmlns:a16="http://schemas.microsoft.com/office/drawing/2014/main" id="{5695FD37-FCB4-4EE5-A155-118FCA64FCC6}"/>
              </a:ext>
            </a:extLst>
          </p:cNvPr>
          <p:cNvPicPr>
            <a:picLocks noChangeAspect="1"/>
          </p:cNvPicPr>
          <p:nvPr/>
        </p:nvPicPr>
        <p:blipFill rotWithShape="1">
          <a:blip r:embed="rId3"/>
          <a:srcRect t="5150" r="5077" b="48391"/>
          <a:stretch/>
        </p:blipFill>
        <p:spPr>
          <a:xfrm>
            <a:off x="2258525" y="1690310"/>
            <a:ext cx="7674949" cy="4879273"/>
          </a:xfrm>
          <a:prstGeom prst="rect">
            <a:avLst/>
          </a:prstGeom>
        </p:spPr>
      </p:pic>
      <p:sp>
        <p:nvSpPr>
          <p:cNvPr id="4" name="Title 1">
            <a:extLst>
              <a:ext uri="{FF2B5EF4-FFF2-40B4-BE49-F238E27FC236}">
                <a16:creationId xmlns:a16="http://schemas.microsoft.com/office/drawing/2014/main" id="{36088F46-A8D8-42A6-8A9A-57F27742BA07}"/>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Site, Weather, and Observations</a:t>
            </a:r>
          </a:p>
        </p:txBody>
      </p:sp>
    </p:spTree>
    <p:extLst>
      <p:ext uri="{BB962C8B-B14F-4D97-AF65-F5344CB8AC3E}">
        <p14:creationId xmlns:p14="http://schemas.microsoft.com/office/powerpoint/2010/main" val="71586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8DD717-651C-4FD0-819B-B190079A9EF3}"/>
              </a:ext>
            </a:extLst>
          </p:cNvPr>
          <p:cNvSpPr txBox="1"/>
          <p:nvPr/>
        </p:nvSpPr>
        <p:spPr>
          <a:xfrm>
            <a:off x="3349263" y="5926021"/>
            <a:ext cx="5741580" cy="461665"/>
          </a:xfrm>
          <a:prstGeom prst="rect">
            <a:avLst/>
          </a:prstGeom>
          <a:noFill/>
        </p:spPr>
        <p:txBody>
          <a:bodyPr wrap="square" rtlCol="0">
            <a:spAutoFit/>
          </a:bodyPr>
          <a:lstStyle/>
          <a:p>
            <a:pPr algn="ctr"/>
            <a:r>
              <a:rPr lang="en-US" sz="2400" b="1"/>
              <a:t>Submit data  ASAP to online database</a:t>
            </a:r>
          </a:p>
        </p:txBody>
      </p:sp>
      <p:sp>
        <p:nvSpPr>
          <p:cNvPr id="5" name="TextBox 4">
            <a:extLst>
              <a:ext uri="{FF2B5EF4-FFF2-40B4-BE49-F238E27FC236}">
                <a16:creationId xmlns:a16="http://schemas.microsoft.com/office/drawing/2014/main" id="{1CE1CA8B-74B3-4331-B20A-01FDA1899FD3}"/>
              </a:ext>
            </a:extLst>
          </p:cNvPr>
          <p:cNvSpPr txBox="1"/>
          <p:nvPr/>
        </p:nvSpPr>
        <p:spPr>
          <a:xfrm>
            <a:off x="3735911" y="6379351"/>
            <a:ext cx="4968283" cy="369332"/>
          </a:xfrm>
          <a:prstGeom prst="rect">
            <a:avLst/>
          </a:prstGeom>
          <a:noFill/>
        </p:spPr>
        <p:txBody>
          <a:bodyPr wrap="square" rtlCol="0">
            <a:spAutoFit/>
          </a:bodyPr>
          <a:lstStyle/>
          <a:p>
            <a:pPr algn="ctr"/>
            <a:r>
              <a:rPr lang="en-US"/>
              <a:t>Access database via AdoptAStream.Georgia.gov</a:t>
            </a:r>
          </a:p>
        </p:txBody>
      </p:sp>
      <p:pic>
        <p:nvPicPr>
          <p:cNvPr id="6" name="Picture 6" descr="AASChemicalForm.png">
            <a:extLst>
              <a:ext uri="{FF2B5EF4-FFF2-40B4-BE49-F238E27FC236}">
                <a16:creationId xmlns:a16="http://schemas.microsoft.com/office/drawing/2014/main" id="{0565614A-D1EE-4B73-91D7-961ABAE390B9}"/>
              </a:ext>
            </a:extLst>
          </p:cNvPr>
          <p:cNvPicPr>
            <a:picLocks noChangeAspect="1"/>
          </p:cNvPicPr>
          <p:nvPr/>
        </p:nvPicPr>
        <p:blipFill rotWithShape="1">
          <a:blip r:embed="rId3"/>
          <a:srcRect l="2931" t="51340" r="7241" b="10992"/>
          <a:stretch/>
        </p:blipFill>
        <p:spPr>
          <a:xfrm>
            <a:off x="2225246" y="1737664"/>
            <a:ext cx="7741507" cy="4188357"/>
          </a:xfrm>
          <a:prstGeom prst="rect">
            <a:avLst/>
          </a:prstGeom>
        </p:spPr>
      </p:pic>
      <p:sp>
        <p:nvSpPr>
          <p:cNvPr id="7" name="Title 1">
            <a:extLst>
              <a:ext uri="{FF2B5EF4-FFF2-40B4-BE49-F238E27FC236}">
                <a16:creationId xmlns:a16="http://schemas.microsoft.com/office/drawing/2014/main" id="{FFF3FD86-9BAE-40BC-B584-2FFCEB1237B6}"/>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Chemical Data</a:t>
            </a:r>
          </a:p>
        </p:txBody>
      </p:sp>
    </p:spTree>
    <p:extLst>
      <p:ext uri="{BB962C8B-B14F-4D97-AF65-F5344CB8AC3E}">
        <p14:creationId xmlns:p14="http://schemas.microsoft.com/office/powerpoint/2010/main" val="281135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CA4C-D0FA-2CDD-D8FD-A1CE4DF46B58}"/>
              </a:ext>
            </a:extLst>
          </p:cNvPr>
          <p:cNvPicPr>
            <a:picLocks noChangeAspect="1"/>
          </p:cNvPicPr>
          <p:nvPr/>
        </p:nvPicPr>
        <p:blipFill rotWithShape="1">
          <a:blip r:embed="rId3"/>
          <a:srcRect l="65888" t="17200" r="6355" b="3915"/>
          <a:stretch/>
        </p:blipFill>
        <p:spPr>
          <a:xfrm>
            <a:off x="5136021" y="155961"/>
            <a:ext cx="6751179" cy="6529755"/>
          </a:xfrm>
          <a:prstGeom prst="rect">
            <a:avLst/>
          </a:prstGeom>
        </p:spPr>
      </p:pic>
      <p:sp>
        <p:nvSpPr>
          <p:cNvPr id="14" name="Content Placeholder 2">
            <a:extLst>
              <a:ext uri="{FF2B5EF4-FFF2-40B4-BE49-F238E27FC236}">
                <a16:creationId xmlns:a16="http://schemas.microsoft.com/office/drawing/2014/main" id="{B05B88C3-5366-F2AB-120B-3185AF8ACDF1}"/>
              </a:ext>
            </a:extLst>
          </p:cNvPr>
          <p:cNvSpPr txBox="1">
            <a:spLocks/>
          </p:cNvSpPr>
          <p:nvPr/>
        </p:nvSpPr>
        <p:spPr>
          <a:xfrm>
            <a:off x="304800" y="2875008"/>
            <a:ext cx="3666146" cy="201318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After entering all of your data, click “Submit All” to submit your data to the database</a:t>
            </a:r>
          </a:p>
        </p:txBody>
      </p:sp>
      <p:cxnSp>
        <p:nvCxnSpPr>
          <p:cNvPr id="16" name="Straight Arrow Connector 15">
            <a:extLst>
              <a:ext uri="{FF2B5EF4-FFF2-40B4-BE49-F238E27FC236}">
                <a16:creationId xmlns:a16="http://schemas.microsoft.com/office/drawing/2014/main" id="{1F8DCFA7-D099-D2C3-736D-F02899391B54}"/>
              </a:ext>
            </a:extLst>
          </p:cNvPr>
          <p:cNvCxnSpPr>
            <a:cxnSpLocks/>
          </p:cNvCxnSpPr>
          <p:nvPr/>
        </p:nvCxnSpPr>
        <p:spPr>
          <a:xfrm flipV="1">
            <a:off x="3710643" y="487110"/>
            <a:ext cx="7638172" cy="2745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B25A376-F8C6-D47F-35CA-064FBC5C73EE}"/>
              </a:ext>
            </a:extLst>
          </p:cNvPr>
          <p:cNvSpPr txBox="1">
            <a:spLocks/>
          </p:cNvSpPr>
          <p:nvPr/>
        </p:nvSpPr>
        <p:spPr>
          <a:xfrm>
            <a:off x="402956" y="334201"/>
            <a:ext cx="3781586" cy="258975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Fill out site data first, then navigate to the chemical tab to continue entering data</a:t>
            </a:r>
          </a:p>
        </p:txBody>
      </p:sp>
      <p:cxnSp>
        <p:nvCxnSpPr>
          <p:cNvPr id="18" name="Straight Arrow Connector 17">
            <a:extLst>
              <a:ext uri="{FF2B5EF4-FFF2-40B4-BE49-F238E27FC236}">
                <a16:creationId xmlns:a16="http://schemas.microsoft.com/office/drawing/2014/main" id="{43AE88BB-B06D-6CB5-17FC-6DB52F84A091}"/>
              </a:ext>
            </a:extLst>
          </p:cNvPr>
          <p:cNvCxnSpPr>
            <a:cxnSpLocks/>
          </p:cNvCxnSpPr>
          <p:nvPr/>
        </p:nvCxnSpPr>
        <p:spPr>
          <a:xfrm flipV="1">
            <a:off x="3854153" y="666572"/>
            <a:ext cx="1854438" cy="572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DEFE89-1AC0-0DE0-B95C-CC2B9297D35D}"/>
              </a:ext>
            </a:extLst>
          </p:cNvPr>
          <p:cNvCxnSpPr>
            <a:cxnSpLocks/>
          </p:cNvCxnSpPr>
          <p:nvPr/>
        </p:nvCxnSpPr>
        <p:spPr>
          <a:xfrm flipV="1">
            <a:off x="4184542" y="487110"/>
            <a:ext cx="6446426" cy="45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E6B3BCA-F408-4CA9-3558-CC04FE810C50}"/>
              </a:ext>
            </a:extLst>
          </p:cNvPr>
          <p:cNvSpPr txBox="1">
            <a:spLocks/>
          </p:cNvSpPr>
          <p:nvPr/>
        </p:nvSpPr>
        <p:spPr>
          <a:xfrm>
            <a:off x="304799" y="4766334"/>
            <a:ext cx="4065319" cy="160455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Use “Save as Draft” to finish submitting data at a later time. </a:t>
            </a:r>
            <a:r>
              <a:rPr lang="en-US" sz="2000" i="1" dirty="0">
                <a:ea typeface="+mn-lt"/>
                <a:cs typeface="Calibri"/>
              </a:rPr>
              <a:t>Data must be submitted within 7 days of saving as a draft.</a:t>
            </a:r>
            <a:endParaRPr lang="en-US" sz="2400" dirty="0">
              <a:ea typeface="+mn-lt"/>
              <a:cs typeface="Calibri"/>
            </a:endParaRPr>
          </a:p>
        </p:txBody>
      </p:sp>
    </p:spTree>
    <p:extLst>
      <p:ext uri="{BB962C8B-B14F-4D97-AF65-F5344CB8AC3E}">
        <p14:creationId xmlns:p14="http://schemas.microsoft.com/office/powerpoint/2010/main" val="41859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Follow </a:t>
            </a:r>
            <a:r>
              <a:rPr lang="en-US" err="1"/>
              <a:t>aas</a:t>
            </a:r>
            <a:r>
              <a:rPr lang="en-US"/>
              <a:t> and stay connected</a:t>
            </a:r>
          </a:p>
        </p:txBody>
      </p:sp>
      <p:grpSp>
        <p:nvGrpSpPr>
          <p:cNvPr id="4" name="Group 3">
            <a:extLst>
              <a:ext uri="{FF2B5EF4-FFF2-40B4-BE49-F238E27FC236}">
                <a16:creationId xmlns:a16="http://schemas.microsoft.com/office/drawing/2014/main" id="{92724687-74F6-5427-F556-7399C218DEE4}"/>
              </a:ext>
            </a:extLst>
          </p:cNvPr>
          <p:cNvGrpSpPr/>
          <p:nvPr/>
        </p:nvGrpSpPr>
        <p:grpSpPr>
          <a:xfrm>
            <a:off x="3359080" y="1791091"/>
            <a:ext cx="5473840" cy="4647864"/>
            <a:chOff x="4181722" y="1791091"/>
            <a:chExt cx="5473840" cy="4647864"/>
          </a:xfrm>
        </p:grpSpPr>
        <p:sp>
          <p:nvSpPr>
            <p:cNvPr id="38" name="Content Placeholder 2">
              <a:extLst>
                <a:ext uri="{FF2B5EF4-FFF2-40B4-BE49-F238E27FC236}">
                  <a16:creationId xmlns:a16="http://schemas.microsoft.com/office/drawing/2014/main" id="{A5B96C9F-955C-4353-9790-09EF4FBF3EF7}"/>
                </a:ext>
              </a:extLst>
            </p:cNvPr>
            <p:cNvSpPr txBox="1">
              <a:spLocks/>
            </p:cNvSpPr>
            <p:nvPr/>
          </p:nvSpPr>
          <p:spPr>
            <a:xfrm>
              <a:off x="4498813" y="3757808"/>
              <a:ext cx="3642355"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@georgiaadoptastream</a:t>
              </a:r>
            </a:p>
          </p:txBody>
        </p:sp>
        <p:pic>
          <p:nvPicPr>
            <p:cNvPr id="39" name="Picture 38">
              <a:extLst>
                <a:ext uri="{FF2B5EF4-FFF2-40B4-BE49-F238E27FC236}">
                  <a16:creationId xmlns:a16="http://schemas.microsoft.com/office/drawing/2014/main" id="{D57C0CAA-9F7B-4E3D-8B70-5081C1F4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552" y="3818163"/>
              <a:ext cx="421457" cy="411178"/>
            </a:xfrm>
            <a:prstGeom prst="rect">
              <a:avLst/>
            </a:prstGeom>
            <a:noFill/>
            <a:extLst>
              <a:ext uri="{909E8E84-426E-40DD-AFC4-6F175D3DCCD1}">
                <a14:hiddenFill xmlns:a14="http://schemas.microsoft.com/office/drawing/2010/main">
                  <a:solidFill>
                    <a:srgbClr val="FFFFFF"/>
                  </a:solidFill>
                </a14:hiddenFill>
              </a:ext>
            </a:extLst>
          </p:spPr>
        </p:pic>
        <p:sp>
          <p:nvSpPr>
            <p:cNvPr id="40" name="Content Placeholder 2">
              <a:extLst>
                <a:ext uri="{FF2B5EF4-FFF2-40B4-BE49-F238E27FC236}">
                  <a16:creationId xmlns:a16="http://schemas.microsoft.com/office/drawing/2014/main" id="{67CC1FF3-C4AA-45EB-AA93-DB64EAF0B2F1}"/>
                </a:ext>
              </a:extLst>
            </p:cNvPr>
            <p:cNvSpPr txBox="1">
              <a:spLocks/>
            </p:cNvSpPr>
            <p:nvPr/>
          </p:nvSpPr>
          <p:spPr>
            <a:xfrm>
              <a:off x="4514280" y="3144525"/>
              <a:ext cx="5141282"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facebook.com/</a:t>
              </a:r>
              <a:r>
                <a:rPr lang="en-US" sz="2400" err="1">
                  <a:latin typeface="Gill Sans MT"/>
                </a:rPr>
                <a:t>georgiaadoptastream</a:t>
              </a:r>
              <a:endParaRPr lang="en-US" sz="2400">
                <a:latin typeface="Gill Sans MT"/>
              </a:endParaRPr>
            </a:p>
          </p:txBody>
        </p:sp>
        <p:pic>
          <p:nvPicPr>
            <p:cNvPr id="41" name="Picture 40">
              <a:extLst>
                <a:ext uri="{FF2B5EF4-FFF2-40B4-BE49-F238E27FC236}">
                  <a16:creationId xmlns:a16="http://schemas.microsoft.com/office/drawing/2014/main" id="{070F7CF4-6E3F-4CD6-9DAF-DCDCC8F2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233" y="3207341"/>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2">
              <a:extLst>
                <a:ext uri="{FF2B5EF4-FFF2-40B4-BE49-F238E27FC236}">
                  <a16:creationId xmlns:a16="http://schemas.microsoft.com/office/drawing/2014/main" id="{C74E6754-A509-488A-8FD3-9C8DE6D5DBAE}"/>
                </a:ext>
              </a:extLst>
            </p:cNvPr>
            <p:cNvSpPr txBox="1">
              <a:spLocks/>
            </p:cNvSpPr>
            <p:nvPr/>
          </p:nvSpPr>
          <p:spPr>
            <a:xfrm>
              <a:off x="4568971" y="1828076"/>
              <a:ext cx="413765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AAS@dnr.ga.gov</a:t>
              </a:r>
            </a:p>
          </p:txBody>
        </p:sp>
        <p:pic>
          <p:nvPicPr>
            <p:cNvPr id="44" name="Picture 43" descr="Icon&#10;&#10;Description automatically generated">
              <a:extLst>
                <a:ext uri="{FF2B5EF4-FFF2-40B4-BE49-F238E27FC236}">
                  <a16:creationId xmlns:a16="http://schemas.microsoft.com/office/drawing/2014/main" id="{56082206-9D51-4246-AE55-E0C2A85DE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381" y="2531906"/>
              <a:ext cx="269798" cy="404191"/>
            </a:xfrm>
            <a:prstGeom prst="rect">
              <a:avLst/>
            </a:prstGeom>
          </p:spPr>
        </p:pic>
        <p:sp>
          <p:nvSpPr>
            <p:cNvPr id="45" name="TextBox 11">
              <a:extLst>
                <a:ext uri="{FF2B5EF4-FFF2-40B4-BE49-F238E27FC236}">
                  <a16:creationId xmlns:a16="http://schemas.microsoft.com/office/drawing/2014/main" id="{CDD5C769-2338-447A-A56E-CC25BF20F082}"/>
                </a:ext>
              </a:extLst>
            </p:cNvPr>
            <p:cNvSpPr txBox="1"/>
            <p:nvPr/>
          </p:nvSpPr>
          <p:spPr>
            <a:xfrm>
              <a:off x="4738491" y="2528538"/>
              <a:ext cx="3942389"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AdoptAStream.Georgia.gov​</a:t>
              </a:r>
            </a:p>
          </p:txBody>
        </p:sp>
        <p:sp>
          <p:nvSpPr>
            <p:cNvPr id="46" name="TextBox 8">
              <a:extLst>
                <a:ext uri="{FF2B5EF4-FFF2-40B4-BE49-F238E27FC236}">
                  <a16:creationId xmlns:a16="http://schemas.microsoft.com/office/drawing/2014/main" id="{0AE46024-040E-4F38-919D-C04B52CC5A8A}"/>
                </a:ext>
              </a:extLst>
            </p:cNvPr>
            <p:cNvSpPr txBox="1"/>
            <p:nvPr/>
          </p:nvSpPr>
          <p:spPr>
            <a:xfrm>
              <a:off x="4768357" y="4499963"/>
              <a:ext cx="4269780"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2 Martin Luther King Jr. Drive​</a:t>
              </a:r>
            </a:p>
            <a:p>
              <a:pPr rtl="0" fontAlgn="base"/>
              <a:r>
                <a:rPr lang="en-US" sz="2400">
                  <a:solidFill>
                    <a:srgbClr val="000000"/>
                  </a:solidFill>
                  <a:latin typeface="Gill Sans MT"/>
                </a:rPr>
                <a:t>Suite 1462, East Tower​</a:t>
              </a:r>
            </a:p>
            <a:p>
              <a:pPr rtl="0" fontAlgn="base"/>
              <a:r>
                <a:rPr lang="en-US" sz="2400">
                  <a:solidFill>
                    <a:srgbClr val="000000"/>
                  </a:solidFill>
                  <a:latin typeface="Gill Sans MT"/>
                </a:rPr>
                <a:t>Atlanta, Georgia 30334​</a:t>
              </a:r>
            </a:p>
            <a:p>
              <a:pPr rtl="0" fontAlgn="base"/>
              <a:endParaRPr lang="en-US" sz="2400">
                <a:solidFill>
                  <a:srgbClr val="000000"/>
                </a:solidFill>
                <a:latin typeface="Gill Sans MT"/>
              </a:endParaRPr>
            </a:p>
            <a:p>
              <a:pPr rtl="0" fontAlgn="base"/>
              <a:r>
                <a:rPr lang="en-US" sz="2400">
                  <a:solidFill>
                    <a:srgbClr val="000000"/>
                  </a:solidFill>
                  <a:latin typeface="Gill Sans MT"/>
                </a:rPr>
                <a:t>470-938-3341 and 470-524-5791 </a:t>
              </a:r>
            </a:p>
          </p:txBody>
        </p:sp>
        <p:pic>
          <p:nvPicPr>
            <p:cNvPr id="47" name="Graphic 12" descr="Speaker phone with solid fill">
              <a:extLst>
                <a:ext uri="{FF2B5EF4-FFF2-40B4-BE49-F238E27FC236}">
                  <a16:creationId xmlns:a16="http://schemas.microsoft.com/office/drawing/2014/main" id="{20EDE4F9-7A0C-4B6F-8F9E-69A70E2B93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7498" y="5908830"/>
              <a:ext cx="517615" cy="517615"/>
            </a:xfrm>
            <a:prstGeom prst="rect">
              <a:avLst/>
            </a:prstGeom>
          </p:spPr>
        </p:pic>
        <p:pic>
          <p:nvPicPr>
            <p:cNvPr id="48" name="Graphic 11" descr="Marker with solid fill">
              <a:extLst>
                <a:ext uri="{FF2B5EF4-FFF2-40B4-BE49-F238E27FC236}">
                  <a16:creationId xmlns:a16="http://schemas.microsoft.com/office/drawing/2014/main" id="{161B7619-28AA-4E19-AA91-CEBB01001F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1722" y="4493932"/>
              <a:ext cx="564902" cy="564902"/>
            </a:xfrm>
            <a:prstGeom prst="rect">
              <a:avLst/>
            </a:prstGeom>
          </p:spPr>
        </p:pic>
        <p:pic>
          <p:nvPicPr>
            <p:cNvPr id="3" name="Graphic 3" descr="Envelope with solid fill">
              <a:extLst>
                <a:ext uri="{FF2B5EF4-FFF2-40B4-BE49-F238E27FC236}">
                  <a16:creationId xmlns:a16="http://schemas.microsoft.com/office/drawing/2014/main" id="{F62FA7DE-E6B7-4425-A36D-73EFB25CA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9677" y="1791091"/>
              <a:ext cx="567161" cy="567161"/>
            </a:xfrm>
            <a:prstGeom prst="rect">
              <a:avLst/>
            </a:prstGeom>
          </p:spPr>
        </p:pic>
      </p:grpSp>
    </p:spTree>
    <p:extLst>
      <p:ext uri="{BB962C8B-B14F-4D97-AF65-F5344CB8AC3E}">
        <p14:creationId xmlns:p14="http://schemas.microsoft.com/office/powerpoint/2010/main" val="402937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Test review</a:t>
            </a:r>
            <a:endParaRPr lang="en-US">
              <a:solidFill>
                <a:schemeClr val="tx1"/>
              </a:solidFill>
              <a:ea typeface="+mj-ea"/>
              <a:cs typeface="+mj-cs"/>
            </a:endParaRPr>
          </a:p>
        </p:txBody>
      </p:sp>
    </p:spTree>
    <p:extLst>
      <p:ext uri="{BB962C8B-B14F-4D97-AF65-F5344CB8AC3E}">
        <p14:creationId xmlns:p14="http://schemas.microsoft.com/office/powerpoint/2010/main" val="35212425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Where is your watershed?</a:t>
            </a:r>
          </a:p>
        </p:txBody>
      </p:sp>
      <p:pic>
        <p:nvPicPr>
          <p:cNvPr id="4" name="Picture 3" descr="Map&#10;&#10;Description automatically generated">
            <a:extLst>
              <a:ext uri="{FF2B5EF4-FFF2-40B4-BE49-F238E27FC236}">
                <a16:creationId xmlns:a16="http://schemas.microsoft.com/office/drawing/2014/main" id="{1EC32416-78E2-4462-9871-B4A6E5540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503" y="1550752"/>
            <a:ext cx="4559747" cy="5307247"/>
          </a:xfrm>
          <a:prstGeom prst="rect">
            <a:avLst/>
          </a:prstGeom>
        </p:spPr>
      </p:pic>
      <p:pic>
        <p:nvPicPr>
          <p:cNvPr id="8" name="Picture 7" descr="Map&#10;&#10;Description automatically generated">
            <a:extLst>
              <a:ext uri="{FF2B5EF4-FFF2-40B4-BE49-F238E27FC236}">
                <a16:creationId xmlns:a16="http://schemas.microsoft.com/office/drawing/2014/main" id="{5A04CF77-8529-4585-8BA8-8E75A12A7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975" y="1529821"/>
            <a:ext cx="4398478" cy="5308838"/>
          </a:xfrm>
          <a:prstGeom prst="rect">
            <a:avLst/>
          </a:prstGeom>
        </p:spPr>
      </p:pic>
    </p:spTree>
    <p:extLst>
      <p:ext uri="{BB962C8B-B14F-4D97-AF65-F5344CB8AC3E}">
        <p14:creationId xmlns:p14="http://schemas.microsoft.com/office/powerpoint/2010/main" val="33606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Volunteer network and support</a:t>
            </a:r>
          </a:p>
        </p:txBody>
      </p:sp>
      <p:pic>
        <p:nvPicPr>
          <p:cNvPr id="4" name="Picture 3">
            <a:extLst>
              <a:ext uri="{FF2B5EF4-FFF2-40B4-BE49-F238E27FC236}">
                <a16:creationId xmlns:a16="http://schemas.microsoft.com/office/drawing/2014/main" id="{A8EA6528-44E1-4AF5-B195-91E6E187B0C7}"/>
              </a:ext>
            </a:extLst>
          </p:cNvPr>
          <p:cNvPicPr>
            <a:picLocks noChangeAspect="1"/>
          </p:cNvPicPr>
          <p:nvPr/>
        </p:nvPicPr>
        <p:blipFill>
          <a:blip r:embed="rId3"/>
          <a:stretch>
            <a:fillRect/>
          </a:stretch>
        </p:blipFill>
        <p:spPr>
          <a:xfrm>
            <a:off x="149491" y="1574860"/>
            <a:ext cx="3923046" cy="5283140"/>
          </a:xfrm>
          <a:prstGeom prst="rect">
            <a:avLst/>
          </a:prstGeom>
        </p:spPr>
      </p:pic>
      <p:pic>
        <p:nvPicPr>
          <p:cNvPr id="8" name="Picture 7" descr="A child sitting on a wooden bench&#10;&#10;Description automatically generated">
            <a:extLst>
              <a:ext uri="{FF2B5EF4-FFF2-40B4-BE49-F238E27FC236}">
                <a16:creationId xmlns:a16="http://schemas.microsoft.com/office/drawing/2014/main" id="{ED1A5594-DE6B-4C0D-9A59-5FB6336C7618}"/>
              </a:ext>
            </a:extLst>
          </p:cNvPr>
          <p:cNvPicPr>
            <a:picLocks noChangeAspect="1"/>
          </p:cNvPicPr>
          <p:nvPr/>
        </p:nvPicPr>
        <p:blipFill rotWithShape="1">
          <a:blip r:embed="rId4">
            <a:extLst>
              <a:ext uri="{28A0092B-C50C-407E-A947-70E740481C1C}">
                <a14:useLocalDpi xmlns:a14="http://schemas.microsoft.com/office/drawing/2010/main" val="0"/>
              </a:ext>
            </a:extLst>
          </a:blip>
          <a:srcRect l="3006" t="12230" r="16030" b="7529"/>
          <a:stretch/>
        </p:blipFill>
        <p:spPr>
          <a:xfrm>
            <a:off x="4270710" y="4651513"/>
            <a:ext cx="2968487" cy="2206487"/>
          </a:xfrm>
          <a:prstGeom prst="rect">
            <a:avLst/>
          </a:prstGeom>
        </p:spPr>
      </p:pic>
      <p:pic>
        <p:nvPicPr>
          <p:cNvPr id="11" name="Picture 10" descr="A picture containing person, outdoor, person, child&#10;&#10;Description automatically generated">
            <a:extLst>
              <a:ext uri="{FF2B5EF4-FFF2-40B4-BE49-F238E27FC236}">
                <a16:creationId xmlns:a16="http://schemas.microsoft.com/office/drawing/2014/main" id="{FD3AD6A6-1CC2-454C-8D32-C19E3F1CD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766" y="1574860"/>
            <a:ext cx="2371169" cy="2965689"/>
          </a:xfrm>
          <a:prstGeom prst="rect">
            <a:avLst/>
          </a:prstGeom>
        </p:spPr>
      </p:pic>
      <p:cxnSp>
        <p:nvCxnSpPr>
          <p:cNvPr id="19" name="Straight Arrow Connector 18">
            <a:extLst>
              <a:ext uri="{FF2B5EF4-FFF2-40B4-BE49-F238E27FC236}">
                <a16:creationId xmlns:a16="http://schemas.microsoft.com/office/drawing/2014/main" id="{8542B91B-29D0-4BA6-9093-3D4DFEDFA0CC}"/>
              </a:ext>
            </a:extLst>
          </p:cNvPr>
          <p:cNvCxnSpPr/>
          <p:nvPr/>
        </p:nvCxnSpPr>
        <p:spPr>
          <a:xfrm flipV="1">
            <a:off x="1378226" y="2504661"/>
            <a:ext cx="2892484"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B17C52C-3443-4D93-B632-E9E8BA96B95F}"/>
              </a:ext>
            </a:extLst>
          </p:cNvPr>
          <p:cNvCxnSpPr>
            <a:cxnSpLocks/>
          </p:cNvCxnSpPr>
          <p:nvPr/>
        </p:nvCxnSpPr>
        <p:spPr>
          <a:xfrm>
            <a:off x="3034748" y="3429000"/>
            <a:ext cx="1163431" cy="1438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62990F09-4185-4481-9446-8EFF94C8F9BF}"/>
              </a:ext>
            </a:extLst>
          </p:cNvPr>
          <p:cNvGrpSpPr/>
          <p:nvPr/>
        </p:nvGrpSpPr>
        <p:grpSpPr>
          <a:xfrm>
            <a:off x="5078387" y="1604671"/>
            <a:ext cx="6355580" cy="5166190"/>
            <a:chOff x="5078387" y="1604671"/>
            <a:chExt cx="6355580" cy="5166190"/>
          </a:xfrm>
        </p:grpSpPr>
        <p:sp>
          <p:nvSpPr>
            <p:cNvPr id="3" name="Isosceles Triangle 2">
              <a:extLst>
                <a:ext uri="{FF2B5EF4-FFF2-40B4-BE49-F238E27FC236}">
                  <a16:creationId xmlns:a16="http://schemas.microsoft.com/office/drawing/2014/main" id="{D1936538-C423-48A6-9BF5-2473CEB9F117}"/>
                </a:ext>
              </a:extLst>
            </p:cNvPr>
            <p:cNvSpPr/>
            <p:nvPr/>
          </p:nvSpPr>
          <p:spPr>
            <a:xfrm>
              <a:off x="5078387" y="1604671"/>
              <a:ext cx="6355580" cy="516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581318-9D46-4DC7-A260-1758A70C1B6F}"/>
                </a:ext>
              </a:extLst>
            </p:cNvPr>
            <p:cNvSpPr txBox="1"/>
            <p:nvPr/>
          </p:nvSpPr>
          <p:spPr>
            <a:xfrm>
              <a:off x="7792267" y="2014043"/>
              <a:ext cx="927826" cy="738664"/>
            </a:xfrm>
            <a:prstGeom prst="rect">
              <a:avLst/>
            </a:prstGeom>
            <a:noFill/>
          </p:spPr>
          <p:txBody>
            <a:bodyPr wrap="square" rtlCol="0">
              <a:spAutoFit/>
            </a:bodyPr>
            <a:lstStyle/>
            <a:p>
              <a:pPr lvl="0" algn="ctr"/>
              <a:r>
                <a:rPr lang="en-US" sz="1400" b="1">
                  <a:solidFill>
                    <a:schemeClr val="bg1"/>
                  </a:solidFill>
                </a:rPr>
                <a:t>State </a:t>
              </a:r>
            </a:p>
            <a:p>
              <a:pPr lvl="0" algn="ctr"/>
              <a:r>
                <a:rPr lang="en-US" sz="1400" b="1">
                  <a:solidFill>
                    <a:schemeClr val="bg1"/>
                  </a:solidFill>
                </a:rPr>
                <a:t>Staff </a:t>
              </a:r>
            </a:p>
            <a:p>
              <a:pPr lvl="0" algn="ctr"/>
              <a:r>
                <a:rPr lang="en-US" sz="1400" b="1">
                  <a:solidFill>
                    <a:schemeClr val="bg1"/>
                  </a:solidFill>
                </a:rPr>
                <a:t>2 to 4</a:t>
              </a:r>
              <a:endParaRPr lang="en-US" sz="1400"/>
            </a:p>
          </p:txBody>
        </p:sp>
        <p:sp>
          <p:nvSpPr>
            <p:cNvPr id="21" name="TextBox 20">
              <a:extLst>
                <a:ext uri="{FF2B5EF4-FFF2-40B4-BE49-F238E27FC236}">
                  <a16:creationId xmlns:a16="http://schemas.microsoft.com/office/drawing/2014/main" id="{28B5C6F4-7E8B-4909-8C66-88CD45D81A17}"/>
                </a:ext>
              </a:extLst>
            </p:cNvPr>
            <p:cNvSpPr txBox="1"/>
            <p:nvPr/>
          </p:nvSpPr>
          <p:spPr>
            <a:xfrm>
              <a:off x="7274232" y="2883066"/>
              <a:ext cx="1963891" cy="1015663"/>
            </a:xfrm>
            <a:prstGeom prst="rect">
              <a:avLst/>
            </a:prstGeom>
            <a:noFill/>
          </p:spPr>
          <p:txBody>
            <a:bodyPr wrap="square" rtlCol="0">
              <a:spAutoFit/>
            </a:bodyPr>
            <a:lstStyle/>
            <a:p>
              <a:pPr lvl="0" algn="ctr"/>
              <a:r>
                <a:rPr lang="en-US" sz="2000" b="1">
                  <a:solidFill>
                    <a:schemeClr val="bg1"/>
                  </a:solidFill>
                </a:rPr>
                <a:t>Board Members</a:t>
              </a:r>
            </a:p>
            <a:p>
              <a:pPr lvl="0" algn="ctr"/>
              <a:r>
                <a:rPr lang="en-US" sz="2000" b="1">
                  <a:solidFill>
                    <a:schemeClr val="bg1"/>
                  </a:solidFill>
                </a:rPr>
                <a:t>20</a:t>
              </a:r>
            </a:p>
          </p:txBody>
        </p:sp>
        <p:sp>
          <p:nvSpPr>
            <p:cNvPr id="22" name="TextBox 21">
              <a:extLst>
                <a:ext uri="{FF2B5EF4-FFF2-40B4-BE49-F238E27FC236}">
                  <a16:creationId xmlns:a16="http://schemas.microsoft.com/office/drawing/2014/main" id="{62F921B8-088B-430D-B44F-92D1B83E12A3}"/>
                </a:ext>
              </a:extLst>
            </p:cNvPr>
            <p:cNvSpPr txBox="1"/>
            <p:nvPr/>
          </p:nvSpPr>
          <p:spPr>
            <a:xfrm>
              <a:off x="6411311" y="4249053"/>
              <a:ext cx="3689734" cy="954107"/>
            </a:xfrm>
            <a:prstGeom prst="rect">
              <a:avLst/>
            </a:prstGeom>
            <a:noFill/>
          </p:spPr>
          <p:txBody>
            <a:bodyPr wrap="square" rtlCol="0">
              <a:spAutoFit/>
            </a:bodyPr>
            <a:lstStyle/>
            <a:p>
              <a:pPr lvl="0" algn="ctr"/>
              <a:r>
                <a:rPr lang="en-US" sz="2800" b="1">
                  <a:solidFill>
                    <a:schemeClr val="bg1"/>
                  </a:solidFill>
                </a:rPr>
                <a:t>Local Coordinators</a:t>
              </a:r>
            </a:p>
            <a:p>
              <a:pPr lvl="0" algn="ctr"/>
              <a:r>
                <a:rPr lang="en-US" sz="2800" b="1">
                  <a:solidFill>
                    <a:schemeClr val="bg1"/>
                  </a:solidFill>
                </a:rPr>
                <a:t>70</a:t>
              </a:r>
            </a:p>
          </p:txBody>
        </p:sp>
        <p:sp>
          <p:nvSpPr>
            <p:cNvPr id="23" name="TextBox 22">
              <a:extLst>
                <a:ext uri="{FF2B5EF4-FFF2-40B4-BE49-F238E27FC236}">
                  <a16:creationId xmlns:a16="http://schemas.microsoft.com/office/drawing/2014/main" id="{488D5AA7-49C2-4371-B63D-7CB3D00EFC0F}"/>
                </a:ext>
              </a:extLst>
            </p:cNvPr>
            <p:cNvSpPr txBox="1"/>
            <p:nvPr/>
          </p:nvSpPr>
          <p:spPr>
            <a:xfrm>
              <a:off x="6359991" y="5394258"/>
              <a:ext cx="3689734" cy="1323439"/>
            </a:xfrm>
            <a:prstGeom prst="rect">
              <a:avLst/>
            </a:prstGeom>
            <a:noFill/>
          </p:spPr>
          <p:txBody>
            <a:bodyPr wrap="square" rtlCol="0">
              <a:spAutoFit/>
            </a:bodyPr>
            <a:lstStyle/>
            <a:p>
              <a:pPr lvl="0" algn="ctr"/>
              <a:r>
                <a:rPr lang="en-US" sz="4000" b="1">
                  <a:solidFill>
                    <a:schemeClr val="bg1"/>
                  </a:solidFill>
                </a:rPr>
                <a:t>Volunteers</a:t>
              </a:r>
            </a:p>
            <a:p>
              <a:pPr lvl="0" algn="ctr"/>
              <a:r>
                <a:rPr lang="en-US" sz="4000" b="1">
                  <a:solidFill>
                    <a:schemeClr val="bg1"/>
                  </a:solidFill>
                </a:rPr>
                <a:t>3,000 +</a:t>
              </a:r>
            </a:p>
          </p:txBody>
        </p:sp>
        <p:cxnSp>
          <p:nvCxnSpPr>
            <p:cNvPr id="6" name="Straight Connector 5">
              <a:extLst>
                <a:ext uri="{FF2B5EF4-FFF2-40B4-BE49-F238E27FC236}">
                  <a16:creationId xmlns:a16="http://schemas.microsoft.com/office/drawing/2014/main" id="{AE36B748-310B-4F1B-BC7E-54A66854428B}"/>
                </a:ext>
              </a:extLst>
            </p:cNvPr>
            <p:cNvCxnSpPr>
              <a:cxnSpLocks/>
            </p:cNvCxnSpPr>
            <p:nvPr/>
          </p:nvCxnSpPr>
          <p:spPr>
            <a:xfrm>
              <a:off x="7536461" y="2819653"/>
              <a:ext cx="1439437" cy="7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D48FB2-FE2C-4CDD-8599-D447FC79A606}"/>
                </a:ext>
              </a:extLst>
            </p:cNvPr>
            <p:cNvCxnSpPr>
              <a:cxnSpLocks/>
            </p:cNvCxnSpPr>
            <p:nvPr/>
          </p:nvCxnSpPr>
          <p:spPr>
            <a:xfrm>
              <a:off x="6831935" y="3993835"/>
              <a:ext cx="29393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28D42F-EAF5-4AC2-B2CC-79634C10D225}"/>
                </a:ext>
              </a:extLst>
            </p:cNvPr>
            <p:cNvCxnSpPr>
              <a:cxnSpLocks/>
            </p:cNvCxnSpPr>
            <p:nvPr/>
          </p:nvCxnSpPr>
          <p:spPr>
            <a:xfrm>
              <a:off x="5957797" y="5371550"/>
              <a:ext cx="4596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34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DEED38-E9FE-4E8D-A845-241E37976770}"/>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AAS volunteers use Standardized protocols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9359829" cy="4886412"/>
          </a:xfrm>
        </p:spPr>
        <p:txBody>
          <a:bodyPr vert="horz" lIns="91440" tIns="45720" rIns="91440" bIns="45720" rtlCol="0" anchor="t">
            <a:normAutofit/>
          </a:bodyPr>
          <a:lstStyle/>
          <a:p>
            <a:endParaRPr lang="en-US" sz="2000" b="1"/>
          </a:p>
          <a:p>
            <a:pPr lvl="1"/>
            <a:endParaRPr lang="en-US" sz="2000"/>
          </a:p>
          <a:p>
            <a:pPr lvl="1"/>
            <a:endParaRPr lang="en-US" sz="2000"/>
          </a:p>
        </p:txBody>
      </p:sp>
      <p:sp>
        <p:nvSpPr>
          <p:cNvPr id="4" name="Content Placeholder 2">
            <a:extLst>
              <a:ext uri="{FF2B5EF4-FFF2-40B4-BE49-F238E27FC236}">
                <a16:creationId xmlns:a16="http://schemas.microsoft.com/office/drawing/2014/main" id="{2F31F12B-7258-4D06-9630-85FAC15CBD93}"/>
              </a:ext>
            </a:extLst>
          </p:cNvPr>
          <p:cNvSpPr txBox="1">
            <a:spLocks/>
          </p:cNvSpPr>
          <p:nvPr/>
        </p:nvSpPr>
        <p:spPr>
          <a:xfrm>
            <a:off x="601035" y="1708668"/>
            <a:ext cx="7200092" cy="49091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EPA Approved Quality Assurance Project Plan (QAPP)</a:t>
            </a:r>
          </a:p>
          <a:p>
            <a:r>
              <a:rPr lang="en-US" sz="2400" dirty="0"/>
              <a:t>Quality Assurance/Quality Control (QA/QC)</a:t>
            </a:r>
          </a:p>
          <a:p>
            <a:pPr lvl="1"/>
            <a:r>
              <a:rPr lang="en-US" sz="2200" dirty="0"/>
              <a:t>Required to attend workshop(s) and pass certification test(s) to become certified</a:t>
            </a:r>
          </a:p>
          <a:p>
            <a:pPr lvl="1"/>
            <a:r>
              <a:rPr lang="en-US" sz="2200" dirty="0"/>
              <a:t>Only individuals are certified</a:t>
            </a:r>
          </a:p>
          <a:p>
            <a:pPr lvl="1"/>
            <a:r>
              <a:rPr lang="en-US" sz="2200" dirty="0"/>
              <a:t>Set monitoring protocol ensures all volunteers are collecting baseline data using standard methods</a:t>
            </a:r>
          </a:p>
          <a:p>
            <a:pPr lvl="1"/>
            <a:r>
              <a:rPr lang="en-US" sz="2200" dirty="0"/>
              <a:t>Only certified volunteers can </a:t>
            </a:r>
            <a:r>
              <a:rPr lang="en-US" sz="2200" u="sng" dirty="0"/>
              <a:t>enter</a:t>
            </a:r>
            <a:r>
              <a:rPr lang="en-US" sz="2200" dirty="0"/>
              <a:t> data, but anyone can </a:t>
            </a:r>
            <a:r>
              <a:rPr lang="en-US" sz="2200" u="sng" dirty="0"/>
              <a:t>access</a:t>
            </a:r>
            <a:r>
              <a:rPr lang="en-US" sz="2200" dirty="0"/>
              <a:t> the 20+ years of data in the online AAS database</a:t>
            </a:r>
          </a:p>
        </p:txBody>
      </p:sp>
      <p:pic>
        <p:nvPicPr>
          <p:cNvPr id="7" name="Picture 6" descr="A picture containing person, outdoor, older&#10;&#10;Description automatically generated">
            <a:extLst>
              <a:ext uri="{FF2B5EF4-FFF2-40B4-BE49-F238E27FC236}">
                <a16:creationId xmlns:a16="http://schemas.microsoft.com/office/drawing/2014/main" id="{4973E51C-58ED-4F01-A1EB-AC18A2AEF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810" y="1708668"/>
            <a:ext cx="3611509" cy="4805698"/>
          </a:xfrm>
          <a:prstGeom prst="rect">
            <a:avLst/>
          </a:prstGeom>
        </p:spPr>
      </p:pic>
    </p:spTree>
    <p:extLst>
      <p:ext uri="{BB962C8B-B14F-4D97-AF65-F5344CB8AC3E}">
        <p14:creationId xmlns:p14="http://schemas.microsoft.com/office/powerpoint/2010/main" val="287285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Earning your </a:t>
            </a:r>
            <a:r>
              <a:rPr lang="en-US" err="1"/>
              <a:t>qa</a:t>
            </a:r>
            <a:r>
              <a:rPr lang="en-US"/>
              <a:t>/qc Chemical certification</a:t>
            </a:r>
          </a:p>
        </p:txBody>
      </p:sp>
      <p:pic>
        <p:nvPicPr>
          <p:cNvPr id="6" name="Picture 5" descr="A group of people sitting at a table&#10;&#10;Description automatically generated">
            <a:extLst>
              <a:ext uri="{FF2B5EF4-FFF2-40B4-BE49-F238E27FC236}">
                <a16:creationId xmlns:a16="http://schemas.microsoft.com/office/drawing/2014/main" id="{C8BDAE2F-82E8-4DDD-99F8-A6F67FA4F05A}"/>
              </a:ext>
            </a:extLst>
          </p:cNvPr>
          <p:cNvPicPr>
            <a:picLocks noChangeAspect="1"/>
          </p:cNvPicPr>
          <p:nvPr/>
        </p:nvPicPr>
        <p:blipFill rotWithShape="1">
          <a:blip r:embed="rId3">
            <a:extLst>
              <a:ext uri="{28A0092B-C50C-407E-A947-70E740481C1C}">
                <a14:useLocalDpi xmlns:a14="http://schemas.microsoft.com/office/drawing/2010/main" val="0"/>
              </a:ext>
            </a:extLst>
          </a:blip>
          <a:srcRect l="28061" t="18706" r="-66"/>
          <a:stretch/>
        </p:blipFill>
        <p:spPr>
          <a:xfrm>
            <a:off x="7238879" y="1712914"/>
            <a:ext cx="3556509" cy="3004317"/>
          </a:xfrm>
          <a:prstGeom prst="rect">
            <a:avLst/>
          </a:prstGeom>
        </p:spPr>
      </p:pic>
      <p:sp>
        <p:nvSpPr>
          <p:cNvPr id="12" name="TextBox 11">
            <a:extLst>
              <a:ext uri="{FF2B5EF4-FFF2-40B4-BE49-F238E27FC236}">
                <a16:creationId xmlns:a16="http://schemas.microsoft.com/office/drawing/2014/main" id="{936AE74B-DE6F-4010-A64F-BE8BA0CC5255}"/>
              </a:ext>
            </a:extLst>
          </p:cNvPr>
          <p:cNvSpPr txBox="1"/>
          <p:nvPr/>
        </p:nvSpPr>
        <p:spPr>
          <a:xfrm>
            <a:off x="601035" y="4807962"/>
            <a:ext cx="5126344" cy="1323439"/>
          </a:xfrm>
          <a:prstGeom prst="rect">
            <a:avLst/>
          </a:prstGeom>
          <a:noFill/>
        </p:spPr>
        <p:txBody>
          <a:bodyPr wrap="square" lIns="91440" tIns="45720" rIns="91440" bIns="45720" anchor="t">
            <a:spAutoFit/>
          </a:bodyPr>
          <a:lstStyle/>
          <a:p>
            <a:pPr algn="ctr"/>
            <a:r>
              <a:rPr lang="en-US" sz="2000" u="sng" dirty="0">
                <a:solidFill>
                  <a:srgbClr val="000000"/>
                </a:solidFill>
                <a:cs typeface="Calibri"/>
              </a:rPr>
              <a:t>FIELD</a:t>
            </a:r>
            <a:r>
              <a:rPr lang="en-US" sz="2000" i="0" u="sng" strike="noStrike" dirty="0">
                <a:solidFill>
                  <a:srgbClr val="000000"/>
                </a:solidFill>
                <a:effectLst/>
                <a:cs typeface="Calibri"/>
              </a:rPr>
              <a:t>:</a:t>
            </a:r>
            <a:r>
              <a:rPr lang="en-US" sz="2000" i="0" dirty="0">
                <a:solidFill>
                  <a:srgbClr val="444444"/>
                </a:solidFill>
                <a:effectLst/>
                <a:cs typeface="Calibri"/>
              </a:rPr>
              <a:t>​</a:t>
            </a:r>
          </a:p>
          <a:p>
            <a:pPr algn="ctr" fontAlgn="base"/>
            <a:r>
              <a:rPr lang="en-US" sz="2000" b="0" i="0" u="none" strike="noStrike" dirty="0">
                <a:solidFill>
                  <a:srgbClr val="000000"/>
                </a:solidFill>
                <a:effectLst/>
                <a:cs typeface="Calibri"/>
              </a:rPr>
              <a:t>Volunteers must demonstrate how to properly collect data </a:t>
            </a:r>
            <a:r>
              <a:rPr lang="en-US" sz="2000" dirty="0">
                <a:solidFill>
                  <a:srgbClr val="000000"/>
                </a:solidFill>
                <a:cs typeface="Calibri"/>
              </a:rPr>
              <a:t>and obtain results within duplicate precision of the trainer</a:t>
            </a:r>
            <a:endParaRPr lang="en-US" sz="2000" b="0" i="0" dirty="0">
              <a:solidFill>
                <a:srgbClr val="444444"/>
              </a:solidFill>
              <a:effectLst/>
              <a:cs typeface="Calibri"/>
            </a:endParaRPr>
          </a:p>
        </p:txBody>
      </p:sp>
      <p:sp>
        <p:nvSpPr>
          <p:cNvPr id="14" name="TextBox 13">
            <a:extLst>
              <a:ext uri="{FF2B5EF4-FFF2-40B4-BE49-F238E27FC236}">
                <a16:creationId xmlns:a16="http://schemas.microsoft.com/office/drawing/2014/main" id="{2B2861A4-39EB-491C-A846-43BD68BB7944}"/>
              </a:ext>
            </a:extLst>
          </p:cNvPr>
          <p:cNvSpPr txBox="1"/>
          <p:nvPr/>
        </p:nvSpPr>
        <p:spPr>
          <a:xfrm>
            <a:off x="6453962" y="4807962"/>
            <a:ext cx="5126344" cy="1015663"/>
          </a:xfrm>
          <a:prstGeom prst="rect">
            <a:avLst/>
          </a:prstGeom>
          <a:noFill/>
        </p:spPr>
        <p:txBody>
          <a:bodyPr wrap="square">
            <a:spAutoFit/>
          </a:bodyPr>
          <a:lstStyle/>
          <a:p>
            <a:pPr algn="ctr" rtl="0" fontAlgn="base"/>
            <a:r>
              <a:rPr lang="en-US" sz="2000" i="0" u="sng" strike="noStrike" dirty="0">
                <a:solidFill>
                  <a:srgbClr val="000000"/>
                </a:solidFill>
                <a:effectLst/>
                <a:cs typeface="Calibri"/>
              </a:rPr>
              <a:t>WRITTEN TEST:</a:t>
            </a:r>
            <a:endParaRPr lang="en-US" sz="2000" i="0" u="sng" dirty="0">
              <a:solidFill>
                <a:srgbClr val="444444"/>
              </a:solidFill>
              <a:effectLst/>
              <a:cs typeface="Calibri"/>
            </a:endParaRPr>
          </a:p>
          <a:p>
            <a:pPr algn="ctr" rtl="0" fontAlgn="base"/>
            <a:r>
              <a:rPr lang="en-US" sz="2000" b="0" i="0" u="none" strike="noStrike" dirty="0">
                <a:solidFill>
                  <a:srgbClr val="000000"/>
                </a:solidFill>
                <a:effectLst/>
                <a:cs typeface="Calibri"/>
              </a:rPr>
              <a:t>Volunteers must pass a written evaluation with a score of at least 80%</a:t>
            </a:r>
            <a:r>
              <a:rPr lang="en-US" sz="2000" b="0" i="0" dirty="0">
                <a:solidFill>
                  <a:srgbClr val="444444"/>
                </a:solidFill>
                <a:effectLst/>
                <a:cs typeface="Calibri"/>
              </a:rPr>
              <a:t>​</a:t>
            </a:r>
          </a:p>
        </p:txBody>
      </p:sp>
      <p:pic>
        <p:nvPicPr>
          <p:cNvPr id="1026" name="Picture 2">
            <a:extLst>
              <a:ext uri="{FF2B5EF4-FFF2-40B4-BE49-F238E27FC236}">
                <a16:creationId xmlns:a16="http://schemas.microsoft.com/office/drawing/2014/main" id="{B09B46C1-DCA7-4B12-A9E5-CFFA4E35566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3677" t="8834" r="5847" b="404"/>
          <a:stretch/>
        </p:blipFill>
        <p:spPr bwMode="auto">
          <a:xfrm>
            <a:off x="1385952" y="1712914"/>
            <a:ext cx="3556510" cy="30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8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monitor Water Chemistry?</a:t>
            </a:r>
          </a:p>
        </p:txBody>
      </p:sp>
      <p:sp>
        <p:nvSpPr>
          <p:cNvPr id="8" name="Content Placeholder 2">
            <a:extLst>
              <a:ext uri="{FF2B5EF4-FFF2-40B4-BE49-F238E27FC236}">
                <a16:creationId xmlns:a16="http://schemas.microsoft.com/office/drawing/2014/main" id="{481E32C6-8D21-41CC-9EF9-231AC50B6D28}"/>
              </a:ext>
            </a:extLst>
          </p:cNvPr>
          <p:cNvSpPr txBox="1">
            <a:spLocks/>
          </p:cNvSpPr>
          <p:nvPr/>
        </p:nvSpPr>
        <p:spPr>
          <a:xfrm>
            <a:off x="601035" y="1715043"/>
            <a:ext cx="5949050" cy="389409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buFont typeface="Arial,Sans-Serif" panose="020B0604020202020204" pitchFamily="34" charset="0"/>
            </a:pPr>
            <a:r>
              <a:rPr lang="en-US" sz="2400">
                <a:latin typeface="Gill Sans MT"/>
                <a:cs typeface="Calibri"/>
              </a:rPr>
              <a:t>Water chemistry parameters provide information about stream health</a:t>
            </a:r>
          </a:p>
          <a:p>
            <a:pPr>
              <a:spcAft>
                <a:spcPts val="1000"/>
              </a:spcAft>
              <a:buFont typeface="Arial,Sans-Serif" panose="020B0604020202020204" pitchFamily="34" charset="0"/>
            </a:pPr>
            <a:r>
              <a:rPr lang="en-US" sz="2400">
                <a:latin typeface="Gill Sans MT"/>
                <a:ea typeface="+mn-lt"/>
                <a:cs typeface="Calibri"/>
              </a:rPr>
              <a:t>Establishing a baseline helps detect changes in water quality</a:t>
            </a:r>
          </a:p>
          <a:p>
            <a:pPr>
              <a:spcAft>
                <a:spcPts val="1000"/>
              </a:spcAft>
              <a:buFont typeface="Arial,Sans-Serif" panose="020B0604020202020204" pitchFamily="34" charset="0"/>
              <a:buChar char="•"/>
            </a:pPr>
            <a:r>
              <a:rPr lang="en-US" sz="2400">
                <a:solidFill>
                  <a:srgbClr val="262626"/>
                </a:solidFill>
                <a:cs typeface="Calibri"/>
              </a:rPr>
              <a:t>Aquatic life is adapted to certain range of water quality conditions</a:t>
            </a:r>
            <a:endParaRPr lang="en-US" sz="2400">
              <a:latin typeface="Gill Sans MT"/>
              <a:ea typeface="+mn-lt"/>
              <a:cs typeface="Calibri"/>
            </a:endParaRPr>
          </a:p>
          <a:p>
            <a:pPr>
              <a:spcAft>
                <a:spcPts val="1000"/>
              </a:spcAft>
              <a:buFont typeface="Arial,Sans-Serif" panose="020B0604020202020204" pitchFamily="34" charset="0"/>
            </a:pPr>
            <a:r>
              <a:rPr lang="en-US" sz="2400">
                <a:latin typeface="Gill Sans MT"/>
                <a:ea typeface="+mn-lt"/>
                <a:cs typeface="Calibri"/>
              </a:rPr>
              <a:t>Data can help determine which pollutants may be affecting water quality</a:t>
            </a:r>
            <a:endParaRPr lang="en-US" sz="2400">
              <a:solidFill>
                <a:srgbClr val="262626"/>
              </a:solidFill>
              <a:cs typeface="Calibri"/>
            </a:endParaRPr>
          </a:p>
        </p:txBody>
      </p:sp>
      <p:pic>
        <p:nvPicPr>
          <p:cNvPr id="4" name="Picture 5">
            <a:extLst>
              <a:ext uri="{FF2B5EF4-FFF2-40B4-BE49-F238E27FC236}">
                <a16:creationId xmlns:a16="http://schemas.microsoft.com/office/drawing/2014/main" id="{7910A73F-1A07-4766-BF4D-6315D7B92EDC}"/>
              </a:ext>
            </a:extLst>
          </p:cNvPr>
          <p:cNvPicPr>
            <a:picLocks noChangeAspect="1"/>
          </p:cNvPicPr>
          <p:nvPr/>
        </p:nvPicPr>
        <p:blipFill rotWithShape="1">
          <a:blip r:embed="rId3"/>
          <a:srcRect r="13701"/>
          <a:stretch/>
        </p:blipFill>
        <p:spPr>
          <a:xfrm>
            <a:off x="6748097" y="1715043"/>
            <a:ext cx="4833222" cy="4251585"/>
          </a:xfrm>
          <a:prstGeom prst="rect">
            <a:avLst/>
          </a:prstGeom>
        </p:spPr>
      </p:pic>
    </p:spTree>
    <p:extLst>
      <p:ext uri="{BB962C8B-B14F-4D97-AF65-F5344CB8AC3E}">
        <p14:creationId xmlns:p14="http://schemas.microsoft.com/office/powerpoint/2010/main" val="2213968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8349</Words>
  <Application>Microsoft Office PowerPoint</Application>
  <PresentationFormat>Widescreen</PresentationFormat>
  <Paragraphs>733</Paragraphs>
  <Slides>46</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Arial,Sans-Serif</vt:lpstr>
      <vt:lpstr>Calibri</vt:lpstr>
      <vt:lpstr>Calibri Light</vt:lpstr>
      <vt:lpstr>Gill Sans MT</vt:lpstr>
      <vt:lpstr>Source Serif Pro VF</vt:lpstr>
      <vt:lpstr>WordVisi_MSFontService</vt:lpstr>
      <vt:lpstr>Office Theme</vt:lpstr>
      <vt:lpstr>Parcel</vt:lpstr>
      <vt:lpstr>Chemical Monitoring workshop</vt:lpstr>
      <vt:lpstr>PowerPoint Presentation</vt:lpstr>
      <vt:lpstr>Types of Pollution</vt:lpstr>
      <vt:lpstr>What is a watershed?</vt:lpstr>
      <vt:lpstr>Where is your watershed?</vt:lpstr>
      <vt:lpstr>Volunteer network and support</vt:lpstr>
      <vt:lpstr>PowerPoint Presentation</vt:lpstr>
      <vt:lpstr>Earning your qa/qc Chemical certification</vt:lpstr>
      <vt:lpstr>Why monitor Water Chemistry?</vt:lpstr>
      <vt:lpstr>PowerPoint Presentation</vt:lpstr>
      <vt:lpstr>PowerPoint Presentation</vt:lpstr>
      <vt:lpstr>Core Chemical Parameters</vt:lpstr>
      <vt:lpstr>Temperature</vt:lpstr>
      <vt:lpstr>Temperature</vt:lpstr>
      <vt:lpstr>What Impacts water Temperature?</vt:lpstr>
      <vt:lpstr>Dissolved Oxygen</vt:lpstr>
      <vt:lpstr>Dissolved Oxygen</vt:lpstr>
      <vt:lpstr>What Impacts Dissolved Oxygen?</vt:lpstr>
      <vt:lpstr>Eutrophication</vt:lpstr>
      <vt:lpstr>Eutrophication</vt:lpstr>
      <vt:lpstr>pH</vt:lpstr>
      <vt:lpstr>pH</vt:lpstr>
      <vt:lpstr>WHAT IMPACTS pH?</vt:lpstr>
      <vt:lpstr>pH SCALE FOR REFERENCE</vt:lpstr>
      <vt:lpstr>Conductivity</vt:lpstr>
      <vt:lpstr>Conductivity</vt:lpstr>
      <vt:lpstr>what impacts Conductivity?</vt:lpstr>
      <vt:lpstr>what impacts Conductivity?</vt:lpstr>
      <vt:lpstr>Salinity</vt:lpstr>
      <vt:lpstr>Salinity</vt:lpstr>
      <vt:lpstr>what impacts Salinity?</vt:lpstr>
      <vt:lpstr>Water Clarity</vt:lpstr>
      <vt:lpstr>Water Clarity</vt:lpstr>
      <vt:lpstr>what impacts water clarity?</vt:lpstr>
      <vt:lpstr>REAGENT maintenance AND DISPOSAL</vt:lpstr>
      <vt:lpstr>Results Outside of the State Standard</vt:lpstr>
      <vt:lpstr>Safety </vt:lpstr>
      <vt:lpstr>Once you’re certified</vt:lpstr>
      <vt:lpstr>How are your data used?</vt:lpstr>
      <vt:lpstr>Database login</vt:lpstr>
      <vt:lpstr>Data Submission Form</vt:lpstr>
      <vt:lpstr>PowerPoint Presentation</vt:lpstr>
      <vt:lpstr>PowerPoint Presentation</vt:lpstr>
      <vt:lpstr>PowerPoint Presentation</vt:lpstr>
      <vt:lpstr>Follow aas and stay connected</vt:lpstr>
      <vt:lpstr>Test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Bacterial Monitoring Workshop</dc:title>
  <dc:creator>Crapps, Bailey</dc:creator>
  <cp:lastModifiedBy>Nachtmann, Cecilia</cp:lastModifiedBy>
  <cp:revision>12</cp:revision>
  <dcterms:created xsi:type="dcterms:W3CDTF">2020-10-06T12:56:41Z</dcterms:created>
  <dcterms:modified xsi:type="dcterms:W3CDTF">2022-05-24T15:27:27Z</dcterms:modified>
</cp:coreProperties>
</file>