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6"/>
  </p:notesMasterIdLst>
  <p:sldIdLst>
    <p:sldId id="310" r:id="rId3"/>
    <p:sldId id="327" r:id="rId4"/>
    <p:sldId id="366" r:id="rId5"/>
    <p:sldId id="279" r:id="rId6"/>
    <p:sldId id="282" r:id="rId7"/>
    <p:sldId id="281" r:id="rId8"/>
    <p:sldId id="317" r:id="rId9"/>
    <p:sldId id="287" r:id="rId10"/>
    <p:sldId id="288" r:id="rId11"/>
    <p:sldId id="257" r:id="rId12"/>
    <p:sldId id="262" r:id="rId13"/>
    <p:sldId id="263" r:id="rId14"/>
    <p:sldId id="264" r:id="rId15"/>
    <p:sldId id="355" r:id="rId16"/>
    <p:sldId id="266" r:id="rId17"/>
    <p:sldId id="267" r:id="rId18"/>
    <p:sldId id="268" r:id="rId19"/>
    <p:sldId id="269" r:id="rId20"/>
    <p:sldId id="270" r:id="rId21"/>
    <p:sldId id="271" r:id="rId22"/>
    <p:sldId id="258" r:id="rId23"/>
    <p:sldId id="319" r:id="rId24"/>
    <p:sldId id="275" r:id="rId25"/>
    <p:sldId id="272" r:id="rId26"/>
    <p:sldId id="273" r:id="rId27"/>
    <p:sldId id="274" r:id="rId28"/>
    <p:sldId id="308" r:id="rId29"/>
    <p:sldId id="309" r:id="rId30"/>
    <p:sldId id="307" r:id="rId31"/>
    <p:sldId id="320" r:id="rId32"/>
    <p:sldId id="306" r:id="rId33"/>
    <p:sldId id="321" r:id="rId34"/>
    <p:sldId id="322" r:id="rId35"/>
    <p:sldId id="276" r:id="rId36"/>
    <p:sldId id="277" r:id="rId37"/>
    <p:sldId id="278" r:id="rId38"/>
    <p:sldId id="323" r:id="rId39"/>
    <p:sldId id="324" r:id="rId40"/>
    <p:sldId id="283" r:id="rId41"/>
    <p:sldId id="284" r:id="rId42"/>
    <p:sldId id="329" r:id="rId43"/>
    <p:sldId id="326" r:id="rId44"/>
    <p:sldId id="357" r:id="rId45"/>
    <p:sldId id="291" r:id="rId46"/>
    <p:sldId id="325" r:id="rId47"/>
    <p:sldId id="351" r:id="rId48"/>
    <p:sldId id="293" r:id="rId49"/>
    <p:sldId id="353" r:id="rId50"/>
    <p:sldId id="299" r:id="rId51"/>
    <p:sldId id="305" r:id="rId52"/>
    <p:sldId id="368" r:id="rId53"/>
    <p:sldId id="367" r:id="rId54"/>
    <p:sldId id="315" r:id="rId5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ncinas, Jacqueline" initials="EJ [2]" lastIdx="4" clrIdx="6">
    <p:extLst>
      <p:ext uri="{19B8F6BF-5375-455C-9EA6-DF929625EA0E}">
        <p15:presenceInfo xmlns:p15="http://schemas.microsoft.com/office/powerpoint/2012/main" userId="S::jacqueline.encinas@dnr.ga.gov::7dd76611-b79e-4293-8c6e-afc8f3479af4" providerId="AD"/>
      </p:ext>
    </p:extLst>
  </p:cmAuthor>
  <p:cmAuthor id="1" name="Nachtmann, Cecilia" initials="NC" lastIdx="2" clrIdx="0">
    <p:extLst>
      <p:ext uri="{19B8F6BF-5375-455C-9EA6-DF929625EA0E}">
        <p15:presenceInfo xmlns:p15="http://schemas.microsoft.com/office/powerpoint/2012/main" userId="Nachtmann, Cecilia" providerId="None"/>
      </p:ext>
    </p:extLst>
  </p:cmAuthor>
  <p:cmAuthor id="2" name="Dodson, Jenna" initials="DJ" lastIdx="7" clrIdx="1">
    <p:extLst>
      <p:ext uri="{19B8F6BF-5375-455C-9EA6-DF929625EA0E}">
        <p15:presenceInfo xmlns:p15="http://schemas.microsoft.com/office/powerpoint/2012/main" userId="S::jenna.dodson@dnr.ga.gov::6a52d81c-e2cd-42c7-a711-da65f6d9484c" providerId="AD"/>
      </p:ext>
    </p:extLst>
  </p:cmAuthor>
  <p:cmAuthor id="3" name="Jacqueline Encinas" initials="JE" lastIdx="6" clrIdx="2">
    <p:extLst>
      <p:ext uri="{19B8F6BF-5375-455C-9EA6-DF929625EA0E}">
        <p15:presenceInfo xmlns:p15="http://schemas.microsoft.com/office/powerpoint/2012/main" userId="Jacqueline Encinas" providerId="None"/>
      </p:ext>
    </p:extLst>
  </p:cmAuthor>
  <p:cmAuthor id="4" name="Encinas, Jacqueline" initials="EJ" lastIdx="11" clrIdx="3">
    <p:extLst>
      <p:ext uri="{19B8F6BF-5375-455C-9EA6-DF929625EA0E}">
        <p15:presenceInfo xmlns:p15="http://schemas.microsoft.com/office/powerpoint/2012/main" userId="Encinas, Jacqueline" providerId="None"/>
      </p:ext>
    </p:extLst>
  </p:cmAuthor>
  <p:cmAuthor id="5" name="Nachtmann, Cecilia" initials="NC [2]" lastIdx="59" clrIdx="4">
    <p:extLst>
      <p:ext uri="{19B8F6BF-5375-455C-9EA6-DF929625EA0E}">
        <p15:presenceInfo xmlns:p15="http://schemas.microsoft.com/office/powerpoint/2012/main" userId="S::cecilia.nachtmann@dnr.ga.gov::92836137-1cd9-4f77-ab83-fe05c1257fd7" providerId="AD"/>
      </p:ext>
    </p:extLst>
  </p:cmAuthor>
  <p:cmAuthor id="6" name="Crapps, Bailey" initials="CB" lastIdx="49" clrIdx="5">
    <p:extLst>
      <p:ext uri="{19B8F6BF-5375-455C-9EA6-DF929625EA0E}">
        <p15:presenceInfo xmlns:p15="http://schemas.microsoft.com/office/powerpoint/2012/main" userId="S::bailey.crapps@dnr.ga.gov::f50fd27e-e29b-44d5-936b-b00be42a6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FB5"/>
    <a:srgbClr val="C2C2C2"/>
    <a:srgbClr val="F2F2F2"/>
    <a:srgbClr val="E1E5E6"/>
    <a:srgbClr val="5C676B"/>
    <a:srgbClr val="41821E"/>
    <a:srgbClr val="7A42B8"/>
    <a:srgbClr val="AA1D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81434" autoAdjust="0"/>
  </p:normalViewPr>
  <p:slideViewPr>
    <p:cSldViewPr snapToGrid="0">
      <p:cViewPr varScale="1">
        <p:scale>
          <a:sx n="112" d="100"/>
          <a:sy n="112" d="100"/>
        </p:scale>
        <p:origin x="270" y="96"/>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1-08-06T15:39:06.924" idx="59">
    <p:pos x="7312" y="1077"/>
    <p:text>Public domain- no action needed</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92F7AE5-F519-4D35-A5F5-93A2FEDB4E62}" type="datetimeFigureOut">
              <a:rPr lang="en-US"/>
              <a:t>5/24/2022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C67AC37-0BEF-46FA-8120-5E034FEBE742}" type="slidenum">
              <a:rPr lang="en-US"/>
              <a:t>‹#›</a:t>
            </a:fld>
            <a:endParaRPr lang="en-US"/>
          </a:p>
        </p:txBody>
      </p:sp>
    </p:spTree>
    <p:extLst>
      <p:ext uri="{BB962C8B-B14F-4D97-AF65-F5344CB8AC3E}">
        <p14:creationId xmlns:p14="http://schemas.microsoft.com/office/powerpoint/2010/main" val="220259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fed.us/rm/boise/research/techtrans/projects/scienceforkids/watershed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Notes to Presenters: </a:t>
            </a:r>
          </a:p>
          <a:p>
            <a:pPr marL="181240" indent="-181240" defTabSz="966612">
              <a:buFont typeface="Arial" panose="020B0604020202020204" pitchFamily="34" charset="0"/>
              <a:buChar char="•"/>
              <a:defRPr/>
            </a:pPr>
            <a:r>
              <a:rPr lang="en-US" i="1" dirty="0"/>
              <a:t>Refer to text on slides for pertinent info and be sure to </a:t>
            </a:r>
            <a:r>
              <a:rPr lang="en-US" i="1" u="none" dirty="0"/>
              <a:t>emphasize bold text</a:t>
            </a:r>
            <a:r>
              <a:rPr lang="en-US" i="1" dirty="0"/>
              <a:t>, as that is the information volunteers need to know for the test. This is true throughout the presentation</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You are not required to say everything that is in the notes or present the information in the same way; these notes are simply included for your reference, so use them as much or as little as you like.</a:t>
            </a:r>
            <a:endParaRPr lang="en-US" i="1" dirty="0">
              <a:cs typeface="Calibri"/>
            </a:endParaRPr>
          </a:p>
          <a:p>
            <a:pPr marL="181240" indent="-181240">
              <a:buFont typeface="Arial" panose="020B0604020202020204" pitchFamily="34" charset="0"/>
              <a:buChar char="•"/>
            </a:pPr>
            <a:r>
              <a:rPr lang="en-US" i="1" dirty="0"/>
              <a:t>Please feel free to use your own examples, anecdotes, photos, etc. throughout the presentation. Make the presentation yours!</a:t>
            </a:r>
            <a:endParaRPr lang="en-US" i="1" dirty="0">
              <a:cs typeface="Calibri"/>
            </a:endParaRPr>
          </a:p>
          <a:p>
            <a:pPr marL="457200" lvl="1" indent="-181240">
              <a:buFont typeface="Arial" panose="020B0604020202020204" pitchFamily="34" charset="0"/>
              <a:buChar char="•"/>
            </a:pPr>
            <a:r>
              <a:rPr lang="en-US" i="1" u="sng" dirty="0">
                <a:cs typeface="Calibri"/>
              </a:rPr>
              <a:t>Just do not take out any of the bold text</a:t>
            </a:r>
          </a:p>
          <a:p>
            <a:endParaRPr lang="en-US" i="1" dirty="0"/>
          </a:p>
          <a:p>
            <a:r>
              <a:rPr lang="en-US" i="1" dirty="0"/>
              <a:t>Notes Key: </a:t>
            </a:r>
          </a:p>
          <a:p>
            <a:pPr marL="181240" indent="-181240">
              <a:buFont typeface="Arial"/>
              <a:buChar char="•"/>
            </a:pPr>
            <a:r>
              <a:rPr lang="en-US" b="1" i="1" dirty="0">
                <a:cs typeface="Calibri"/>
              </a:rPr>
              <a:t>Bold text</a:t>
            </a:r>
            <a:r>
              <a:rPr lang="en-US" b="0" i="1" dirty="0">
                <a:cs typeface="Calibri"/>
              </a:rPr>
              <a:t>= info that will be on the test</a:t>
            </a:r>
            <a:endParaRPr lang="en-US" b="1" i="1" dirty="0">
              <a:cs typeface="Calibri"/>
            </a:endParaRPr>
          </a:p>
          <a:p>
            <a:pPr marL="181240" indent="-181240">
              <a:buFont typeface="Arial"/>
              <a:buChar char="•"/>
            </a:pPr>
            <a:r>
              <a:rPr lang="en-US" i="1" dirty="0">
                <a:cs typeface="Calibri"/>
              </a:rPr>
              <a:t>Italicized text= direction for presenter, not to be said aloud</a:t>
            </a:r>
          </a:p>
          <a:p>
            <a:pPr marL="181240" indent="-181240">
              <a:buFont typeface="Arial"/>
              <a:buChar char="•"/>
            </a:pPr>
            <a:r>
              <a:rPr lang="en-US" i="1" u="sng" dirty="0">
                <a:cs typeface="Calibri"/>
              </a:rPr>
              <a:t>Underlined text</a:t>
            </a:r>
            <a:r>
              <a:rPr lang="en-US" i="1" u="none" dirty="0">
                <a:cs typeface="Calibri"/>
              </a:rPr>
              <a:t>= give emphasis, but not necessarily on the test</a:t>
            </a:r>
            <a:endParaRPr lang="en-US" i="1" u="sng" dirty="0">
              <a:cs typeface="Calibri"/>
            </a:endParaRPr>
          </a:p>
          <a:p>
            <a:pPr marL="181240" indent="-181240">
              <a:buFont typeface="Arial"/>
              <a:buChar char="•"/>
            </a:pPr>
            <a:endParaRPr lang="en-US" i="1"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1</a:t>
            </a:fld>
            <a:endParaRPr lang="en-US"/>
          </a:p>
        </p:txBody>
      </p:sp>
    </p:spTree>
    <p:extLst>
      <p:ext uri="{BB962C8B-B14F-4D97-AF65-F5344CB8AC3E}">
        <p14:creationId xmlns:p14="http://schemas.microsoft.com/office/powerpoint/2010/main" val="421871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spcBef>
                <a:spcPts val="0"/>
              </a:spcBef>
              <a:buFont typeface="Arial" panose="020B0604020202020204" pitchFamily="34" charset="0"/>
              <a:buChar char="•"/>
              <a:defRPr/>
            </a:pPr>
            <a:r>
              <a:rPr lang="en-US" dirty="0"/>
              <a:t>Bacteria- </a:t>
            </a:r>
            <a:r>
              <a:rPr lang="en-US" sz="1300" b="1" dirty="0"/>
              <a:t>Single-celled, living microscopic organisms</a:t>
            </a:r>
            <a:endParaRPr lang="en-US" dirty="0"/>
          </a:p>
          <a:p>
            <a:pPr marL="181240" indent="-181240">
              <a:spcBef>
                <a:spcPts val="0"/>
              </a:spcBef>
              <a:buFont typeface="Arial" panose="020B0604020202020204" pitchFamily="34" charset="0"/>
              <a:buChar char="•"/>
            </a:pPr>
            <a:r>
              <a:rPr lang="en-US" dirty="0"/>
              <a:t>There are more bacteria on Earth than any other living thing; they can be found EVERYWHERE!</a:t>
            </a:r>
          </a:p>
          <a:p>
            <a:pPr>
              <a:spcBef>
                <a:spcPts val="0"/>
              </a:spcBef>
            </a:pPr>
            <a:endParaRPr lang="en-US" dirty="0">
              <a:cs typeface="Calibri"/>
            </a:endParaRPr>
          </a:p>
          <a:p>
            <a:pPr marL="181240" indent="-181240">
              <a:spcBef>
                <a:spcPts val="0"/>
              </a:spcBef>
              <a:buFont typeface="Arial" panose="020B0604020202020204" pitchFamily="34" charset="0"/>
              <a:buChar char="•"/>
            </a:pPr>
            <a:r>
              <a:rPr lang="en-US" dirty="0">
                <a:cs typeface="Calibri"/>
              </a:rPr>
              <a:t>Pros:</a:t>
            </a:r>
          </a:p>
          <a:p>
            <a:pPr marL="640080" lvl="1" indent="-181240">
              <a:spcBef>
                <a:spcPts val="0"/>
              </a:spcBef>
              <a:buFont typeface="Arial" panose="020B0604020202020204" pitchFamily="34" charset="0"/>
              <a:buChar char="•"/>
            </a:pPr>
            <a:r>
              <a:rPr lang="en-US" dirty="0">
                <a:cs typeface="Calibri"/>
              </a:rPr>
              <a:t>Decomposition: important part of the life cycle, break down organic matter and return nutrients to soil</a:t>
            </a:r>
          </a:p>
          <a:p>
            <a:pPr marL="640080" lvl="1" indent="-181240">
              <a:spcBef>
                <a:spcPts val="0"/>
              </a:spcBef>
              <a:buFont typeface="Arial" panose="020B0604020202020204" pitchFamily="34" charset="0"/>
              <a:buChar char="•"/>
            </a:pPr>
            <a:r>
              <a:rPr lang="en-US" dirty="0">
                <a:cs typeface="Calibri"/>
              </a:rPr>
              <a:t>Digestion: gut microbiome, bacteria in stomach help break down food</a:t>
            </a:r>
          </a:p>
          <a:p>
            <a:pPr marL="640080" lvl="1" indent="-181240">
              <a:spcBef>
                <a:spcPts val="0"/>
              </a:spcBef>
              <a:buFont typeface="Arial" panose="020B0604020202020204" pitchFamily="34" charset="0"/>
              <a:buChar char="•"/>
            </a:pPr>
            <a:r>
              <a:rPr lang="en-US" dirty="0">
                <a:cs typeface="Calibri"/>
              </a:rPr>
              <a:t>Nutrient cycling: nitrogen-fixing bacteria in soil take nitrogen from the atmosphere and turn it into a form that can be taken up by plants; can also refer back to decomposition</a:t>
            </a:r>
          </a:p>
          <a:p>
            <a:pPr marL="640080" lvl="1" indent="-181240">
              <a:spcBef>
                <a:spcPts val="0"/>
              </a:spcBef>
              <a:buFont typeface="Arial" panose="020B0604020202020204" pitchFamily="34" charset="0"/>
              <a:buChar char="•"/>
            </a:pPr>
            <a:r>
              <a:rPr lang="en-US" dirty="0">
                <a:cs typeface="Calibri"/>
              </a:rPr>
              <a:t>Pollution control: </a:t>
            </a:r>
            <a:r>
              <a:rPr lang="en-US" dirty="0"/>
              <a:t>Bioremediation uses micro-organisms to reduce pollution through the biological degradation of pollutants into non-toxic substances</a:t>
            </a:r>
            <a:endParaRPr lang="en-US" dirty="0">
              <a:cs typeface="Calibri"/>
            </a:endParaRPr>
          </a:p>
          <a:p>
            <a:pPr marL="181240" indent="-181240">
              <a:spcBef>
                <a:spcPts val="0"/>
              </a:spcBef>
              <a:buFont typeface="Arial" panose="020B0604020202020204" pitchFamily="34" charset="0"/>
              <a:buChar char="•"/>
            </a:pPr>
            <a:r>
              <a:rPr lang="en-US" dirty="0">
                <a:cs typeface="Calibri"/>
              </a:rPr>
              <a:t>Cons:</a:t>
            </a:r>
          </a:p>
          <a:p>
            <a:pPr marL="640080" lvl="1" indent="-181240">
              <a:spcBef>
                <a:spcPts val="0"/>
              </a:spcBef>
              <a:buFont typeface="Arial" panose="020B0604020202020204" pitchFamily="34" charset="0"/>
              <a:buChar char="•"/>
            </a:pPr>
            <a:r>
              <a:rPr lang="en-US" dirty="0">
                <a:cs typeface="Calibri"/>
              </a:rPr>
              <a:t>Release toxins: soil bacteria release toxins in response to competition w/ other soil bacteria, can impact human health as a side effect </a:t>
            </a:r>
          </a:p>
          <a:p>
            <a:pPr marL="640080" lvl="1" indent="-181240">
              <a:spcBef>
                <a:spcPts val="0"/>
              </a:spcBef>
              <a:buFont typeface="Arial" panose="020B0604020202020204" pitchFamily="34" charset="0"/>
              <a:buChar char="•"/>
            </a:pPr>
            <a:r>
              <a:rPr lang="en-US" u="sng" dirty="0">
                <a:cs typeface="Calibri"/>
              </a:rPr>
              <a:t>Pathogens: disease-causing bacteria</a:t>
            </a:r>
            <a:r>
              <a:rPr lang="en-US" dirty="0">
                <a:cs typeface="Calibri"/>
              </a:rPr>
              <a:t>, what probably comes to mind when you think of "bacteria"; negative impacts on human health due to replication; what we are focusing on during this workshop</a:t>
            </a:r>
          </a:p>
        </p:txBody>
      </p:sp>
      <p:sp>
        <p:nvSpPr>
          <p:cNvPr id="4" name="Slide Number Placeholder 3"/>
          <p:cNvSpPr>
            <a:spLocks noGrp="1"/>
          </p:cNvSpPr>
          <p:nvPr>
            <p:ph type="sldNum" sz="quarter" idx="5"/>
          </p:nvPr>
        </p:nvSpPr>
        <p:spPr/>
        <p:txBody>
          <a:bodyPr/>
          <a:lstStyle/>
          <a:p>
            <a:fld id="{2C67AC37-0BEF-46FA-8120-5E034FEBE742}" type="slidenum">
              <a:rPr lang="en-US"/>
              <a:t>10</a:t>
            </a:fld>
            <a:endParaRPr lang="en-US"/>
          </a:p>
        </p:txBody>
      </p:sp>
    </p:spTree>
    <p:extLst>
      <p:ext uri="{BB962C8B-B14F-4D97-AF65-F5344CB8AC3E}">
        <p14:creationId xmlns:p14="http://schemas.microsoft.com/office/powerpoint/2010/main" val="331416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This slide has animations</a:t>
            </a:r>
            <a:endParaRPr lang="en-US" dirty="0">
              <a:cs typeface="Calibri"/>
            </a:endParaRPr>
          </a:p>
          <a:p>
            <a:endParaRPr lang="en-US" i="1" dirty="0">
              <a:cs typeface="Calibri"/>
            </a:endParaRPr>
          </a:p>
          <a:p>
            <a:pPr marL="180975" indent="-180975">
              <a:buFont typeface="Arial" panose="020B0604020202020204" pitchFamily="34" charset="0"/>
              <a:buChar char="•"/>
            </a:pPr>
            <a:r>
              <a:rPr lang="en-US" dirty="0">
                <a:cs typeface="Calibri"/>
              </a:rPr>
              <a:t>When monitoring for bacteria as a part of AAS, looking for the presence of E. coli specifically. </a:t>
            </a:r>
            <a:endParaRPr lang="en-US" dirty="0"/>
          </a:p>
          <a:p>
            <a:pPr marL="180975" indent="-180975">
              <a:buFont typeface="Arial"/>
              <a:buChar char="•"/>
            </a:pPr>
            <a:r>
              <a:rPr lang="en-US" dirty="0">
                <a:cs typeface="Calibri"/>
              </a:rPr>
              <a:t>E. coli falls under umbrella of "coliform bacteria", broad classification, biological family of bacteria found in soil</a:t>
            </a:r>
          </a:p>
          <a:p>
            <a:pPr marL="180975" indent="-180975">
              <a:buFont typeface="Arial"/>
              <a:buChar char="•"/>
            </a:pPr>
            <a:r>
              <a:rPr lang="en-US" dirty="0">
                <a:cs typeface="Calibri"/>
              </a:rPr>
              <a:t>Fecal coliforms- within coliforms, subgroup found in intestinal tracts of warm-blooded animals (humans, dogs, birds, deer, etc.), comes out in waste</a:t>
            </a:r>
          </a:p>
          <a:p>
            <a:pPr marL="180975" indent="-180975">
              <a:buFont typeface="Arial"/>
              <a:buChar char="•"/>
            </a:pPr>
            <a:r>
              <a:rPr lang="en-US" dirty="0">
                <a:cs typeface="Calibri"/>
              </a:rPr>
              <a:t>E. coli- smaller subset, within fecal coliforms, </a:t>
            </a:r>
            <a:r>
              <a:rPr lang="en-US" u="sng" dirty="0">
                <a:cs typeface="Calibri"/>
              </a:rPr>
              <a:t>make up about 60% of fecal coliforms</a:t>
            </a:r>
            <a:r>
              <a:rPr lang="en-US" dirty="0">
                <a:cs typeface="Calibri"/>
              </a:rPr>
              <a:t>, what we will be focusing on for the rest of the workshop</a:t>
            </a:r>
          </a:p>
          <a:p>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11</a:t>
            </a:fld>
            <a:endParaRPr lang="en-US"/>
          </a:p>
        </p:txBody>
      </p:sp>
    </p:spTree>
    <p:extLst>
      <p:ext uri="{BB962C8B-B14F-4D97-AF65-F5344CB8AC3E}">
        <p14:creationId xmlns:p14="http://schemas.microsoft.com/office/powerpoint/2010/main" val="1053934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b="1" dirty="0">
                <a:latin typeface="+mn-lt"/>
                <a:cs typeface="Calibri"/>
              </a:rPr>
              <a:t>E. coli = indicator species for pathogens</a:t>
            </a:r>
            <a:r>
              <a:rPr lang="en-US" sz="1200" dirty="0">
                <a:latin typeface="+mn-lt"/>
                <a:cs typeface="Calibri"/>
              </a:rPr>
              <a:t>. There are harmful strains of E. coli, but it is more commonly used to indicate the possible presence of pathogens (especially when found in high levels).</a:t>
            </a:r>
            <a:endParaRPr lang="en-US" dirty="0"/>
          </a:p>
          <a:p>
            <a:pPr marL="180975" indent="-180975">
              <a:buFont typeface="Arial" panose="020B0604020202020204" pitchFamily="34" charset="0"/>
              <a:buChar char="•"/>
            </a:pPr>
            <a:r>
              <a:rPr lang="en-US" sz="1200" b="0" i="0" dirty="0">
                <a:solidFill>
                  <a:srgbClr val="000000"/>
                </a:solidFill>
                <a:effectLst/>
                <a:latin typeface="+mn-lt"/>
              </a:rPr>
              <a:t>It is not practical to test drinking water for every type of pathogen, but the methods are well developed to test drinking water for E.coli bacteria.</a:t>
            </a:r>
            <a:endParaRPr lang="en-US" sz="1200" dirty="0">
              <a:latin typeface="+mn-lt"/>
              <a:cs typeface="Calibri"/>
            </a:endParaRPr>
          </a:p>
          <a:p>
            <a:endParaRPr lang="en-US" sz="1200" dirty="0">
              <a:latin typeface="+mn-lt"/>
              <a:cs typeface="Calibri"/>
            </a:endParaRPr>
          </a:p>
          <a:p>
            <a:r>
              <a:rPr lang="en-US" sz="1200" dirty="0">
                <a:latin typeface="+mn-lt"/>
                <a:cs typeface="Calibri"/>
              </a:rPr>
              <a:t>Sources:</a:t>
            </a:r>
          </a:p>
          <a:p>
            <a:pPr marL="180975" indent="-180975">
              <a:buFont typeface="Arial"/>
              <a:buChar char="•"/>
            </a:pPr>
            <a:r>
              <a:rPr lang="en-US" sz="1200" b="1" dirty="0">
                <a:latin typeface="+mn-lt"/>
                <a:cs typeface="Calibri"/>
              </a:rPr>
              <a:t>Wildlife</a:t>
            </a:r>
          </a:p>
          <a:p>
            <a:pPr marL="640080" lvl="1" indent="-180975">
              <a:buFont typeface="Arial"/>
              <a:buChar char="•"/>
            </a:pPr>
            <a:r>
              <a:rPr lang="en-US" sz="1200" dirty="0">
                <a:latin typeface="+mn-lt"/>
                <a:cs typeface="Calibri"/>
              </a:rPr>
              <a:t>Any warm-blooded wild animal can release E. coli into the stream via waste. </a:t>
            </a:r>
          </a:p>
          <a:p>
            <a:pPr marL="640080" lvl="1" indent="-180975">
              <a:buFont typeface="Arial"/>
              <a:buChar char="•"/>
            </a:pPr>
            <a:r>
              <a:rPr lang="en-US" sz="1200" dirty="0">
                <a:latin typeface="+mn-lt"/>
                <a:cs typeface="Calibri"/>
              </a:rPr>
              <a:t>Avoid taking samples directly in the same areas as wildlife (geese, for example) because you might receive false high readings (this may be unavoidable, but try to get a representative sample of the whole stream)</a:t>
            </a:r>
          </a:p>
          <a:p>
            <a:pPr marL="180975" indent="-180975">
              <a:buFont typeface="Arial"/>
              <a:buChar char="•"/>
            </a:pPr>
            <a:r>
              <a:rPr lang="en-US" sz="1200" b="1" dirty="0">
                <a:latin typeface="+mn-lt"/>
                <a:cs typeface="Calibri"/>
              </a:rPr>
              <a:t>Livestock</a:t>
            </a:r>
          </a:p>
          <a:p>
            <a:pPr marL="640080" lvl="1" indent="-180975">
              <a:buFont typeface="Arial"/>
              <a:buChar char="•"/>
            </a:pPr>
            <a:r>
              <a:rPr lang="en-US" sz="1200" dirty="0">
                <a:latin typeface="+mn-lt"/>
                <a:cs typeface="Calibri"/>
              </a:rPr>
              <a:t>Streams that run along pastures can receive run-off containing manure</a:t>
            </a:r>
          </a:p>
          <a:p>
            <a:pPr marL="640080" lvl="1" indent="-180975">
              <a:buFont typeface="Arial"/>
              <a:buChar char="•"/>
            </a:pPr>
            <a:r>
              <a:rPr lang="en-US" sz="1200" dirty="0">
                <a:latin typeface="+mn-lt"/>
                <a:cs typeface="Calibri"/>
              </a:rPr>
              <a:t>Sometimes cattle will wade directly in the stream and release waste </a:t>
            </a:r>
            <a:r>
              <a:rPr lang="en-US" sz="1200" i="1" dirty="0">
                <a:latin typeface="+mn-lt"/>
                <a:cs typeface="Calibri"/>
              </a:rPr>
              <a:t>(refer to photo)</a:t>
            </a:r>
            <a:endParaRPr lang="en-US" sz="1200" dirty="0">
              <a:latin typeface="+mn-lt"/>
              <a:cs typeface="Calibri"/>
            </a:endParaRPr>
          </a:p>
          <a:p>
            <a:pPr marL="180975" indent="-180975">
              <a:buFont typeface="Arial"/>
              <a:buChar char="•"/>
            </a:pPr>
            <a:r>
              <a:rPr lang="en-US" sz="1200" b="1" dirty="0">
                <a:latin typeface="+mn-lt"/>
                <a:cs typeface="Calibri"/>
              </a:rPr>
              <a:t>Urban storm runoff</a:t>
            </a:r>
          </a:p>
          <a:p>
            <a:pPr marL="640080" lvl="1" indent="-180975">
              <a:buFont typeface="Arial"/>
              <a:buChar char="•"/>
            </a:pPr>
            <a:r>
              <a:rPr lang="en-US" sz="1200" dirty="0">
                <a:latin typeface="+mn-lt"/>
                <a:cs typeface="Calibri"/>
              </a:rPr>
              <a:t>Stormwater flows over sidewalks and roads, can contain pet waste and other contaminants. </a:t>
            </a:r>
          </a:p>
          <a:p>
            <a:pPr marL="640080" lvl="1" indent="-180975">
              <a:buFont typeface="Arial"/>
              <a:buChar char="•"/>
            </a:pPr>
            <a:r>
              <a:rPr lang="en-US" sz="1200" dirty="0">
                <a:latin typeface="+mn-lt"/>
                <a:cs typeface="Calibri"/>
              </a:rPr>
              <a:t>Note that storm drains flow directly to streams, not to waste water treatment plants</a:t>
            </a:r>
          </a:p>
          <a:p>
            <a:pPr marL="180975" indent="-180975">
              <a:buFont typeface="Arial"/>
              <a:buChar char="•"/>
            </a:pPr>
            <a:r>
              <a:rPr lang="en-US" sz="1200" b="1" dirty="0">
                <a:latin typeface="+mn-lt"/>
                <a:cs typeface="Calibri"/>
              </a:rPr>
              <a:t>Sewage</a:t>
            </a:r>
          </a:p>
          <a:p>
            <a:pPr marL="640080" lvl="1" indent="-180975">
              <a:buFont typeface="Arial"/>
              <a:buChar char="•"/>
            </a:pPr>
            <a:r>
              <a:rPr lang="en-US" sz="1200" dirty="0">
                <a:latin typeface="+mn-lt"/>
                <a:cs typeface="Calibri"/>
              </a:rPr>
              <a:t>Leaking sewage pipes</a:t>
            </a:r>
          </a:p>
          <a:p>
            <a:pPr marL="1097280" lvl="2" indent="-180975">
              <a:buFont typeface="Arial"/>
              <a:buChar char="•"/>
            </a:pPr>
            <a:r>
              <a:rPr lang="en-US" sz="1200" dirty="0">
                <a:latin typeface="+mn-lt"/>
                <a:cs typeface="Calibri"/>
              </a:rPr>
              <a:t>Untreated sewage going into stream. If this is found, call local water authorities ASAP</a:t>
            </a:r>
          </a:p>
          <a:p>
            <a:pPr marL="640080" lvl="1" indent="-180975">
              <a:buFont typeface="Arial"/>
              <a:buChar char="•"/>
            </a:pPr>
            <a:r>
              <a:rPr lang="en-US" sz="1200" dirty="0">
                <a:latin typeface="+mn-lt"/>
                <a:cs typeface="Calibri"/>
              </a:rPr>
              <a:t>Combined sewer overflow</a:t>
            </a:r>
          </a:p>
          <a:p>
            <a:pPr marL="1097280" lvl="2" indent="-180975">
              <a:buFont typeface="Arial"/>
              <a:buChar char="•"/>
            </a:pPr>
            <a:r>
              <a:rPr lang="en-US" sz="1200" dirty="0">
                <a:latin typeface="+mn-lt"/>
                <a:ea typeface="Times New Roman" panose="02020603050405020304" pitchFamily="18" charset="0"/>
              </a:rPr>
              <a:t>Combined sewer systems carry raw sewage and small amounts of rainwater to wastewater treatment plants; however, large rain events can cause these systems to overflow, allowing raw sewage to enter waterways directly</a:t>
            </a:r>
            <a:endParaRPr lang="en-US" sz="1200" dirty="0">
              <a:latin typeface="+mn-lt"/>
              <a:cs typeface="Calibri"/>
            </a:endParaRPr>
          </a:p>
          <a:p>
            <a:pPr marL="640080" lvl="1" indent="-180975">
              <a:buFont typeface="Arial"/>
              <a:buChar char="•"/>
            </a:pPr>
            <a:r>
              <a:rPr lang="en-US" dirty="0">
                <a:cs typeface="Calibri"/>
              </a:rPr>
              <a:t>Wastewater treatment plants</a:t>
            </a:r>
          </a:p>
          <a:p>
            <a:pPr marL="1097280" lvl="2" indent="-180975">
              <a:buFont typeface="Arial"/>
              <a:buChar char="•"/>
            </a:pPr>
            <a:r>
              <a:rPr lang="en-US" dirty="0"/>
              <a:t>Treated and/or partially treated wastewater discharged from the wastewater treatment plant.  Treatment plants have discharge permits with numeric limits for bacteria, however the limit is not zero hence they are a source. </a:t>
            </a:r>
            <a:endParaRPr lang="en-US" dirty="0">
              <a:cs typeface="Calibri"/>
            </a:endParaRPr>
          </a:p>
          <a:p>
            <a:pPr marL="640080" lvl="1" indent="-180975">
              <a:buFont typeface="Arial"/>
              <a:buChar char="•"/>
            </a:pPr>
            <a:r>
              <a:rPr lang="en-US" sz="1200" dirty="0">
                <a:latin typeface="+mn-lt"/>
                <a:cs typeface="Calibri"/>
              </a:rPr>
              <a:t>Failing septic systems</a:t>
            </a:r>
          </a:p>
          <a:p>
            <a:pPr marL="1097280" lvl="2" indent="-180975">
              <a:buFont typeface="Arial"/>
              <a:buChar char="•"/>
            </a:pPr>
            <a:r>
              <a:rPr lang="en-US" sz="1200" dirty="0">
                <a:latin typeface="+mn-lt"/>
                <a:cs typeface="Calibri"/>
              </a:rPr>
              <a:t>Also untreated sewage</a:t>
            </a:r>
          </a:p>
          <a:p>
            <a:pPr marL="1097280" lvl="2" indent="-180975">
              <a:buFont typeface="Arial"/>
              <a:buChar char="•"/>
            </a:pPr>
            <a:r>
              <a:rPr lang="en-US" sz="1200" dirty="0">
                <a:latin typeface="+mn-lt"/>
                <a:cs typeface="Calibri"/>
              </a:rPr>
              <a:t>Septic failures often intermittent, making them hard to track; can lead to an unexpected high bacteria count</a:t>
            </a:r>
          </a:p>
          <a:p>
            <a:pPr marL="1097280" lvl="2" indent="-180975">
              <a:buFont typeface="Arial"/>
              <a:buChar char="•"/>
            </a:pPr>
            <a:r>
              <a:rPr lang="en-US" sz="1200" dirty="0">
                <a:latin typeface="+mn-lt"/>
                <a:cs typeface="Calibri"/>
              </a:rPr>
              <a:t>If on septic, be sure to get serviced </a:t>
            </a:r>
            <a:r>
              <a:rPr lang="en-US" sz="1200" b="0" i="0" dirty="0">
                <a:solidFill>
                  <a:srgbClr val="000000"/>
                </a:solidFill>
                <a:effectLst/>
                <a:latin typeface="+mn-lt"/>
              </a:rPr>
              <a:t>every 3-5 years. That is the standard guidance from Environmental Health and Metro District.</a:t>
            </a:r>
            <a:endParaRPr lang="en-US" sz="1200" dirty="0">
              <a:latin typeface="+mn-lt"/>
              <a:cs typeface="Calibri"/>
            </a:endParaRPr>
          </a:p>
          <a:p>
            <a:pPr marL="180975" indent="-180975">
              <a:buFont typeface="Arial"/>
              <a:buChar char="•"/>
            </a:pPr>
            <a:r>
              <a:rPr lang="en-US" sz="1200" i="1" dirty="0">
                <a:latin typeface="+mn-lt"/>
                <a:cs typeface="Calibri"/>
              </a:rPr>
              <a:t>Own examples if you have them</a:t>
            </a:r>
          </a:p>
          <a:p>
            <a:pPr marL="181240" indent="-181240">
              <a:buFont typeface="Arial"/>
              <a:buChar char="•"/>
            </a:pPr>
            <a:endParaRPr lang="en-US" sz="1200" dirty="0">
              <a:latin typeface="+mn-lt"/>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12</a:t>
            </a:fld>
            <a:endParaRPr lang="en-US"/>
          </a:p>
        </p:txBody>
      </p:sp>
    </p:spTree>
    <p:extLst>
      <p:ext uri="{BB962C8B-B14F-4D97-AF65-F5344CB8AC3E}">
        <p14:creationId xmlns:p14="http://schemas.microsoft.com/office/powerpoint/2010/main" val="214608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cs typeface="Calibri"/>
              </a:rPr>
              <a:t>Strong correlation between E. coli levels and recent precipitation levels. </a:t>
            </a:r>
          </a:p>
          <a:p>
            <a:pPr marL="640080" lvl="1" indent="-181240">
              <a:buFont typeface="Arial" panose="020B0604020202020204" pitchFamily="34" charset="0"/>
              <a:buChar char="•"/>
            </a:pPr>
            <a:r>
              <a:rPr lang="en-US" b="1" dirty="0">
                <a:cs typeface="Calibri"/>
              </a:rPr>
              <a:t>High levels present after rainstorms or heavy runoff events</a:t>
            </a:r>
            <a:r>
              <a:rPr lang="en-US" dirty="0">
                <a:cs typeface="Calibri"/>
              </a:rPr>
              <a:t>, since everything that was present on the land (from dog parks, cattle pastures, </a:t>
            </a:r>
            <a:r>
              <a:rPr lang="en-US" dirty="0" err="1">
                <a:cs typeface="Calibri"/>
              </a:rPr>
              <a:t>etc</a:t>
            </a:r>
            <a:r>
              <a:rPr lang="en-US" dirty="0">
                <a:cs typeface="Calibri"/>
              </a:rPr>
              <a:t>) will get washed away into the stream. </a:t>
            </a:r>
          </a:p>
          <a:p>
            <a:pPr marL="640080" lvl="1" indent="-181240">
              <a:buFont typeface="Arial" panose="020B0604020202020204" pitchFamily="34" charset="0"/>
              <a:buChar char="•"/>
            </a:pPr>
            <a:r>
              <a:rPr lang="en-US" u="sng" dirty="0">
                <a:cs typeface="Calibri"/>
              </a:rPr>
              <a:t>Avoid sampling during high flow </a:t>
            </a:r>
            <a:r>
              <a:rPr lang="en-US" dirty="0">
                <a:cs typeface="Calibri"/>
              </a:rPr>
              <a:t>(safety)</a:t>
            </a:r>
          </a:p>
          <a:p>
            <a:endParaRPr lang="en-US" dirty="0">
              <a:cs typeface="Calibri"/>
            </a:endParaRPr>
          </a:p>
          <a:p>
            <a:pPr marL="181240" indent="-181240" defTabSz="966612">
              <a:buFont typeface="Arial" panose="020B0604020202020204" pitchFamily="34" charset="0"/>
              <a:buChar char="•"/>
              <a:defRPr/>
            </a:pPr>
            <a:r>
              <a:rPr lang="en-US" b="1" dirty="0">
                <a:cs typeface="Calibri"/>
              </a:rPr>
              <a:t>Replication rates higher when water temp is warmer</a:t>
            </a:r>
          </a:p>
          <a:p>
            <a:pPr marL="640080" lvl="1" indent="-181240" defTabSz="966612">
              <a:buFont typeface="Arial" panose="020B0604020202020204" pitchFamily="34" charset="0"/>
              <a:buChar char="•"/>
              <a:defRPr/>
            </a:pPr>
            <a:r>
              <a:rPr lang="en-US" dirty="0">
                <a:cs typeface="Calibri"/>
              </a:rPr>
              <a:t>Higher counts in the summer compared to the winter</a:t>
            </a:r>
          </a:p>
          <a:p>
            <a:pPr marL="640080" lvl="1" indent="-181240" defTabSz="966612">
              <a:buFont typeface="Arial" panose="020B0604020202020204" pitchFamily="34" charset="0"/>
              <a:buChar char="•"/>
              <a:defRPr/>
            </a:pPr>
            <a:r>
              <a:rPr lang="en-US" dirty="0">
                <a:cs typeface="Calibri"/>
              </a:rPr>
              <a:t>True for most bacteria species; think about food kept in refrigerator vs in a hot car (the food in the hot car will spoil faster)</a:t>
            </a:r>
          </a:p>
        </p:txBody>
      </p:sp>
      <p:sp>
        <p:nvSpPr>
          <p:cNvPr id="4" name="Slide Number Placeholder 3"/>
          <p:cNvSpPr>
            <a:spLocks noGrp="1"/>
          </p:cNvSpPr>
          <p:nvPr>
            <p:ph type="sldNum" sz="quarter" idx="5"/>
          </p:nvPr>
        </p:nvSpPr>
        <p:spPr/>
        <p:txBody>
          <a:bodyPr/>
          <a:lstStyle/>
          <a:p>
            <a:fld id="{2C67AC37-0BEF-46FA-8120-5E034FEBE742}" type="slidenum">
              <a:rPr lang="en-US"/>
              <a:t>13</a:t>
            </a:fld>
            <a:endParaRPr lang="en-US"/>
          </a:p>
        </p:txBody>
      </p:sp>
    </p:spTree>
    <p:extLst>
      <p:ext uri="{BB962C8B-B14F-4D97-AF65-F5344CB8AC3E}">
        <p14:creationId xmlns:p14="http://schemas.microsoft.com/office/powerpoint/2010/main" val="421188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cs typeface="Calibri"/>
              </a:rPr>
              <a:t>Where: </a:t>
            </a:r>
          </a:p>
          <a:p>
            <a:pPr marL="640080" lvl="1" indent="-181240">
              <a:buFont typeface="Arial" panose="020B0604020202020204" pitchFamily="34" charset="0"/>
              <a:buChar char="•"/>
            </a:pPr>
            <a:r>
              <a:rPr lang="en-US" b="1" dirty="0">
                <a:cs typeface="Calibri"/>
              </a:rPr>
              <a:t>Monitor in well mixed, flowing area</a:t>
            </a:r>
            <a:r>
              <a:rPr lang="en-US" dirty="0">
                <a:cs typeface="Calibri"/>
              </a:rPr>
              <a:t>. Be sure to avoid the streambed and any sediment when collecting your sample. </a:t>
            </a:r>
          </a:p>
          <a:p>
            <a:pPr marL="1097280" lvl="2" indent="-181240">
              <a:buFont typeface="Arial" panose="020B0604020202020204" pitchFamily="34" charset="0"/>
              <a:buChar char="•"/>
            </a:pPr>
            <a:r>
              <a:rPr lang="en-US" dirty="0">
                <a:cs typeface="Calibri"/>
              </a:rPr>
              <a:t>Bacteria tend to settle on the streambed, so be sure not to disturb before collecting.</a:t>
            </a:r>
          </a:p>
          <a:p>
            <a:pPr marL="1097280" lvl="2" indent="-181240">
              <a:buFont typeface="Arial" panose="020B0604020202020204" pitchFamily="34" charset="0"/>
              <a:buChar char="•"/>
            </a:pPr>
            <a:r>
              <a:rPr lang="en-US" dirty="0">
                <a:cs typeface="Calibri"/>
              </a:rPr>
              <a:t>Don’t collect right on the surface of the water, if possible, as this can be warmer than the stream as a whole. Bacteria also like to be warm!</a:t>
            </a:r>
          </a:p>
          <a:p>
            <a:pPr marL="640080" lvl="1" indent="-181240">
              <a:buFont typeface="Arial" panose="020B0604020202020204" pitchFamily="34" charset="0"/>
              <a:buChar char="•"/>
            </a:pPr>
            <a:r>
              <a:rPr lang="en-US" u="sng" dirty="0">
                <a:cs typeface="Calibri"/>
              </a:rPr>
              <a:t>Aim to monitor in the same site location each time, if possible, to ensure comparable data</a:t>
            </a:r>
          </a:p>
          <a:p>
            <a:pPr marL="181240" indent="-181240">
              <a:buFont typeface="Arial" panose="020B0604020202020204" pitchFamily="34" charset="0"/>
              <a:buChar char="•"/>
            </a:pPr>
            <a:r>
              <a:rPr lang="en-US" dirty="0">
                <a:cs typeface="Calibri"/>
              </a:rPr>
              <a:t>When: </a:t>
            </a:r>
          </a:p>
          <a:p>
            <a:pPr marL="640080" lvl="1" indent="-181240">
              <a:buFont typeface="Arial" panose="020B0604020202020204" pitchFamily="34" charset="0"/>
              <a:buChar char="•"/>
            </a:pPr>
            <a:r>
              <a:rPr lang="en-US" dirty="0">
                <a:cs typeface="Calibri"/>
              </a:rPr>
              <a:t>Precipitation and flooding events can drastically affect the bacteria counts in waterways. Therefore, also try to monitor during </a:t>
            </a:r>
            <a:r>
              <a:rPr lang="en-US" u="sng" dirty="0">
                <a:cs typeface="Calibri"/>
              </a:rPr>
              <a:t>normal flow conditions</a:t>
            </a:r>
            <a:r>
              <a:rPr lang="en-US" u="none" dirty="0">
                <a:cs typeface="Calibri"/>
              </a:rPr>
              <a:t>, as this helps establish baseline conditions</a:t>
            </a:r>
            <a:endParaRPr lang="en-US" u="sng" dirty="0">
              <a:cs typeface="Calibri"/>
            </a:endParaRPr>
          </a:p>
          <a:p>
            <a:pPr marL="640080" lvl="1" indent="-181240">
              <a:buFont typeface="Arial" panose="020B0604020202020204" pitchFamily="34" charset="0"/>
              <a:buChar char="•"/>
              <a:defRPr/>
            </a:pPr>
            <a:r>
              <a:rPr lang="en-US" u="sng" dirty="0">
                <a:cs typeface="Calibri"/>
              </a:rPr>
              <a:t>Aim to monitor the same time of day each time, if possible, to ensure comparable data.</a:t>
            </a:r>
          </a:p>
          <a:p>
            <a:pPr marL="181240" indent="-181240" defTabSz="966612">
              <a:buFont typeface="Arial" panose="020B0604020202020204" pitchFamily="34" charset="0"/>
              <a:buChar char="•"/>
              <a:defRPr/>
            </a:pPr>
            <a:r>
              <a:rPr lang="en-US" dirty="0">
                <a:cs typeface="Calibri"/>
              </a:rPr>
              <a:t>How often: </a:t>
            </a:r>
          </a:p>
          <a:p>
            <a:pPr marL="640080" lvl="1" indent="-181240" defTabSz="966612">
              <a:buFont typeface="Arial" panose="020B0604020202020204" pitchFamily="34" charset="0"/>
              <a:buChar char="•"/>
              <a:defRPr/>
            </a:pPr>
            <a:r>
              <a:rPr lang="en-US" dirty="0">
                <a:cs typeface="Calibri"/>
              </a:rPr>
              <a:t>AAS recommends volunteers monitor </a:t>
            </a:r>
            <a:r>
              <a:rPr lang="en-US" b="1" dirty="0">
                <a:cs typeface="Calibri"/>
              </a:rPr>
              <a:t>once a month </a:t>
            </a:r>
            <a:r>
              <a:rPr lang="en-US" dirty="0">
                <a:cs typeface="Calibri"/>
              </a:rPr>
              <a:t>for bacterial contamination</a:t>
            </a:r>
          </a:p>
          <a:p>
            <a:pPr marL="1097280" lvl="2" indent="-181240" defTabSz="966612">
              <a:buFont typeface="Arial" panose="020B0604020202020204" pitchFamily="34" charset="0"/>
              <a:buChar char="•"/>
              <a:defRPr/>
            </a:pPr>
            <a:r>
              <a:rPr lang="en-US" dirty="0">
                <a:cs typeface="Calibri"/>
              </a:rPr>
              <a:t>Can be more, and should sample again if you find a spike in counts (will discuss later in ppt)</a:t>
            </a:r>
          </a:p>
          <a:p>
            <a:pPr marL="664546" lvl="1" indent="-18124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14</a:t>
            </a:fld>
            <a:endParaRPr lang="en-US"/>
          </a:p>
        </p:txBody>
      </p:sp>
    </p:spTree>
    <p:extLst>
      <p:ext uri="{BB962C8B-B14F-4D97-AF65-F5344CB8AC3E}">
        <p14:creationId xmlns:p14="http://schemas.microsoft.com/office/powerpoint/2010/main" val="2333062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get into how to monitor for E. coli! Protocol broken down into 7 steps...</a:t>
            </a:r>
          </a:p>
        </p:txBody>
      </p:sp>
      <p:sp>
        <p:nvSpPr>
          <p:cNvPr id="4" name="Slide Number Placeholder 3"/>
          <p:cNvSpPr>
            <a:spLocks noGrp="1"/>
          </p:cNvSpPr>
          <p:nvPr>
            <p:ph type="sldNum" sz="quarter" idx="5"/>
          </p:nvPr>
        </p:nvSpPr>
        <p:spPr/>
        <p:txBody>
          <a:bodyPr/>
          <a:lstStyle/>
          <a:p>
            <a:fld id="{2C67AC37-0BEF-46FA-8120-5E034FEBE742}" type="slidenum">
              <a:rPr lang="en-US"/>
              <a:t>15</a:t>
            </a:fld>
            <a:endParaRPr lang="en-US"/>
          </a:p>
        </p:txBody>
      </p:sp>
    </p:spTree>
    <p:extLst>
      <p:ext uri="{BB962C8B-B14F-4D97-AF65-F5344CB8AC3E}">
        <p14:creationId xmlns:p14="http://schemas.microsoft.com/office/powerpoint/2010/main" val="100822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First step- prepare the blank/control. </a:t>
            </a:r>
          </a:p>
          <a:p>
            <a:pPr marL="181240" indent="-181240">
              <a:buFont typeface="Arial" panose="020B0604020202020204" pitchFamily="34" charset="0"/>
              <a:buChar char="•"/>
            </a:pPr>
            <a:r>
              <a:rPr lang="en-US" dirty="0">
                <a:cs typeface="Calibri"/>
              </a:rPr>
              <a:t>Blank will be held under the same conditions as the samples from site but only contains distilled water. </a:t>
            </a:r>
          </a:p>
          <a:p>
            <a:pPr marL="181240" indent="-181240">
              <a:buFont typeface="Arial" panose="020B0604020202020204" pitchFamily="34" charset="0"/>
              <a:buChar char="•"/>
            </a:pPr>
            <a:r>
              <a:rPr lang="en-US" b="1" dirty="0">
                <a:cs typeface="Calibri"/>
              </a:rPr>
              <a:t>There should be no bacteria of any kind present on your blank- if there is, there has been some form of contamination. Must discard all samples and redo sampling.</a:t>
            </a:r>
          </a:p>
          <a:p>
            <a:endParaRPr lang="en-US" dirty="0">
              <a:cs typeface="Calibri"/>
            </a:endParaRPr>
          </a:p>
          <a:p>
            <a:r>
              <a:rPr lang="en-US" i="1" dirty="0">
                <a:cs typeface="Calibri"/>
              </a:rPr>
              <a:t>(proceed through steps of preparing a blank on slide)</a:t>
            </a:r>
          </a:p>
          <a:p>
            <a:endParaRPr lang="en-US" dirty="0">
              <a:cs typeface="Calibri"/>
            </a:endParaRPr>
          </a:p>
          <a:p>
            <a:r>
              <a:rPr lang="en-US" dirty="0">
                <a:cs typeface="Calibri"/>
              </a:rPr>
              <a:t>Notes:</a:t>
            </a:r>
            <a:endParaRPr lang="en-US" dirty="0"/>
          </a:p>
          <a:p>
            <a:pPr marL="181240" indent="-181240">
              <a:buFont typeface="Arial"/>
              <a:buChar char="•"/>
            </a:pPr>
            <a:r>
              <a:rPr lang="en-US" dirty="0">
                <a:cs typeface="Calibri"/>
              </a:rPr>
              <a:t>Blank can be prepared at home and immediately placed in sample cooler or be prepared in the field. </a:t>
            </a:r>
          </a:p>
          <a:p>
            <a:pPr marL="640080" lvl="1" indent="-181240">
              <a:buFont typeface="Arial"/>
              <a:buChar char="•"/>
            </a:pPr>
            <a:r>
              <a:rPr lang="en-US" dirty="0">
                <a:cs typeface="Calibri"/>
              </a:rPr>
              <a:t>However, </a:t>
            </a:r>
            <a:r>
              <a:rPr lang="en-US" b="1" dirty="0">
                <a:cs typeface="Calibri"/>
              </a:rPr>
              <a:t>all samples, including the blank, must be processed within 24 </a:t>
            </a:r>
            <a:r>
              <a:rPr lang="en-US" b="1" dirty="0" err="1">
                <a:cs typeface="Calibri"/>
              </a:rPr>
              <a:t>hrs</a:t>
            </a:r>
            <a:r>
              <a:rPr lang="en-US" b="1" dirty="0">
                <a:cs typeface="Calibri"/>
              </a:rPr>
              <a:t> of collection</a:t>
            </a:r>
            <a:r>
              <a:rPr lang="en-US" dirty="0">
                <a:cs typeface="Calibri"/>
              </a:rPr>
              <a:t>, so be conscious of time constraints when choosing method. </a:t>
            </a:r>
          </a:p>
          <a:p>
            <a:pPr marL="181240" indent="-181240">
              <a:buFont typeface="Arial"/>
              <a:buChar char="•"/>
            </a:pPr>
            <a:r>
              <a:rPr lang="en-US" dirty="0">
                <a:cs typeface="Calibri"/>
              </a:rPr>
              <a:t>Label should include "Blank", date, and time </a:t>
            </a:r>
            <a:endParaRPr lang="en-US" dirty="0"/>
          </a:p>
          <a:p>
            <a:pPr marL="181240" indent="-181240">
              <a:buFont typeface="Arial"/>
              <a:buChar char="•"/>
            </a:pPr>
            <a:r>
              <a:rPr lang="en-US" dirty="0">
                <a:cs typeface="Calibri"/>
              </a:rPr>
              <a:t>Whirl-</a:t>
            </a:r>
            <a:r>
              <a:rPr lang="en-US" dirty="0" err="1">
                <a:cs typeface="Calibri"/>
              </a:rPr>
              <a:t>paks</a:t>
            </a:r>
            <a:r>
              <a:rPr lang="en-US" dirty="0">
                <a:cs typeface="Calibri"/>
              </a:rPr>
              <a:t> are sterile, so do not touch the inside of the bag with anything, not even your gloves or the distilled water jug</a:t>
            </a:r>
          </a:p>
          <a:p>
            <a:pPr marL="181240" indent="-181240">
              <a:buFont typeface="Arial"/>
              <a:buChar char="•"/>
            </a:pPr>
            <a:r>
              <a:rPr lang="en-US" dirty="0">
                <a:cs typeface="Calibri"/>
              </a:rPr>
              <a:t>Place blank in cooler </a:t>
            </a:r>
          </a:p>
          <a:p>
            <a:pPr marL="640080" lvl="1" indent="-181240">
              <a:buFont typeface="Arial"/>
              <a:buChar char="•"/>
            </a:pPr>
            <a:r>
              <a:rPr lang="en-US" dirty="0">
                <a:cs typeface="Calibri"/>
              </a:rPr>
              <a:t>Cooler will also hold the samples from your site(s)</a:t>
            </a:r>
          </a:p>
          <a:p>
            <a:pPr marL="640080" lvl="1" indent="-181240">
              <a:buFont typeface="Arial"/>
              <a:buChar char="•"/>
            </a:pPr>
            <a:r>
              <a:rPr lang="en-US" dirty="0">
                <a:cs typeface="Calibri"/>
              </a:rPr>
              <a:t>Only need 1 blank/cooler, but can have samples from multiple sites in same cooler</a:t>
            </a:r>
          </a:p>
          <a:p>
            <a:pPr marL="181240" indent="-181240">
              <a:buFont typeface="Arial"/>
              <a:buChar char="•"/>
            </a:pPr>
            <a:endParaRPr lang="en-US" dirty="0"/>
          </a:p>
        </p:txBody>
      </p:sp>
      <p:sp>
        <p:nvSpPr>
          <p:cNvPr id="4" name="Slide Number Placeholder 3"/>
          <p:cNvSpPr>
            <a:spLocks noGrp="1"/>
          </p:cNvSpPr>
          <p:nvPr>
            <p:ph type="sldNum" sz="quarter" idx="5"/>
          </p:nvPr>
        </p:nvSpPr>
        <p:spPr/>
        <p:txBody>
          <a:bodyPr/>
          <a:lstStyle/>
          <a:p>
            <a:fld id="{2C67AC37-0BEF-46FA-8120-5E034FEBE742}" type="slidenum">
              <a:rPr lang="en-US"/>
              <a:t>16</a:t>
            </a:fld>
            <a:endParaRPr lang="en-US"/>
          </a:p>
        </p:txBody>
      </p:sp>
    </p:spTree>
    <p:extLst>
      <p:ext uri="{BB962C8B-B14F-4D97-AF65-F5344CB8AC3E}">
        <p14:creationId xmlns:p14="http://schemas.microsoft.com/office/powerpoint/2010/main" val="238953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Time to head out to your site! </a:t>
            </a:r>
          </a:p>
          <a:p>
            <a:endParaRPr lang="en-US" dirty="0">
              <a:cs typeface="Calibri"/>
            </a:endParaRPr>
          </a:p>
          <a:p>
            <a:pPr marL="181240" indent="-181240">
              <a:buFont typeface="Arial" panose="020B0604020202020204" pitchFamily="34" charset="0"/>
              <a:buChar char="•"/>
            </a:pPr>
            <a:r>
              <a:rPr lang="en-US" dirty="0">
                <a:cs typeface="Calibri"/>
              </a:rPr>
              <a:t>Remember to bring the cooler with your blank. </a:t>
            </a:r>
          </a:p>
          <a:p>
            <a:pPr marL="181240" indent="-181240">
              <a:buFont typeface="Arial" panose="020B0604020202020204" pitchFamily="34" charset="0"/>
              <a:buChar char="•"/>
            </a:pPr>
            <a:r>
              <a:rPr lang="en-US" dirty="0">
                <a:cs typeface="Calibri"/>
              </a:rPr>
              <a:t>Label the Whirl-</a:t>
            </a:r>
            <a:r>
              <a:rPr lang="en-US" dirty="0" err="1">
                <a:cs typeface="Calibri"/>
              </a:rPr>
              <a:t>paks</a:t>
            </a:r>
            <a:r>
              <a:rPr lang="en-US" dirty="0">
                <a:cs typeface="Calibri"/>
              </a:rPr>
              <a:t> with your site name, date, and time collected. </a:t>
            </a:r>
          </a:p>
          <a:p>
            <a:pPr marL="181240" indent="-181240">
              <a:buFont typeface="Arial" panose="020B0604020202020204" pitchFamily="34" charset="0"/>
              <a:buChar char="•"/>
            </a:pPr>
            <a:r>
              <a:rPr lang="en-US" dirty="0">
                <a:cs typeface="Calibri"/>
              </a:rPr>
              <a:t>Use same process to open as with the blank (gloves on, tear perforated seal at the top, and open using white tabs). </a:t>
            </a:r>
          </a:p>
          <a:p>
            <a:pPr marL="181240" indent="-181240">
              <a:buFont typeface="Arial" panose="020B0604020202020204" pitchFamily="34" charset="0"/>
              <a:buChar char="•"/>
            </a:pPr>
            <a:r>
              <a:rPr lang="en-US" dirty="0">
                <a:cs typeface="Calibri"/>
              </a:rPr>
              <a:t>Face upstream when sampling (because the water downstream of you has been impacted by your presence) and scoop water from your site while holding on to the yellow tabs. </a:t>
            </a:r>
          </a:p>
          <a:p>
            <a:pPr marL="181240" indent="-181240">
              <a:buFont typeface="Arial" panose="020B0604020202020204" pitchFamily="34" charset="0"/>
              <a:buChar char="•"/>
            </a:pPr>
            <a:r>
              <a:rPr lang="en-US" dirty="0">
                <a:cs typeface="Calibri"/>
              </a:rPr>
              <a:t>Whirl away from your face!</a:t>
            </a:r>
          </a:p>
          <a:p>
            <a:pPr marL="181240" indent="-181240">
              <a:buFont typeface="Arial" panose="020B0604020202020204" pitchFamily="34" charset="0"/>
              <a:buChar char="•"/>
            </a:pPr>
            <a:r>
              <a:rPr lang="en-US" dirty="0">
                <a:cs typeface="Calibri"/>
              </a:rPr>
              <a:t>Place in cooler with blank. </a:t>
            </a:r>
          </a:p>
          <a:p>
            <a:pPr marL="640080" lvl="1" indent="-181240">
              <a:buFont typeface="Arial" panose="020B0604020202020204" pitchFamily="34" charset="0"/>
              <a:buChar char="•"/>
            </a:pPr>
            <a:r>
              <a:rPr lang="en-US" b="1" dirty="0">
                <a:cs typeface="Calibri"/>
              </a:rPr>
              <a:t>Cooler must contain ice to prevent bacteria from replicating</a:t>
            </a:r>
            <a:r>
              <a:rPr lang="en-US" dirty="0">
                <a:cs typeface="Calibri"/>
              </a:rPr>
              <a:t> (recall info about higher temperatures breeding bacteria), therefore preserving the sample</a:t>
            </a:r>
          </a:p>
          <a:p>
            <a:pPr marL="640080" lvl="1" indent="-181240">
              <a:buFont typeface="Arial" panose="020B0604020202020204" pitchFamily="34" charset="0"/>
              <a:buChar char="•"/>
            </a:pPr>
            <a:r>
              <a:rPr lang="en-US" b="1" dirty="0">
                <a:cs typeface="Calibri"/>
              </a:rPr>
              <a:t>Also must have a lid because UV rays can kill existing bacteria. </a:t>
            </a:r>
          </a:p>
          <a:p>
            <a:pPr marL="181240" indent="-181240">
              <a:buFont typeface="Arial" panose="020B0604020202020204" pitchFamily="34" charset="0"/>
              <a:buChar char="•"/>
            </a:pPr>
            <a:r>
              <a:rPr lang="en-US" b="1" dirty="0">
                <a:cs typeface="Calibri"/>
              </a:rPr>
              <a:t>Plate within 24 hours of collection. </a:t>
            </a:r>
          </a:p>
          <a:p>
            <a:endParaRPr lang="en-US" dirty="0">
              <a:cs typeface="Calibri"/>
            </a:endParaRPr>
          </a:p>
          <a:p>
            <a:r>
              <a:rPr lang="en-US" dirty="0">
                <a:cs typeface="Calibri"/>
              </a:rPr>
              <a:t>Note: If sampling multiple sites, you can have multiple samples in one cooler. However, if you are using multiple coolers, you must have a blank in each cooler.</a:t>
            </a:r>
          </a:p>
          <a:p>
            <a:pPr defTabSz="966612">
              <a:defRPr/>
            </a:pPr>
            <a:r>
              <a:rPr lang="en-US" i="1" dirty="0">
                <a:cs typeface="Calibri"/>
              </a:rPr>
              <a:t>Ask if anyone is planning on sampling 11+ sites</a:t>
            </a:r>
            <a:r>
              <a:rPr lang="en-US" dirty="0">
                <a:cs typeface="Calibri"/>
              </a:rPr>
              <a:t>- </a:t>
            </a:r>
            <a:r>
              <a:rPr lang="en-US" i="1" dirty="0">
                <a:cs typeface="Calibri"/>
              </a:rPr>
              <a:t>if so, they will need 2 blanks and 2 coolers (only 10 sites per cooler)</a:t>
            </a:r>
          </a:p>
          <a:p>
            <a:endParaRPr lang="en-US" dirty="0"/>
          </a:p>
        </p:txBody>
      </p:sp>
      <p:sp>
        <p:nvSpPr>
          <p:cNvPr id="4" name="Slide Number Placeholder 3"/>
          <p:cNvSpPr>
            <a:spLocks noGrp="1"/>
          </p:cNvSpPr>
          <p:nvPr>
            <p:ph type="sldNum" sz="quarter" idx="5"/>
          </p:nvPr>
        </p:nvSpPr>
        <p:spPr/>
        <p:txBody>
          <a:bodyPr/>
          <a:lstStyle/>
          <a:p>
            <a:fld id="{2C67AC37-0BEF-46FA-8120-5E034FEBE742}" type="slidenum">
              <a:rPr lang="en-US"/>
              <a:t>17</a:t>
            </a:fld>
            <a:endParaRPr lang="en-US"/>
          </a:p>
        </p:txBody>
      </p:sp>
    </p:spTree>
    <p:extLst>
      <p:ext uri="{BB962C8B-B14F-4D97-AF65-F5344CB8AC3E}">
        <p14:creationId xmlns:p14="http://schemas.microsoft.com/office/powerpoint/2010/main" val="92211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a:cs typeface="Calibri"/>
              </a:rPr>
              <a:t>Wearing gloves, disinfect work area. </a:t>
            </a:r>
          </a:p>
          <a:p>
            <a:pPr marL="181240" indent="-181240" defTabSz="966612">
              <a:buFont typeface="Arial" panose="020B0604020202020204" pitchFamily="34" charset="0"/>
              <a:buChar char="•"/>
              <a:defRPr/>
            </a:pPr>
            <a:r>
              <a:rPr lang="en-US" dirty="0">
                <a:cs typeface="Calibri"/>
              </a:rPr>
              <a:t>Invert Whirl-</a:t>
            </a:r>
            <a:r>
              <a:rPr lang="en-US" dirty="0" err="1">
                <a:cs typeface="Calibri"/>
              </a:rPr>
              <a:t>pak</a:t>
            </a:r>
            <a:r>
              <a:rPr lang="en-US" dirty="0">
                <a:cs typeface="Calibri"/>
              </a:rPr>
              <a:t> to mix sample (settling can occur). </a:t>
            </a:r>
          </a:p>
          <a:p>
            <a:pPr marL="181240" indent="-181240" defTabSz="966612">
              <a:buFont typeface="Arial" panose="020B0604020202020204" pitchFamily="34" charset="0"/>
              <a:buChar char="•"/>
              <a:defRPr/>
            </a:pPr>
            <a:r>
              <a:rPr lang="en-US" dirty="0">
                <a:cs typeface="Calibri"/>
              </a:rPr>
              <a:t>You will be using 3M </a:t>
            </a:r>
            <a:r>
              <a:rPr lang="en-US" dirty="0" err="1">
                <a:cs typeface="Calibri"/>
              </a:rPr>
              <a:t>Petrifilm</a:t>
            </a:r>
            <a:r>
              <a:rPr lang="en-US" dirty="0">
                <a:cs typeface="Calibri"/>
              </a:rPr>
              <a:t> to plate your samples, which has a special medium to detect E. coli. </a:t>
            </a:r>
          </a:p>
          <a:p>
            <a:pPr marL="640080" lvl="1" indent="-181240" defTabSz="966612">
              <a:buFont typeface="Arial" panose="020B0604020202020204" pitchFamily="34" charset="0"/>
              <a:buChar char="•"/>
              <a:defRPr/>
            </a:pPr>
            <a:r>
              <a:rPr lang="en-US" dirty="0">
                <a:cs typeface="Calibri"/>
              </a:rPr>
              <a:t>Check expiration dates on </a:t>
            </a:r>
            <a:r>
              <a:rPr lang="en-US" dirty="0" err="1">
                <a:cs typeface="Calibri"/>
              </a:rPr>
              <a:t>Petrifilm</a:t>
            </a:r>
            <a:r>
              <a:rPr lang="en-US" dirty="0">
                <a:cs typeface="Calibri"/>
              </a:rPr>
              <a:t>!</a:t>
            </a:r>
            <a:endParaRPr lang="en-US" dirty="0">
              <a:cs typeface="+mn-cs"/>
            </a:endParaRPr>
          </a:p>
          <a:p>
            <a:pPr marL="640080" lvl="1" indent="-181240" defTabSz="966612">
              <a:buFont typeface="Arial" panose="020B0604020202020204" pitchFamily="34" charset="0"/>
              <a:buChar char="•"/>
              <a:defRPr/>
            </a:pPr>
            <a:r>
              <a:rPr lang="en-US" dirty="0">
                <a:cs typeface="Calibri"/>
              </a:rPr>
              <a:t>Label 3M </a:t>
            </a:r>
            <a:r>
              <a:rPr lang="en-US" dirty="0" err="1">
                <a:cs typeface="Calibri"/>
              </a:rPr>
              <a:t>Petrifilm</a:t>
            </a:r>
            <a:r>
              <a:rPr lang="en-US" dirty="0">
                <a:cs typeface="Calibri"/>
              </a:rPr>
              <a:t> plates </a:t>
            </a:r>
          </a:p>
          <a:p>
            <a:pPr marL="1097280" lvl="2" indent="-181240" defTabSz="966612">
              <a:buFont typeface="Arial" panose="020B0604020202020204" pitchFamily="34" charset="0"/>
              <a:buChar char="•"/>
              <a:defRPr/>
            </a:pPr>
            <a:r>
              <a:rPr lang="en-US" dirty="0">
                <a:cs typeface="Calibri"/>
              </a:rPr>
              <a:t>Will have 3 plates for each sample, plus the blank.</a:t>
            </a:r>
          </a:p>
          <a:p>
            <a:pPr marL="1097280" lvl="2" indent="-181240" defTabSz="966612">
              <a:buFont typeface="Arial" panose="020B0604020202020204" pitchFamily="34" charset="0"/>
              <a:buChar char="•"/>
              <a:defRPr/>
            </a:pPr>
            <a:r>
              <a:rPr lang="en-US" dirty="0">
                <a:cs typeface="Calibri"/>
              </a:rPr>
              <a:t>Label them with the date and time, site name, and then plate 1, plate 2, and plate 3 (or for the blank, "Blank"). </a:t>
            </a:r>
            <a:r>
              <a:rPr lang="en-US" i="1" dirty="0">
                <a:cs typeface="Calibri"/>
              </a:rPr>
              <a:t>(Refer to bottom photo)</a:t>
            </a:r>
          </a:p>
          <a:p>
            <a:pPr marL="181240" indent="-181240" defTabSz="966612">
              <a:buFont typeface="Arial" panose="020B0604020202020204" pitchFamily="34" charset="0"/>
              <a:buChar char="•"/>
              <a:defRPr/>
            </a:pPr>
            <a:r>
              <a:rPr lang="en-US" dirty="0">
                <a:cs typeface="Calibri"/>
              </a:rPr>
              <a:t>Plating samples </a:t>
            </a:r>
          </a:p>
          <a:p>
            <a:pPr marL="640080" lvl="1" indent="-181240" defTabSz="966612">
              <a:buFont typeface="Arial" panose="020B0604020202020204" pitchFamily="34" charset="0"/>
              <a:buChar char="•"/>
              <a:defRPr/>
            </a:pPr>
            <a:r>
              <a:rPr lang="en-US" dirty="0">
                <a:cs typeface="Calibri"/>
              </a:rPr>
              <a:t>Use a pipette to take a 1 mL sample from your blank and place it on the </a:t>
            </a:r>
            <a:r>
              <a:rPr lang="en-US" dirty="0" err="1">
                <a:cs typeface="Calibri"/>
              </a:rPr>
              <a:t>Petrifilm</a:t>
            </a:r>
            <a:endParaRPr lang="en-US" dirty="0">
              <a:cs typeface="Calibri"/>
            </a:endParaRPr>
          </a:p>
          <a:p>
            <a:pPr marL="1097280" lvl="2" indent="-181240" defTabSz="966612">
              <a:buFont typeface="Arial" panose="020B0604020202020204" pitchFamily="34" charset="0"/>
              <a:buChar char="•"/>
              <a:defRPr/>
            </a:pPr>
            <a:r>
              <a:rPr lang="en-US" i="1" dirty="0">
                <a:cs typeface="Calibri"/>
              </a:rPr>
              <a:t>Be sure to discuss pipette functionality during practical portion (2 stops)</a:t>
            </a:r>
          </a:p>
          <a:p>
            <a:pPr marL="640080" lvl="1" indent="-181240" defTabSz="966612">
              <a:buFont typeface="Arial" panose="020B0604020202020204" pitchFamily="34" charset="0"/>
              <a:buChar char="•"/>
              <a:defRPr/>
            </a:pPr>
            <a:r>
              <a:rPr lang="en-US" dirty="0">
                <a:cs typeface="Calibri"/>
              </a:rPr>
              <a:t>Slowly lower the cover over the plate </a:t>
            </a:r>
            <a:r>
              <a:rPr lang="en-US" i="1" dirty="0">
                <a:cs typeface="Calibri"/>
              </a:rPr>
              <a:t>(refer to top photo)</a:t>
            </a:r>
            <a:r>
              <a:rPr lang="en-US" dirty="0">
                <a:cs typeface="Calibri"/>
              </a:rPr>
              <a:t>. </a:t>
            </a:r>
          </a:p>
          <a:p>
            <a:pPr marL="640080" lvl="1" indent="-181240" defTabSz="966612">
              <a:buFont typeface="Arial" panose="020B0604020202020204" pitchFamily="34" charset="0"/>
              <a:buChar char="•"/>
              <a:defRPr/>
            </a:pPr>
            <a:r>
              <a:rPr lang="en-US" dirty="0">
                <a:cs typeface="Calibri"/>
              </a:rPr>
              <a:t>Move on to plating stream water samples the same way</a:t>
            </a:r>
          </a:p>
          <a:p>
            <a:pPr marL="1097280" lvl="2" indent="-181240" defTabSz="966612">
              <a:buFont typeface="Arial" panose="020B0604020202020204" pitchFamily="34" charset="0"/>
              <a:buChar char="•"/>
              <a:defRPr/>
            </a:pPr>
            <a:r>
              <a:rPr lang="en-US" i="1" dirty="0">
                <a:cs typeface="Calibri"/>
              </a:rPr>
              <a:t>Reminder</a:t>
            </a:r>
            <a:r>
              <a:rPr lang="en-US" dirty="0">
                <a:cs typeface="Calibri"/>
              </a:rPr>
              <a:t>- will have </a:t>
            </a:r>
            <a:r>
              <a:rPr lang="en-US" b="1" dirty="0">
                <a:cs typeface="Calibri"/>
              </a:rPr>
              <a:t>3 plates for each site, plus the blank (a total of 4 plates)</a:t>
            </a:r>
            <a:r>
              <a:rPr lang="en-US" dirty="0">
                <a:cs typeface="Calibri"/>
              </a:rPr>
              <a:t> </a:t>
            </a:r>
            <a:r>
              <a:rPr lang="en-US" i="1" dirty="0">
                <a:cs typeface="Calibri"/>
              </a:rPr>
              <a:t>(refer to bottom photo again)</a:t>
            </a:r>
          </a:p>
          <a:p>
            <a:pPr marL="1097280" lvl="2" indent="-181240" defTabSz="966612">
              <a:buFont typeface="Arial" panose="020B0604020202020204" pitchFamily="34" charset="0"/>
              <a:buChar char="•"/>
              <a:defRPr/>
            </a:pPr>
            <a:r>
              <a:rPr lang="en-US" dirty="0">
                <a:cs typeface="Calibri"/>
              </a:rPr>
              <a:t>Always plate blank first, then samples to avoid contamination</a:t>
            </a:r>
          </a:p>
          <a:p>
            <a:endParaRPr lang="en-US" dirty="0">
              <a:cs typeface="Calibri"/>
            </a:endParaRPr>
          </a:p>
          <a:p>
            <a:r>
              <a:rPr lang="en-US" dirty="0">
                <a:cs typeface="Calibri"/>
              </a:rPr>
              <a:t>Notes: </a:t>
            </a:r>
          </a:p>
          <a:p>
            <a:pPr marL="181240" indent="-181240">
              <a:buFont typeface="Arial" panose="020B0604020202020204" pitchFamily="34" charset="0"/>
              <a:buChar char="•"/>
            </a:pPr>
            <a:r>
              <a:rPr lang="en-US" dirty="0">
                <a:cs typeface="Calibri"/>
              </a:rPr>
              <a:t>If using multiple coolers, indicate which cooler each blank belongs to in label</a:t>
            </a:r>
          </a:p>
          <a:p>
            <a:pPr marL="181240" indent="-181240">
              <a:buFont typeface="Arial" panose="020B0604020202020204" pitchFamily="34" charset="0"/>
              <a:buChar char="•"/>
            </a:pPr>
            <a:r>
              <a:rPr lang="en-US" dirty="0">
                <a:cs typeface="Calibri"/>
              </a:rPr>
              <a:t>Only need to plate the blank once if all sites in the same cooler (i.e. if you have 2 site samples in one cooler, you will have 7 plates- 3 from each site plus 1 blank)</a:t>
            </a:r>
          </a:p>
        </p:txBody>
      </p:sp>
      <p:sp>
        <p:nvSpPr>
          <p:cNvPr id="4" name="Slide Number Placeholder 3"/>
          <p:cNvSpPr>
            <a:spLocks noGrp="1"/>
          </p:cNvSpPr>
          <p:nvPr>
            <p:ph type="sldNum" sz="quarter" idx="5"/>
          </p:nvPr>
        </p:nvSpPr>
        <p:spPr/>
        <p:txBody>
          <a:bodyPr/>
          <a:lstStyle/>
          <a:p>
            <a:fld id="{2C67AC37-0BEF-46FA-8120-5E034FEBE742}" type="slidenum">
              <a:rPr lang="en-US"/>
              <a:t>18</a:t>
            </a:fld>
            <a:endParaRPr lang="en-US"/>
          </a:p>
        </p:txBody>
      </p:sp>
    </p:spTree>
    <p:extLst>
      <p:ext uri="{BB962C8B-B14F-4D97-AF65-F5344CB8AC3E}">
        <p14:creationId xmlns:p14="http://schemas.microsoft.com/office/powerpoint/2010/main" val="293682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cs typeface="Calibri"/>
              </a:rPr>
              <a:t>Use an AAS or EPA recommended incubator to incubate the plates. </a:t>
            </a:r>
          </a:p>
          <a:p>
            <a:pPr marL="181240" indent="-181240">
              <a:buFont typeface="Arial" panose="020B0604020202020204" pitchFamily="34" charset="0"/>
              <a:buChar char="•"/>
            </a:pPr>
            <a:r>
              <a:rPr lang="en-US" dirty="0">
                <a:cs typeface="Calibri"/>
              </a:rPr>
              <a:t>Preheat incubator to </a:t>
            </a:r>
            <a:r>
              <a:rPr lang="en-US" b="1" dirty="0">
                <a:cs typeface="Calibri"/>
              </a:rPr>
              <a:t>34-36 degrees Celsius</a:t>
            </a:r>
            <a:r>
              <a:rPr lang="en-US" dirty="0">
                <a:cs typeface="Calibri"/>
              </a:rPr>
              <a:t>, then place plates into incubator. </a:t>
            </a:r>
          </a:p>
          <a:p>
            <a:pPr marL="181240" indent="-181240">
              <a:buFont typeface="Arial" panose="020B0604020202020204" pitchFamily="34" charset="0"/>
              <a:buChar char="•"/>
            </a:pPr>
            <a:r>
              <a:rPr lang="en-US" dirty="0">
                <a:cs typeface="Calibri"/>
              </a:rPr>
              <a:t>Leave for </a:t>
            </a:r>
            <a:r>
              <a:rPr lang="en-US" b="1" dirty="0">
                <a:cs typeface="Calibri"/>
              </a:rPr>
              <a:t>23-25 hours</a:t>
            </a:r>
          </a:p>
          <a:p>
            <a:pPr marL="640080" lvl="1" indent="-181240">
              <a:buFont typeface="Arial" panose="020B0604020202020204" pitchFamily="34" charset="0"/>
              <a:buChar char="•"/>
            </a:pPr>
            <a:r>
              <a:rPr lang="en-US" dirty="0">
                <a:cs typeface="Calibri"/>
              </a:rPr>
              <a:t>Make note of time on separate sheet or on plates</a:t>
            </a:r>
          </a:p>
          <a:p>
            <a:pPr marL="181240" indent="-181240">
              <a:buFont typeface="Arial" panose="020B0604020202020204" pitchFamily="34" charset="0"/>
              <a:buChar char="•"/>
            </a:pPr>
            <a:r>
              <a:rPr lang="en-US" dirty="0">
                <a:cs typeface="Calibri"/>
              </a:rPr>
              <a:t>Check the min and max temperatures after incubating to ensure it didn't go outside the range of 34-36°C .</a:t>
            </a:r>
          </a:p>
          <a:p>
            <a:pPr marL="181240" indent="-181240">
              <a:buFont typeface="Arial" panose="020B0604020202020204" pitchFamily="34" charset="0"/>
              <a:buChar char="•"/>
            </a:pPr>
            <a:r>
              <a:rPr lang="en-US" dirty="0">
                <a:cs typeface="Calibri"/>
              </a:rPr>
              <a:t>Tips:</a:t>
            </a:r>
          </a:p>
          <a:p>
            <a:pPr marL="640080" lvl="1" indent="-181240">
              <a:buFont typeface="Arial" panose="020B0604020202020204" pitchFamily="34" charset="0"/>
              <a:buChar char="•"/>
            </a:pPr>
            <a:r>
              <a:rPr lang="en-US" dirty="0">
                <a:cs typeface="Calibri"/>
              </a:rPr>
              <a:t>Test out using incubator beforehand to get a feel for how it works (can be temperamental) </a:t>
            </a:r>
          </a:p>
          <a:p>
            <a:pPr marL="640080" lvl="1" indent="-181240">
              <a:buFont typeface="Arial" panose="020B0604020202020204" pitchFamily="34" charset="0"/>
              <a:buChar char="•"/>
            </a:pPr>
            <a:r>
              <a:rPr lang="en-US" dirty="0"/>
              <a:t>Wait to reset min and max temperature on thermometer until the temp has stabilized from putting the plates in (opening and closing the incubator)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19</a:t>
            </a:fld>
            <a:endParaRPr lang="en-US"/>
          </a:p>
        </p:txBody>
      </p:sp>
    </p:spTree>
    <p:extLst>
      <p:ext uri="{BB962C8B-B14F-4D97-AF65-F5344CB8AC3E}">
        <p14:creationId xmlns:p14="http://schemas.microsoft.com/office/powerpoint/2010/main" val="353615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1" dirty="0"/>
              <a:t>Awareness: </a:t>
            </a:r>
            <a:r>
              <a:rPr lang="en-US" dirty="0"/>
              <a:t>we are striving to increase public awareness of water quality issues throughout Georgia and its neighboring states by hosting outreach events (like cleanups, monitoring demos, etc.) in communities, consistent monitoring, understandable data, and an annual conference to celebrate and foster connectivity between volunteers</a:t>
            </a:r>
          </a:p>
          <a:p>
            <a:endParaRPr lang="en-US" dirty="0">
              <a:cs typeface="Calibri"/>
            </a:endParaRPr>
          </a:p>
          <a:p>
            <a:pPr marL="181240" indent="-181240">
              <a:buFont typeface="Arial" panose="020B0604020202020204" pitchFamily="34" charset="0"/>
              <a:buChar char="•"/>
            </a:pPr>
            <a:r>
              <a:rPr lang="en-US" b="1" dirty="0">
                <a:cs typeface="Calibri"/>
              </a:rPr>
              <a:t>Data</a:t>
            </a:r>
            <a:r>
              <a:rPr lang="en-US" dirty="0">
                <a:cs typeface="Calibri"/>
              </a:rPr>
              <a:t>: AAS has an online, open-access database that has thousands of data points that allow anyone to see the value and importance of baseline data. Over time, data collected consistently (in the same locations, using the same protocols) will show natural fluctuations and trends in the waterbody that can be monitored for any deviations that could indicate pollution or impairment. Think of this like the stream’s heartbeat; it needs to be monitored carefully to ensure that the stream is healthy and any issues can be found and resolved quickly.</a:t>
            </a:r>
          </a:p>
          <a:p>
            <a:endParaRPr lang="en-US" dirty="0">
              <a:cs typeface="Calibri"/>
            </a:endParaRPr>
          </a:p>
          <a:p>
            <a:pPr marL="181240" indent="-181240">
              <a:buFont typeface="Arial" panose="020B0604020202020204" pitchFamily="34" charset="0"/>
              <a:buChar char="•"/>
            </a:pPr>
            <a:r>
              <a:rPr lang="en-US" b="1" dirty="0">
                <a:cs typeface="Calibri"/>
              </a:rPr>
              <a:t>Observations: </a:t>
            </a:r>
            <a:r>
              <a:rPr lang="en-US" dirty="0">
                <a:cs typeface="Calibri"/>
              </a:rPr>
              <a:t>An incredibly important part of monitoring is being aware of the area around you and making careful observations. Just by noting what you see or smell, a sewage spill or other pollutant source could be found before you even start monitoring! It is also important to note any changes you see over time as these can also represent impacts on water quality. Once you take a look at the AAS data form, you'll quickly see the prominence observations have and how easy it is to gather these data!</a:t>
            </a:r>
          </a:p>
          <a:p>
            <a:pPr marL="181240" indent="-181240">
              <a:buFont typeface="Arial" panose="020B0604020202020204" pitchFamily="34" charset="0"/>
              <a:buChar char="•"/>
            </a:pPr>
            <a:endParaRPr lang="en-US" dirty="0">
              <a:cs typeface="Calibri"/>
            </a:endParaRPr>
          </a:p>
          <a:p>
            <a:pPr marL="181240" indent="-181240">
              <a:buFont typeface="Arial" panose="020B0604020202020204" pitchFamily="34" charset="0"/>
              <a:buChar char="•"/>
            </a:pPr>
            <a:r>
              <a:rPr lang="en-US" b="1" dirty="0">
                <a:cs typeface="Calibri"/>
              </a:rPr>
              <a:t>Partnerships: </a:t>
            </a:r>
            <a:r>
              <a:rPr lang="en-US" dirty="0">
                <a:cs typeface="Calibri"/>
              </a:rPr>
              <a:t>forming partnerships throughout your journey as an AAS volunteer is incredibly valuable! Not only can forming these relationships help you get equipment you need (like macro kits, </a:t>
            </a:r>
            <a:r>
              <a:rPr lang="en-US" dirty="0" err="1">
                <a:cs typeface="Calibri"/>
              </a:rPr>
              <a:t>Petrifilm</a:t>
            </a:r>
            <a:r>
              <a:rPr lang="en-US" dirty="0">
                <a:cs typeface="Calibri"/>
              </a:rPr>
              <a:t>, reagent refills, etc.), but you will also find that you will be supported if you find any pollutants or harmful impacts on your stream. We all have something we can offer when we work together to solve problems. </a:t>
            </a:r>
          </a:p>
          <a:p>
            <a:pPr marL="181240" indent="-181240">
              <a:buFont typeface="Arial" panose="020B0604020202020204" pitchFamily="34" charset="0"/>
              <a:buChar char="•"/>
            </a:pPr>
            <a:endParaRPr lang="en-US" dirty="0">
              <a:cs typeface="Calibri"/>
            </a:endParaRPr>
          </a:p>
          <a:p>
            <a:pPr marL="181240" indent="-181240">
              <a:buFont typeface="Arial" panose="020B0604020202020204" pitchFamily="34" charset="0"/>
              <a:buChar char="•"/>
            </a:pPr>
            <a:r>
              <a:rPr lang="en-US" b="1" dirty="0">
                <a:cs typeface="Calibri"/>
              </a:rPr>
              <a:t>Tools and training: </a:t>
            </a:r>
            <a:r>
              <a:rPr lang="en-US" dirty="0">
                <a:cs typeface="Calibri"/>
              </a:rPr>
              <a:t>You’re here today to fulfill part of this goal. AAS has many partners that work to provide equipment, support, and training opportunities for our volunteers. </a:t>
            </a:r>
          </a:p>
        </p:txBody>
      </p:sp>
      <p:sp>
        <p:nvSpPr>
          <p:cNvPr id="4" name="Slide Number Placeholder 3"/>
          <p:cNvSpPr>
            <a:spLocks noGrp="1"/>
          </p:cNvSpPr>
          <p:nvPr>
            <p:ph type="sldNum" sz="quarter" idx="5"/>
          </p:nvPr>
        </p:nvSpPr>
        <p:spPr/>
        <p:txBody>
          <a:bodyPr/>
          <a:lstStyle/>
          <a:p>
            <a:fld id="{2C67AC37-0BEF-46FA-8120-5E034FEBE742}" type="slidenum">
              <a:rPr lang="en-US" smtClean="0"/>
              <a:t>2</a:t>
            </a:fld>
            <a:endParaRPr lang="en-US"/>
          </a:p>
        </p:txBody>
      </p:sp>
    </p:spTree>
    <p:extLst>
      <p:ext uri="{BB962C8B-B14F-4D97-AF65-F5344CB8AC3E}">
        <p14:creationId xmlns:p14="http://schemas.microsoft.com/office/powerpoint/2010/main" val="4287063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dirty="0">
                <a:cs typeface="Calibri"/>
              </a:rPr>
              <a:t>After incubating for 24 hours, it's time to read the results. </a:t>
            </a:r>
            <a:endParaRPr lang="en-US" dirty="0"/>
          </a:p>
          <a:p>
            <a:pPr marL="182880" indent="-182880" defTabSz="966612">
              <a:buFont typeface="Arial" panose="020B0604020202020204" pitchFamily="34" charset="0"/>
              <a:buChar char="•"/>
              <a:defRPr/>
            </a:pPr>
            <a:r>
              <a:rPr lang="en-US" dirty="0">
                <a:cs typeface="Calibri"/>
              </a:rPr>
              <a:t>E.coli grows on the </a:t>
            </a:r>
            <a:r>
              <a:rPr lang="en-US" dirty="0" err="1">
                <a:cs typeface="Calibri"/>
              </a:rPr>
              <a:t>Petrifilm</a:t>
            </a:r>
            <a:r>
              <a:rPr lang="en-US" dirty="0">
                <a:cs typeface="Calibri"/>
              </a:rPr>
              <a:t> and forms colonies</a:t>
            </a:r>
            <a:endParaRPr lang="en-US" b="1" dirty="0">
              <a:cs typeface="Calibri"/>
            </a:endParaRPr>
          </a:p>
          <a:p>
            <a:pPr marL="182880" indent="-182880">
              <a:buFont typeface="Arial" panose="020B0604020202020204" pitchFamily="34" charset="0"/>
              <a:buChar char="•"/>
            </a:pPr>
            <a:r>
              <a:rPr lang="en-US" b="1" dirty="0">
                <a:cs typeface="Calibri"/>
              </a:rPr>
              <a:t>We are only counting blue colonies with a gas bubble</a:t>
            </a:r>
            <a:r>
              <a:rPr lang="en-US" b="0" dirty="0">
                <a:cs typeface="Calibri"/>
              </a:rPr>
              <a:t>, as these represent viable E. coli colonies</a:t>
            </a:r>
            <a:r>
              <a:rPr lang="en-US" b="1" dirty="0">
                <a:cs typeface="Calibri"/>
              </a:rPr>
              <a:t> </a:t>
            </a:r>
            <a:r>
              <a:rPr lang="en-US" i="1" dirty="0">
                <a:cs typeface="Calibri"/>
              </a:rPr>
              <a:t>(emphasize blue and bubble).</a:t>
            </a:r>
            <a:r>
              <a:rPr lang="en-US" dirty="0">
                <a:cs typeface="Calibri"/>
              </a:rPr>
              <a:t> </a:t>
            </a:r>
          </a:p>
          <a:p>
            <a:pPr marL="182880" indent="-182880">
              <a:buFont typeface="Arial" panose="020B0604020202020204" pitchFamily="34" charset="0"/>
              <a:buChar char="•"/>
            </a:pPr>
            <a:r>
              <a:rPr lang="en-US" dirty="0">
                <a:cs typeface="Calibri"/>
              </a:rPr>
              <a:t>Red colonies may also appear on the slide, but these are just general coliforms (do not count!) </a:t>
            </a:r>
          </a:p>
          <a:p>
            <a:pPr marL="182880" indent="-182880">
              <a:buFont typeface="Arial" panose="020B0604020202020204" pitchFamily="34" charset="0"/>
              <a:buChar char="•"/>
            </a:pPr>
            <a:r>
              <a:rPr lang="en-US" dirty="0">
                <a:cs typeface="Calibri"/>
              </a:rPr>
              <a:t>May also see blue colonies without a bubble (do not count!). These are not viable colonies.</a:t>
            </a:r>
          </a:p>
          <a:p>
            <a:pPr marL="182880" indent="-182880">
              <a:buFont typeface="Arial" panose="020B0604020202020204" pitchFamily="34" charset="0"/>
              <a:buChar char="•"/>
            </a:pPr>
            <a:r>
              <a:rPr lang="en-US" dirty="0">
                <a:cs typeface="Calibri"/>
              </a:rPr>
              <a:t>Additionally, don't count if colony is more than halfway off the medium. </a:t>
            </a:r>
          </a:p>
          <a:p>
            <a:pPr marL="182880" indent="-182880">
              <a:buFont typeface="Arial" panose="020B0604020202020204" pitchFamily="34" charset="0"/>
              <a:buChar char="•"/>
            </a:pPr>
            <a:r>
              <a:rPr lang="en-US" dirty="0">
                <a:cs typeface="Calibri"/>
              </a:rPr>
              <a:t>Final reading is going to be in terms of </a:t>
            </a:r>
            <a:r>
              <a:rPr lang="en-US" b="1" dirty="0">
                <a:cs typeface="Calibri"/>
              </a:rPr>
              <a:t>CFU/100 mL (CFU=Colony Forming Units)</a:t>
            </a: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20</a:t>
            </a:fld>
            <a:endParaRPr lang="en-US"/>
          </a:p>
        </p:txBody>
      </p:sp>
    </p:spTree>
    <p:extLst>
      <p:ext uri="{BB962C8B-B14F-4D97-AF65-F5344CB8AC3E}">
        <p14:creationId xmlns:p14="http://schemas.microsoft.com/office/powerpoint/2010/main" val="1560847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any colonies appear on blank, sample is null and void, and new sample must be taken from site location</a:t>
            </a:r>
          </a:p>
          <a:p>
            <a:r>
              <a:rPr lang="en-US" i="1"/>
              <a:t>(note that text on this slide is bolded)</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21</a:t>
            </a:fld>
            <a:endParaRPr lang="en-US"/>
          </a:p>
        </p:txBody>
      </p:sp>
    </p:spTree>
    <p:extLst>
      <p:ext uri="{BB962C8B-B14F-4D97-AF65-F5344CB8AC3E}">
        <p14:creationId xmlns:p14="http://schemas.microsoft.com/office/powerpoint/2010/main" val="720810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All of the following count slides have animations to show the E. coli colonies. Wait for volunteers to count before displaying results.</a:t>
            </a:r>
            <a:endParaRPr lang="en-US"/>
          </a:p>
          <a:p>
            <a:endParaRPr lang="en-US" i="1"/>
          </a:p>
          <a:p>
            <a:r>
              <a:rPr lang="en-US"/>
              <a:t>Answer: 5</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22</a:t>
            </a:fld>
            <a:endParaRPr lang="en-US"/>
          </a:p>
        </p:txBody>
      </p:sp>
    </p:spTree>
    <p:extLst>
      <p:ext uri="{BB962C8B-B14F-4D97-AF65-F5344CB8AC3E}">
        <p14:creationId xmlns:p14="http://schemas.microsoft.com/office/powerpoint/2010/main" val="405270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2</a:t>
            </a:r>
          </a:p>
        </p:txBody>
      </p:sp>
      <p:sp>
        <p:nvSpPr>
          <p:cNvPr id="4" name="Slide Number Placeholder 3"/>
          <p:cNvSpPr>
            <a:spLocks noGrp="1"/>
          </p:cNvSpPr>
          <p:nvPr>
            <p:ph type="sldNum" sz="quarter" idx="5"/>
          </p:nvPr>
        </p:nvSpPr>
        <p:spPr/>
        <p:txBody>
          <a:bodyPr/>
          <a:lstStyle/>
          <a:p>
            <a:fld id="{2C67AC37-0BEF-46FA-8120-5E034FEBE742}" type="slidenum">
              <a:rPr lang="en-US" smtClean="0"/>
              <a:t>23</a:t>
            </a:fld>
            <a:endParaRPr lang="en-US"/>
          </a:p>
        </p:txBody>
      </p:sp>
    </p:spTree>
    <p:extLst>
      <p:ext uri="{BB962C8B-B14F-4D97-AF65-F5344CB8AC3E}">
        <p14:creationId xmlns:p14="http://schemas.microsoft.com/office/powerpoint/2010/main" val="3900050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12</a:t>
            </a:r>
          </a:p>
        </p:txBody>
      </p:sp>
      <p:sp>
        <p:nvSpPr>
          <p:cNvPr id="4" name="Slide Number Placeholder 3"/>
          <p:cNvSpPr>
            <a:spLocks noGrp="1"/>
          </p:cNvSpPr>
          <p:nvPr>
            <p:ph type="sldNum" sz="quarter" idx="5"/>
          </p:nvPr>
        </p:nvSpPr>
        <p:spPr/>
        <p:txBody>
          <a:bodyPr/>
          <a:lstStyle/>
          <a:p>
            <a:fld id="{2C67AC37-0BEF-46FA-8120-5E034FEBE742}" type="slidenum">
              <a:rPr lang="en-US" smtClean="0"/>
              <a:t>24</a:t>
            </a:fld>
            <a:endParaRPr lang="en-US"/>
          </a:p>
        </p:txBody>
      </p:sp>
    </p:spTree>
    <p:extLst>
      <p:ext uri="{BB962C8B-B14F-4D97-AF65-F5344CB8AC3E}">
        <p14:creationId xmlns:p14="http://schemas.microsoft.com/office/powerpoint/2010/main" val="4210083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TNTC (Too Numerous to Count)</a:t>
            </a:r>
            <a:endParaRPr lang="en-US">
              <a:cs typeface="Calibri" panose="020F0502020204030204"/>
            </a:endParaRPr>
          </a:p>
          <a:p>
            <a:endParaRPr lang="en-US">
              <a:cs typeface="Calibri" panose="020F0502020204030204"/>
            </a:endParaRPr>
          </a:p>
          <a:p>
            <a:r>
              <a:rPr lang="en-US">
                <a:cs typeface="Calibri" panose="020F0502020204030204"/>
              </a:rPr>
              <a:t>Plate will turn dark purple color (</a:t>
            </a:r>
            <a:r>
              <a:rPr lang="en-US" i="1">
                <a:cs typeface="Calibri" panose="020F0502020204030204"/>
              </a:rPr>
              <a:t>animation: compare to the color of a slide with low E. coli count</a:t>
            </a:r>
            <a:r>
              <a:rPr lang="en-US">
                <a:cs typeface="Calibri" panose="020F0502020204030204"/>
              </a:rPr>
              <a:t>)</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25</a:t>
            </a:fld>
            <a:endParaRPr lang="en-US"/>
          </a:p>
        </p:txBody>
      </p:sp>
    </p:spTree>
    <p:extLst>
      <p:ext uri="{BB962C8B-B14F-4D97-AF65-F5344CB8AC3E}">
        <p14:creationId xmlns:p14="http://schemas.microsoft.com/office/powerpoint/2010/main" val="283289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2</a:t>
            </a:r>
          </a:p>
          <a:p>
            <a:endParaRPr lang="en-US" i="1"/>
          </a:p>
          <a:p>
            <a:r>
              <a:rPr lang="en-US" i="1"/>
              <a:t>Note: Volunteers might say 3, as the one in the far left on the middle line may look blue as well; feel free to use this opportunity to say that it is typically easier to read a physical plate in person than a photo of a plate. As long as they are reasonably close (within 1-2 of the answer for most examples) and understand that they're looking for blue colonies with bubbles, they should be fine. </a:t>
            </a:r>
            <a:endParaRPr lang="en-US"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26</a:t>
            </a:fld>
            <a:endParaRPr lang="en-US"/>
          </a:p>
        </p:txBody>
      </p:sp>
    </p:spTree>
    <p:extLst>
      <p:ext uri="{BB962C8B-B14F-4D97-AF65-F5344CB8AC3E}">
        <p14:creationId xmlns:p14="http://schemas.microsoft.com/office/powerpoint/2010/main" val="2657956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a:t>
            </a:r>
            <a:r>
              <a:rPr lang="en-US">
                <a:cs typeface="Calibri"/>
              </a:rPr>
              <a:t>11</a:t>
            </a:r>
            <a:endParaRPr lang="en-US"/>
          </a:p>
        </p:txBody>
      </p:sp>
      <p:sp>
        <p:nvSpPr>
          <p:cNvPr id="4" name="Slide Number Placeholder 3"/>
          <p:cNvSpPr>
            <a:spLocks noGrp="1"/>
          </p:cNvSpPr>
          <p:nvPr>
            <p:ph type="sldNum" sz="quarter" idx="5"/>
          </p:nvPr>
        </p:nvSpPr>
        <p:spPr/>
        <p:txBody>
          <a:bodyPr/>
          <a:lstStyle/>
          <a:p>
            <a:fld id="{2C67AC37-0BEF-46FA-8120-5E034FEBE742}" type="slidenum">
              <a:rPr lang="en-US" smtClean="0"/>
              <a:t>27</a:t>
            </a:fld>
            <a:endParaRPr lang="en-US"/>
          </a:p>
        </p:txBody>
      </p:sp>
    </p:spTree>
    <p:extLst>
      <p:ext uri="{BB962C8B-B14F-4D97-AF65-F5344CB8AC3E}">
        <p14:creationId xmlns:p14="http://schemas.microsoft.com/office/powerpoint/2010/main" val="3025950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a:t>
            </a:r>
            <a:r>
              <a:rPr lang="en-US">
                <a:cs typeface="Calibri"/>
              </a:rPr>
              <a:t>TNTC</a:t>
            </a:r>
            <a:endParaRPr lang="en-US"/>
          </a:p>
        </p:txBody>
      </p:sp>
      <p:sp>
        <p:nvSpPr>
          <p:cNvPr id="4" name="Slide Number Placeholder 3"/>
          <p:cNvSpPr>
            <a:spLocks noGrp="1"/>
          </p:cNvSpPr>
          <p:nvPr>
            <p:ph type="sldNum" sz="quarter" idx="5"/>
          </p:nvPr>
        </p:nvSpPr>
        <p:spPr/>
        <p:txBody>
          <a:bodyPr/>
          <a:lstStyle/>
          <a:p>
            <a:fld id="{2C67AC37-0BEF-46FA-8120-5E034FEBE742}" type="slidenum">
              <a:rPr lang="en-US" smtClean="0"/>
              <a:t>28</a:t>
            </a:fld>
            <a:endParaRPr lang="en-US"/>
          </a:p>
        </p:txBody>
      </p:sp>
    </p:spTree>
    <p:extLst>
      <p:ext uri="{BB962C8B-B14F-4D97-AF65-F5344CB8AC3E}">
        <p14:creationId xmlns:p14="http://schemas.microsoft.com/office/powerpoint/2010/main" val="3902997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0</a:t>
            </a:r>
          </a:p>
          <a:p>
            <a:endParaRPr lang="en-US"/>
          </a:p>
          <a:p>
            <a:pPr defTabSz="966612">
              <a:defRPr/>
            </a:pPr>
            <a:r>
              <a:rPr lang="en-US"/>
              <a:t>No, this is not an acceptable blank because bacteria is still present on the plate. Even though there are no E. coli colonies, contamination has still occurred. </a:t>
            </a:r>
            <a:r>
              <a:rPr lang="en-US" b="1">
                <a:cs typeface="Calibri"/>
              </a:rPr>
              <a:t>Must discard all samples and redo sampling.</a:t>
            </a:r>
          </a:p>
          <a:p>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29</a:t>
            </a:fld>
            <a:endParaRPr lang="en-US"/>
          </a:p>
        </p:txBody>
      </p:sp>
    </p:spTree>
    <p:extLst>
      <p:ext uri="{BB962C8B-B14F-4D97-AF65-F5344CB8AC3E}">
        <p14:creationId xmlns:p14="http://schemas.microsoft.com/office/powerpoint/2010/main" val="329895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dirty="0">
                <a:latin typeface="+mn-lt"/>
              </a:rPr>
              <a:t>Pollutants- </a:t>
            </a:r>
            <a:r>
              <a:rPr lang="en-US" u="none" dirty="0">
                <a:cs typeface="Calibri"/>
              </a:rPr>
              <a:t>substances that, when introduced, have adverse effects on the surrounding environment.</a:t>
            </a:r>
          </a:p>
          <a:p>
            <a:pPr marL="193322" indent="-193322">
              <a:buFont typeface="Arial"/>
              <a:buChar char="•"/>
            </a:pPr>
            <a:r>
              <a:rPr lang="en-US" dirty="0">
                <a:cs typeface="Calibri"/>
              </a:rPr>
              <a:t>There are two main types of pollution: point source and nonpoint source. </a:t>
            </a:r>
          </a:p>
          <a:p>
            <a:pPr marL="193322" indent="-193322">
              <a:buFont typeface="Arial"/>
              <a:buChar char="•"/>
            </a:pPr>
            <a:r>
              <a:rPr lang="en-US" dirty="0">
                <a:cs typeface="Calibri"/>
              </a:rPr>
              <a:t>Point source pollution: </a:t>
            </a:r>
            <a:endParaRPr lang="en-US" dirty="0"/>
          </a:p>
          <a:p>
            <a:pPr marL="705627" lvl="1" indent="-193322">
              <a:buFont typeface="Arial"/>
              <a:buChar char="•"/>
            </a:pPr>
            <a:r>
              <a:rPr lang="en-US" dirty="0"/>
              <a:t>Discharged from an </a:t>
            </a:r>
            <a:r>
              <a:rPr lang="en-US" u="sng" dirty="0"/>
              <a:t>easily identifiable source </a:t>
            </a:r>
            <a:r>
              <a:rPr lang="en-US" dirty="0"/>
              <a:t>such as factories, construction sites, or wastewater treatment plants. </a:t>
            </a:r>
            <a:endParaRPr lang="en-US" dirty="0">
              <a:cs typeface="Calibri"/>
            </a:endParaRPr>
          </a:p>
          <a:p>
            <a:pPr marL="705627" lvl="1" indent="-193322">
              <a:buFont typeface="Arial"/>
              <a:buChar char="•"/>
            </a:pPr>
            <a:r>
              <a:rPr lang="en-US" dirty="0"/>
              <a:t>Georgia's Environmental Protection Division (EPD) regulates point source discharges through a permitting process called the National Pollutant Discharge Elimination System (NPDES). These permits set limits for the amount of pollutants discharged into a system. </a:t>
            </a:r>
            <a:endParaRPr lang="en-US" dirty="0">
              <a:cs typeface="Calibri"/>
            </a:endParaRPr>
          </a:p>
          <a:p>
            <a:pPr marL="193322" indent="-193322">
              <a:buFont typeface="Arial"/>
              <a:buChar char="•"/>
            </a:pPr>
            <a:r>
              <a:rPr lang="en-US" sz="1200" dirty="0">
                <a:latin typeface="+mn-lt"/>
                <a:cs typeface="Calibri"/>
              </a:rPr>
              <a:t>Nonpoint source pollution (NPS):</a:t>
            </a:r>
          </a:p>
          <a:p>
            <a:pPr marL="705627" lvl="1" indent="-193322">
              <a:buFont typeface="Arial"/>
              <a:buChar char="•"/>
            </a:pPr>
            <a:r>
              <a:rPr lang="en-US" sz="1200" dirty="0">
                <a:latin typeface="+mn-lt"/>
                <a:cs typeface="Calibri"/>
              </a:rPr>
              <a:t>Discharge source is </a:t>
            </a:r>
            <a:r>
              <a:rPr lang="en-US" sz="1200" u="sng" dirty="0">
                <a:latin typeface="+mn-lt"/>
                <a:cs typeface="Calibri"/>
              </a:rPr>
              <a:t>not easily identifiable and/or pollutants come from an array of different sources </a:t>
            </a:r>
            <a:r>
              <a:rPr lang="en-US" sz="1200" dirty="0">
                <a:latin typeface="+mn-lt"/>
                <a:cs typeface="Calibri"/>
              </a:rPr>
              <a:t>(compare to point source)</a:t>
            </a:r>
          </a:p>
          <a:p>
            <a:pPr marL="705627" lvl="1" indent="-193322">
              <a:buFont typeface="Arial"/>
              <a:buChar char="•"/>
            </a:pPr>
            <a:r>
              <a:rPr lang="en-US" sz="1200" dirty="0">
                <a:latin typeface="+mn-lt"/>
                <a:cs typeface="Calibri"/>
              </a:rPr>
              <a:t>More difficult to control, and therefore is the </a:t>
            </a:r>
            <a:r>
              <a:rPr lang="en-US" sz="1200" u="sng" dirty="0">
                <a:latin typeface="+mn-lt"/>
                <a:cs typeface="Calibri"/>
              </a:rPr>
              <a:t>main cause of water quality issues</a:t>
            </a:r>
            <a:r>
              <a:rPr lang="en-US" sz="1200" dirty="0">
                <a:latin typeface="+mn-lt"/>
                <a:cs typeface="Calibri"/>
              </a:rPr>
              <a:t> throughout Georgia. </a:t>
            </a:r>
          </a:p>
          <a:p>
            <a:pPr marL="705627" indent="-193322">
              <a:buFont typeface="Arial"/>
              <a:buChar char="•"/>
            </a:pPr>
            <a:r>
              <a:rPr lang="en-US" sz="1200" dirty="0">
                <a:latin typeface="+mn-lt"/>
              </a:rPr>
              <a:t>Enters waterways as runoff, a result of precipitation traveling over the ground and picking up substances before eventually entering a waterbody. </a:t>
            </a:r>
            <a:endParaRPr lang="en-US" sz="1200" dirty="0">
              <a:latin typeface="+mn-lt"/>
              <a:cs typeface="Calibri"/>
            </a:endParaRPr>
          </a:p>
          <a:p>
            <a:pPr marL="1217931" lvl="2" indent="-181240">
              <a:buFont typeface="Arial"/>
              <a:buChar char="•"/>
            </a:pPr>
            <a:r>
              <a:rPr lang="en-US" sz="1200" dirty="0">
                <a:latin typeface="+mn-lt"/>
                <a:cs typeface="Calibri"/>
              </a:rPr>
              <a:t>Examples: fertilizer from agricultural fields, oil from impervious surfaces, soaps and chemicals from car washes or pressure washing, </a:t>
            </a:r>
            <a:r>
              <a:rPr lang="en-US" sz="1200" i="1" dirty="0">
                <a:latin typeface="+mn-lt"/>
                <a:cs typeface="Calibri"/>
              </a:rPr>
              <a:t>E. coli </a:t>
            </a:r>
            <a:r>
              <a:rPr lang="en-US" sz="1200" dirty="0">
                <a:latin typeface="+mn-lt"/>
                <a:cs typeface="Calibri"/>
              </a:rPr>
              <a:t>from dog poop, etc.</a:t>
            </a:r>
          </a:p>
          <a:p>
            <a:pPr marL="1217931" lvl="2" indent="-181240">
              <a:buFont typeface="Arial"/>
              <a:buChar char="•"/>
            </a:pPr>
            <a:r>
              <a:rPr lang="en-US" sz="1200" dirty="0">
                <a:latin typeface="+mn-lt"/>
                <a:ea typeface="Times New Roman" panose="02020603050405020304" pitchFamily="18" charset="0"/>
              </a:rPr>
              <a:t>NPS pollution moves through the stormwater system to get to the waterways. </a:t>
            </a:r>
          </a:p>
          <a:p>
            <a:pPr marL="1675131" lvl="3" indent="-181240">
              <a:buFont typeface="Arial"/>
              <a:buChar char="•"/>
            </a:pPr>
            <a:r>
              <a:rPr lang="en-US" sz="1200" dirty="0">
                <a:latin typeface="+mn-lt"/>
                <a:ea typeface="Times New Roman" panose="02020603050405020304" pitchFamily="18" charset="0"/>
              </a:rPr>
              <a:t>For example, the vast majority of the ATL metro area is on a stormwater system that is separate from the sewer. Many people don’t understand this and think that the storm drains lead to treatment plants, and so dumping pollutants in these drains is harmless. However, this is not true! </a:t>
            </a:r>
            <a:endParaRPr lang="en-US" sz="1200" dirty="0">
              <a:latin typeface="+mn-lt"/>
              <a:cs typeface="Calibri"/>
            </a:endParaRPr>
          </a:p>
          <a:p>
            <a:pPr marL="705627" lvl="1" indent="-181240">
              <a:buFont typeface="Arial"/>
              <a:buChar char="•"/>
            </a:pPr>
            <a:r>
              <a:rPr lang="en-US" sz="1200" dirty="0">
                <a:latin typeface="+mn-lt"/>
                <a:cs typeface="Calibri"/>
              </a:rPr>
              <a:t>NPS is the main type of pollution that AAS is focused on- you can help identify sources of nonpoint source pollution and raise </a:t>
            </a:r>
            <a:r>
              <a:rPr lang="en-US" sz="1200" u="sng" dirty="0">
                <a:latin typeface="+mn-lt"/>
                <a:cs typeface="Calibri"/>
              </a:rPr>
              <a:t>A</a:t>
            </a:r>
            <a:r>
              <a:rPr lang="en-US" sz="1200" dirty="0">
                <a:latin typeface="+mn-lt"/>
                <a:cs typeface="Calibri"/>
              </a:rPr>
              <a:t>wareness of the sources and impacts of NPS on waterways</a:t>
            </a:r>
            <a:endParaRPr lang="en-US" sz="1200" u="none" dirty="0">
              <a:latin typeface="+mn-lt"/>
              <a:cs typeface="Calibri"/>
            </a:endParaRPr>
          </a:p>
          <a:p>
            <a:pPr marL="483306" lvl="1"/>
            <a:endParaRPr lang="en-US" sz="1200" dirty="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a:t>
            </a:fld>
            <a:endParaRPr lang="en-US"/>
          </a:p>
        </p:txBody>
      </p:sp>
    </p:spTree>
    <p:extLst>
      <p:ext uri="{BB962C8B-B14F-4D97-AF65-F5344CB8AC3E}">
        <p14:creationId xmlns:p14="http://schemas.microsoft.com/office/powerpoint/2010/main" val="6588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~13</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30</a:t>
            </a:fld>
            <a:endParaRPr lang="en-US"/>
          </a:p>
        </p:txBody>
      </p:sp>
    </p:spTree>
    <p:extLst>
      <p:ext uri="{BB962C8B-B14F-4D97-AF65-F5344CB8AC3E}">
        <p14:creationId xmlns:p14="http://schemas.microsoft.com/office/powerpoint/2010/main" val="4268149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dirty="0"/>
              <a:t>Don’t make volunteers count this slide!!</a:t>
            </a:r>
          </a:p>
          <a:p>
            <a:endParaRPr lang="en-US" b="0" u="sng" dirty="0"/>
          </a:p>
          <a:p>
            <a:r>
              <a:rPr lang="en-US" dirty="0"/>
              <a:t>Answer: ~62</a:t>
            </a:r>
            <a:endParaRPr lang="en-US" dirty="0">
              <a:cs typeface="Calibri"/>
            </a:endParaRPr>
          </a:p>
          <a:p>
            <a:pPr marL="182880" indent="-182880">
              <a:buFont typeface="Arial"/>
              <a:buChar char="•"/>
            </a:pPr>
            <a:r>
              <a:rPr lang="en-US" dirty="0"/>
              <a:t>Too few to be TNTC, but not all blue colonies have air bubbles. </a:t>
            </a:r>
          </a:p>
          <a:p>
            <a:pPr marL="182880" indent="-182880">
              <a:buFont typeface="Arial"/>
              <a:buChar char="•"/>
            </a:pPr>
            <a:r>
              <a:rPr lang="en-US" dirty="0"/>
              <a:t>When there are lots of bacteria on the plate, there is not enough “food” to support all the colonies and not all of them can form gas bubbles.  The guidance provided by 3M (maker of </a:t>
            </a:r>
            <a:r>
              <a:rPr lang="en-US" dirty="0" err="1"/>
              <a:t>Petrifilm</a:t>
            </a:r>
            <a:r>
              <a:rPr lang="en-US" dirty="0"/>
              <a:t>) is to </a:t>
            </a:r>
            <a:r>
              <a:rPr lang="en-US" u="sng" dirty="0"/>
              <a:t>count all blue colonies as presumptive E. coli colonies, whether or not they have gas bubbles. </a:t>
            </a:r>
            <a:endParaRPr lang="en-US" dirty="0"/>
          </a:p>
          <a:p>
            <a:pPr marL="182880" indent="-182880">
              <a:buFont typeface="Arial"/>
              <a:buChar char="•"/>
            </a:pPr>
            <a:r>
              <a:rPr lang="en-US" dirty="0"/>
              <a:t>Slide will also turn a deeper, purple-red (compare to this low count slide). </a:t>
            </a:r>
          </a:p>
          <a:p>
            <a:pPr marL="182880" indent="-182880">
              <a:buFont typeface="Arial"/>
              <a:buChar char="•"/>
            </a:pPr>
            <a:r>
              <a:rPr lang="en-US" dirty="0"/>
              <a:t>Count</a:t>
            </a:r>
            <a:r>
              <a:rPr lang="en-US" dirty="0">
                <a:cs typeface="Calibri"/>
              </a:rPr>
              <a:t> up to 150 colonies; above that, mark it as TNTC</a:t>
            </a:r>
          </a:p>
          <a:p>
            <a:pPr marL="182880" indent="-182880">
              <a:buFont typeface="Arial"/>
              <a:buChar char="•"/>
            </a:pPr>
            <a:r>
              <a:rPr lang="en-US" u="sng" dirty="0">
                <a:cs typeface="Calibri"/>
              </a:rPr>
              <a:t>Uncommon situation, this will not be on the test</a:t>
            </a: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31</a:t>
            </a:fld>
            <a:endParaRPr lang="en-US"/>
          </a:p>
        </p:txBody>
      </p:sp>
    </p:spTree>
    <p:extLst>
      <p:ext uri="{BB962C8B-B14F-4D97-AF65-F5344CB8AC3E}">
        <p14:creationId xmlns:p14="http://schemas.microsoft.com/office/powerpoint/2010/main" val="3676828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2</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32</a:t>
            </a:fld>
            <a:endParaRPr lang="en-US"/>
          </a:p>
        </p:txBody>
      </p:sp>
    </p:spTree>
    <p:extLst>
      <p:ext uri="{BB962C8B-B14F-4D97-AF65-F5344CB8AC3E}">
        <p14:creationId xmlns:p14="http://schemas.microsoft.com/office/powerpoint/2010/main" val="726976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3</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33</a:t>
            </a:fld>
            <a:endParaRPr lang="en-US"/>
          </a:p>
        </p:txBody>
      </p:sp>
    </p:spTree>
    <p:extLst>
      <p:ext uri="{BB962C8B-B14F-4D97-AF65-F5344CB8AC3E}">
        <p14:creationId xmlns:p14="http://schemas.microsoft.com/office/powerpoint/2010/main" val="81609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Time to calculate results! We've put the counts of these three slides into a table, similar to what is on your datasheet.</a:t>
            </a:r>
          </a:p>
        </p:txBody>
      </p:sp>
      <p:sp>
        <p:nvSpPr>
          <p:cNvPr id="4" name="Slide Number Placeholder 3"/>
          <p:cNvSpPr>
            <a:spLocks noGrp="1"/>
          </p:cNvSpPr>
          <p:nvPr>
            <p:ph type="sldNum" sz="quarter" idx="5"/>
          </p:nvPr>
        </p:nvSpPr>
        <p:spPr/>
        <p:txBody>
          <a:bodyPr/>
          <a:lstStyle/>
          <a:p>
            <a:fld id="{2C67AC37-0BEF-46FA-8120-5E034FEBE742}" type="slidenum">
              <a:rPr lang="en-US"/>
              <a:t>34</a:t>
            </a:fld>
            <a:endParaRPr lang="en-US"/>
          </a:p>
        </p:txBody>
      </p:sp>
    </p:spTree>
    <p:extLst>
      <p:ext uri="{BB962C8B-B14F-4D97-AF65-F5344CB8AC3E}">
        <p14:creationId xmlns:p14="http://schemas.microsoft.com/office/powerpoint/2010/main" val="3964182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has animations</a:t>
            </a:r>
            <a:endParaRPr lang="en-US" dirty="0"/>
          </a:p>
          <a:p>
            <a:endParaRPr lang="en-US" dirty="0">
              <a:cs typeface="Calibri"/>
            </a:endParaRPr>
          </a:p>
          <a:p>
            <a:pPr marL="182880" indent="-182880">
              <a:buFont typeface="Arial"/>
              <a:buChar char="•"/>
            </a:pPr>
            <a:r>
              <a:rPr lang="en-US" dirty="0">
                <a:cs typeface="Calibri"/>
              </a:rPr>
              <a:t>Step 1:</a:t>
            </a:r>
          </a:p>
          <a:p>
            <a:pPr marL="638175" lvl="1" indent="-180975">
              <a:buFont typeface="Arial" panose="020B0604020202020204" pitchFamily="34" charset="0"/>
              <a:buChar char="•"/>
            </a:pPr>
            <a:r>
              <a:rPr lang="en-US" dirty="0">
                <a:cs typeface="Calibri"/>
              </a:rPr>
              <a:t>Calculate the average number of CFUs per slide across the three slides (remember, each slide holds 1 mL of sample water)</a:t>
            </a:r>
          </a:p>
          <a:p>
            <a:pPr marL="638175" lvl="1" indent="-180975">
              <a:buFont typeface="Arial" panose="020B0604020202020204" pitchFamily="34" charset="0"/>
              <a:buChar char="•"/>
            </a:pPr>
            <a:r>
              <a:rPr lang="en-US" dirty="0">
                <a:cs typeface="Calibri"/>
              </a:rPr>
              <a:t>Add up the counts from all three plates and divide by 3, which is the total number of plates. This will give the average CFU/1mL</a:t>
            </a:r>
          </a:p>
          <a:p>
            <a:pPr marL="182880" indent="-182880">
              <a:buFont typeface="Arial"/>
              <a:buChar char="•"/>
            </a:pPr>
            <a:r>
              <a:rPr lang="en-US" dirty="0">
                <a:cs typeface="Calibri"/>
              </a:rPr>
              <a:t>Step 2:</a:t>
            </a:r>
          </a:p>
          <a:p>
            <a:pPr marL="638175" lvl="1" indent="-180975">
              <a:buFont typeface="Arial" panose="020B0604020202020204" pitchFamily="34" charset="0"/>
              <a:buChar char="•"/>
            </a:pPr>
            <a:r>
              <a:rPr lang="en-US" dirty="0">
                <a:cs typeface="Calibri"/>
              </a:rPr>
              <a:t>Looking for CFU/100mL, not CFU/1mL</a:t>
            </a:r>
          </a:p>
          <a:p>
            <a:pPr marL="638175" lvl="1" indent="-180975">
              <a:buFont typeface="Arial" panose="020B0604020202020204" pitchFamily="34" charset="0"/>
              <a:buChar char="•"/>
            </a:pPr>
            <a:r>
              <a:rPr lang="en-US" dirty="0">
                <a:cs typeface="Calibri"/>
              </a:rPr>
              <a:t>Multiply the answer from the first step by 100 to get final answer</a:t>
            </a:r>
          </a:p>
        </p:txBody>
      </p:sp>
      <p:sp>
        <p:nvSpPr>
          <p:cNvPr id="4" name="Slide Number Placeholder 3"/>
          <p:cNvSpPr>
            <a:spLocks noGrp="1"/>
          </p:cNvSpPr>
          <p:nvPr>
            <p:ph type="sldNum" sz="quarter" idx="5"/>
          </p:nvPr>
        </p:nvSpPr>
        <p:spPr/>
        <p:txBody>
          <a:bodyPr/>
          <a:lstStyle/>
          <a:p>
            <a:fld id="{2C67AC37-0BEF-46FA-8120-5E034FEBE742}" type="slidenum">
              <a:rPr lang="en-US"/>
              <a:t>35</a:t>
            </a:fld>
            <a:endParaRPr lang="en-US"/>
          </a:p>
        </p:txBody>
      </p:sp>
    </p:spTree>
    <p:extLst>
      <p:ext uri="{BB962C8B-B14F-4D97-AF65-F5344CB8AC3E}">
        <p14:creationId xmlns:p14="http://schemas.microsoft.com/office/powerpoint/2010/main" val="1369442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endParaRPr lang="en-US">
              <a:cs typeface="Calibri"/>
            </a:endParaRPr>
          </a:p>
          <a:p>
            <a:r>
              <a:rPr lang="en-US">
                <a:cs typeface="Calibri"/>
              </a:rPr>
              <a:t>Let's do it with real numbers to help it make more sense! </a:t>
            </a:r>
            <a:r>
              <a:rPr lang="en-US" i="1">
                <a:cs typeface="Calibri"/>
              </a:rPr>
              <a:t>(Explain process again with numbers)</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36</a:t>
            </a:fld>
            <a:endParaRPr lang="en-US"/>
          </a:p>
        </p:txBody>
      </p:sp>
    </p:spTree>
    <p:extLst>
      <p:ext uri="{BB962C8B-B14F-4D97-AF65-F5344CB8AC3E}">
        <p14:creationId xmlns:p14="http://schemas.microsoft.com/office/powerpoint/2010/main" val="3516578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if all your plates are TNTC? Here’s how you would calculate those results</a:t>
            </a:r>
          </a:p>
        </p:txBody>
      </p:sp>
      <p:sp>
        <p:nvSpPr>
          <p:cNvPr id="4" name="Slide Number Placeholder 3"/>
          <p:cNvSpPr>
            <a:spLocks noGrp="1"/>
          </p:cNvSpPr>
          <p:nvPr>
            <p:ph type="sldNum" sz="quarter" idx="5"/>
          </p:nvPr>
        </p:nvSpPr>
        <p:spPr/>
        <p:txBody>
          <a:bodyPr/>
          <a:lstStyle/>
          <a:p>
            <a:fld id="{2C67AC37-0BEF-46FA-8120-5E034FEBE742}" type="slidenum">
              <a:rPr lang="en-US"/>
              <a:t>37</a:t>
            </a:fld>
            <a:endParaRPr lang="en-US"/>
          </a:p>
        </p:txBody>
      </p:sp>
    </p:spTree>
    <p:extLst>
      <p:ext uri="{BB962C8B-B14F-4D97-AF65-F5344CB8AC3E}">
        <p14:creationId xmlns:p14="http://schemas.microsoft.com/office/powerpoint/2010/main" val="858392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cs typeface="Calibri"/>
              </a:rPr>
              <a:t>They’re all TNTC, so your answer will simply be TNTC- no calculation needed!</a:t>
            </a:r>
          </a:p>
          <a:p>
            <a:endParaRPr lang="en-US" dirty="0">
              <a:cs typeface="Calibri"/>
            </a:endParaRPr>
          </a:p>
          <a:p>
            <a:pPr marL="181240" indent="-181240">
              <a:buFont typeface="Arial" panose="020B0604020202020204" pitchFamily="34" charset="0"/>
              <a:buChar char="•"/>
            </a:pPr>
            <a:r>
              <a:rPr lang="en-US" dirty="0">
                <a:cs typeface="Calibri"/>
              </a:rPr>
              <a:t>There should never be a scenario where you have a mix of TNTC and countable samples within the triplicate </a:t>
            </a:r>
          </a:p>
          <a:p>
            <a:pPr marL="640080" lvl="1" indent="-181240">
              <a:buFont typeface="Arial" panose="020B0604020202020204" pitchFamily="34" charset="0"/>
              <a:buChar char="•"/>
            </a:pPr>
            <a:r>
              <a:rPr lang="en-US" dirty="0">
                <a:cs typeface="Calibri"/>
              </a:rPr>
              <a:t>i.e., TNTC, 10, 14</a:t>
            </a:r>
          </a:p>
          <a:p>
            <a:pPr marL="640080" lvl="1" indent="-181240">
              <a:buFont typeface="Arial" panose="020B0604020202020204" pitchFamily="34" charset="0"/>
              <a:buChar char="•"/>
            </a:pPr>
            <a:r>
              <a:rPr lang="en-US" dirty="0">
                <a:cs typeface="Calibri"/>
              </a:rPr>
              <a:t>If this happens, volunteers should disregard these samples and test again, as well as report this to local coordinator.</a:t>
            </a:r>
          </a:p>
        </p:txBody>
      </p:sp>
      <p:sp>
        <p:nvSpPr>
          <p:cNvPr id="4" name="Slide Number Placeholder 3"/>
          <p:cNvSpPr>
            <a:spLocks noGrp="1"/>
          </p:cNvSpPr>
          <p:nvPr>
            <p:ph type="sldNum" sz="quarter" idx="5"/>
          </p:nvPr>
        </p:nvSpPr>
        <p:spPr/>
        <p:txBody>
          <a:bodyPr/>
          <a:lstStyle/>
          <a:p>
            <a:fld id="{2C67AC37-0BEF-46FA-8120-5E034FEBE742}" type="slidenum">
              <a:rPr lang="en-US"/>
              <a:t>38</a:t>
            </a:fld>
            <a:endParaRPr lang="en-US"/>
          </a:p>
        </p:txBody>
      </p:sp>
    </p:spTree>
    <p:extLst>
      <p:ext uri="{BB962C8B-B14F-4D97-AF65-F5344CB8AC3E}">
        <p14:creationId xmlns:p14="http://schemas.microsoft.com/office/powerpoint/2010/main" val="1101650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dirty="0">
                <a:cs typeface="Calibri"/>
              </a:rPr>
              <a:t>Wrap up- disinfect stations and dispose of materials</a:t>
            </a:r>
          </a:p>
          <a:p>
            <a:pPr marL="638440" lvl="1" indent="-181240">
              <a:buFont typeface="Arial" panose="020B0604020202020204" pitchFamily="34" charset="0"/>
              <a:buChar char="•"/>
            </a:pPr>
            <a:r>
              <a:rPr lang="en-US" dirty="0">
                <a:cs typeface="Calibri"/>
              </a:rPr>
              <a:t>Sample water from the Whirl-</a:t>
            </a:r>
            <a:r>
              <a:rPr lang="en-US" dirty="0" err="1">
                <a:cs typeface="Calibri"/>
              </a:rPr>
              <a:t>paks</a:t>
            </a:r>
            <a:r>
              <a:rPr lang="en-US" dirty="0">
                <a:cs typeface="Calibri"/>
              </a:rPr>
              <a:t> can be dumped down the drain or in the toilet. Can also be used to water plants! </a:t>
            </a:r>
          </a:p>
          <a:p>
            <a:pPr marL="638440" lvl="1" indent="-181240">
              <a:buFont typeface="Arial" panose="020B0604020202020204" pitchFamily="34" charset="0"/>
              <a:buChar char="•"/>
            </a:pPr>
            <a:r>
              <a:rPr lang="en-US" dirty="0">
                <a:cs typeface="Calibri"/>
              </a:rPr>
              <a:t>The plates hold live bacteria colonies- </a:t>
            </a:r>
            <a:r>
              <a:rPr lang="en-US" b="1" dirty="0">
                <a:cs typeface="Calibri"/>
              </a:rPr>
              <a:t>should be placed in a zip lock bag or used Whirl-</a:t>
            </a:r>
            <a:r>
              <a:rPr lang="en-US" b="1" dirty="0" err="1">
                <a:cs typeface="Calibri"/>
              </a:rPr>
              <a:t>pak</a:t>
            </a:r>
            <a:r>
              <a:rPr lang="en-US" b="1" dirty="0">
                <a:cs typeface="Calibri"/>
              </a:rPr>
              <a:t>, sprayed with disinfectant, sealed, and thrown away</a:t>
            </a:r>
          </a:p>
          <a:p>
            <a:pPr marL="638440" lvl="1" indent="-181240">
              <a:buFont typeface="Arial" panose="020B0604020202020204" pitchFamily="34" charset="0"/>
              <a:buChar char="•"/>
            </a:pPr>
            <a:r>
              <a:rPr lang="en-US" dirty="0">
                <a:cs typeface="Calibri"/>
              </a:rPr>
              <a:t>Wipe down the incubator and surrounding surfaces with disinfectant</a:t>
            </a:r>
          </a:p>
          <a:p>
            <a:pPr marL="638440" lvl="1" indent="-181240">
              <a:buFont typeface="Arial" panose="020B0604020202020204" pitchFamily="34" charset="0"/>
              <a:buChar char="•"/>
            </a:pPr>
            <a:r>
              <a:rPr lang="en-US" dirty="0">
                <a:cs typeface="Calibri"/>
              </a:rPr>
              <a:t>Wash your hands thoroughly</a:t>
            </a:r>
          </a:p>
        </p:txBody>
      </p:sp>
      <p:sp>
        <p:nvSpPr>
          <p:cNvPr id="4" name="Slide Number Placeholder 3"/>
          <p:cNvSpPr>
            <a:spLocks noGrp="1"/>
          </p:cNvSpPr>
          <p:nvPr>
            <p:ph type="sldNum" sz="quarter" idx="5"/>
          </p:nvPr>
        </p:nvSpPr>
        <p:spPr/>
        <p:txBody>
          <a:bodyPr/>
          <a:lstStyle/>
          <a:p>
            <a:fld id="{2C67AC37-0BEF-46FA-8120-5E034FEBE742}" type="slidenum">
              <a:rPr lang="en-US"/>
              <a:t>39</a:t>
            </a:fld>
            <a:endParaRPr lang="en-US"/>
          </a:p>
        </p:txBody>
      </p:sp>
    </p:spTree>
    <p:extLst>
      <p:ext uri="{BB962C8B-B14F-4D97-AF65-F5344CB8AC3E}">
        <p14:creationId xmlns:p14="http://schemas.microsoft.com/office/powerpoint/2010/main" val="252668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dirty="0"/>
              <a:t>A watershed is a </a:t>
            </a:r>
            <a:r>
              <a:rPr lang="en-US" u="sng" dirty="0"/>
              <a:t>land area</a:t>
            </a:r>
            <a:r>
              <a:rPr lang="en-US" dirty="0"/>
              <a:t>! A watershed is not just the waterbody, rather </a:t>
            </a:r>
            <a:r>
              <a:rPr lang="en-US" b="1" dirty="0"/>
              <a:t>the entire area of land over which all the water, sediment, and dissolved materials flow and drain to a common point </a:t>
            </a:r>
            <a:r>
              <a:rPr lang="en-US" dirty="0"/>
              <a:t>(i.e. the waterbody)</a:t>
            </a:r>
          </a:p>
          <a:p>
            <a:pPr marL="640080" lvl="1" indent="-180975">
              <a:buFont typeface="Arial" panose="020B0604020202020204" pitchFamily="34" charset="0"/>
              <a:buChar char="•"/>
            </a:pPr>
            <a:r>
              <a:rPr lang="en-US" u="none" dirty="0">
                <a:cs typeface="Calibri"/>
              </a:rPr>
              <a:t>Boundaries are defined by the highest points of land around the waterbody</a:t>
            </a:r>
          </a:p>
          <a:p>
            <a:pPr marL="180975" indent="-180975">
              <a:buFont typeface="Arial" panose="020B0604020202020204" pitchFamily="34" charset="0"/>
              <a:buChar char="•"/>
            </a:pPr>
            <a:r>
              <a:rPr lang="en-US" u="sng" dirty="0"/>
              <a:t>Everything that touches the land (flora, fauna, pollution, man-made disturbances) impacts waterways. </a:t>
            </a:r>
            <a:endParaRPr lang="en-US" dirty="0"/>
          </a:p>
          <a:p>
            <a:pPr marL="640080" lvl="1" indent="-180975">
              <a:buFont typeface="Arial,Sans-Serif" panose="020B0604020202020204" pitchFamily="34" charset="0"/>
              <a:buChar char="•"/>
            </a:pPr>
            <a:r>
              <a:rPr lang="en-US" dirty="0"/>
              <a:t>This is where we see the effects of nonpoint source pollution accumulate and potentially </a:t>
            </a:r>
            <a:r>
              <a:rPr lang="en-US" u="sng" dirty="0"/>
              <a:t>harm ecosystems and impact human health</a:t>
            </a:r>
            <a:endParaRPr lang="en-US" u="sng" dirty="0">
              <a:cs typeface="Calibri"/>
            </a:endParaRPr>
          </a:p>
          <a:p>
            <a:pPr marL="640080" lvl="1" indent="-180975">
              <a:buFont typeface="Arial,Sans-Serif" panose="020B0604020202020204" pitchFamily="34" charset="0"/>
              <a:buChar char="•"/>
            </a:pPr>
            <a:r>
              <a:rPr lang="en-US" dirty="0"/>
              <a:t>Essentially, each waterbody has its own watershed, and the size of the watershed depends on the size of the waterbody; therefore, watersheds can be as small as a neighborhood or go across an entire state </a:t>
            </a:r>
            <a:r>
              <a:rPr lang="en-US" i="1" dirty="0"/>
              <a:t>(will see state watersheds on next slide)</a:t>
            </a:r>
            <a:endParaRPr lang="en-US" dirty="0"/>
          </a:p>
          <a:p>
            <a:pPr marL="640080" lvl="1" indent="-180975">
              <a:buFont typeface="Arial,Sans-Serif" panose="020B0604020202020204" pitchFamily="34" charset="0"/>
              <a:buChar char="•"/>
            </a:pPr>
            <a:r>
              <a:rPr lang="en-US" dirty="0"/>
              <a:t>Ultimately everything will drain to the oceans</a:t>
            </a:r>
            <a:endParaRPr lang="en-US" dirty="0">
              <a:cs typeface="Calibri"/>
            </a:endParaRPr>
          </a:p>
          <a:p>
            <a:pPr marL="483235" lvl="1"/>
            <a:endParaRPr lang="en-US" dirty="0">
              <a:cs typeface="Calibri"/>
            </a:endParaRPr>
          </a:p>
          <a:p>
            <a:pPr marL="180975" indent="-180975">
              <a:buFont typeface="Arial,Sans-Serif" panose="020B0604020202020204" pitchFamily="34" charset="0"/>
              <a:buChar char="•"/>
            </a:pPr>
            <a:r>
              <a:rPr lang="en-US" dirty="0"/>
              <a:t>Example: you can cup your hands to show that high points (thumb and pointer fingers) define the land area/watershed. When precipitation falls over the watershed, everything that’s on the land (fertilizers, car fluids, litter, pet waste, etc.) will wash down into the common/low point (crease where pinky fingers meet). This common point is usually a stream, river, wetland, or lake. </a:t>
            </a:r>
            <a:endParaRPr lang="en-US" dirty="0">
              <a:cs typeface="Calibri"/>
            </a:endParaRPr>
          </a:p>
          <a:p>
            <a:pPr marL="233045" indent="-180975">
              <a:buFont typeface="Arial" panose="020B0604020202020204" pitchFamily="34" charset="0"/>
              <a:buChar char="•"/>
            </a:pPr>
            <a:endParaRPr lang="en-US" dirty="0">
              <a:cs typeface="Calibri"/>
            </a:endParaRPr>
          </a:p>
          <a:p>
            <a:pPr marL="1147852" lvl="2" indent="-181240">
              <a:buFont typeface="Arial" panose="020B0604020202020204" pitchFamily="34" charset="0"/>
              <a:buChar char="•"/>
            </a:pPr>
            <a:endParaRPr lang="en-US" dirty="0"/>
          </a:p>
          <a:p>
            <a:pPr>
              <a:buFont typeface="Arial" panose="020B0604020202020204" pitchFamily="34" charset="0"/>
            </a:pPr>
            <a:r>
              <a:rPr lang="en-US" dirty="0"/>
              <a:t>Photo source: </a:t>
            </a:r>
            <a:r>
              <a:rPr lang="en-US" dirty="0">
                <a:hlinkClick r:id="rId3"/>
              </a:rPr>
              <a:t>https://www.fs.fed.us/rm/boise/research/techtrans/projects/scienceforkids/watersheds.shtml</a:t>
            </a:r>
            <a:r>
              <a:rPr lang="en-US" dirty="0"/>
              <a:t>; </a:t>
            </a:r>
            <a:r>
              <a:rPr lang="en-US" b="1" i="1" dirty="0"/>
              <a:t>A. Vicente, U.S. Forest Service.</a:t>
            </a:r>
            <a:endParaRPr lang="en-US" dirty="0">
              <a:cs typeface="Calibri"/>
            </a:endParaRPr>
          </a:p>
          <a:p>
            <a:pPr marL="483306" lvl="1"/>
            <a:endParaRPr lang="en-US" dirty="0"/>
          </a:p>
        </p:txBody>
      </p:sp>
      <p:sp>
        <p:nvSpPr>
          <p:cNvPr id="4" name="Slide Number Placeholder 3"/>
          <p:cNvSpPr>
            <a:spLocks noGrp="1"/>
          </p:cNvSpPr>
          <p:nvPr>
            <p:ph type="sldNum" sz="quarter" idx="5"/>
          </p:nvPr>
        </p:nvSpPr>
        <p:spPr/>
        <p:txBody>
          <a:bodyPr/>
          <a:lstStyle/>
          <a:p>
            <a:fld id="{2C67AC37-0BEF-46FA-8120-5E034FEBE742}" type="slidenum">
              <a:rPr lang="en-US" smtClean="0"/>
              <a:t>4</a:t>
            </a:fld>
            <a:endParaRPr lang="en-US"/>
          </a:p>
        </p:txBody>
      </p:sp>
    </p:spTree>
    <p:extLst>
      <p:ext uri="{BB962C8B-B14F-4D97-AF65-F5344CB8AC3E}">
        <p14:creationId xmlns:p14="http://schemas.microsoft.com/office/powerpoint/2010/main" val="1011175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u="sng" dirty="0" err="1">
                <a:cs typeface="Calibri"/>
              </a:rPr>
              <a:t>Petrifilm</a:t>
            </a:r>
            <a:r>
              <a:rPr lang="en-US" u="sng" dirty="0">
                <a:cs typeface="Calibri"/>
              </a:rPr>
              <a:t> must be kept cold!</a:t>
            </a:r>
          </a:p>
          <a:p>
            <a:pPr marL="181240" indent="-181240">
              <a:buFont typeface="Arial" panose="020B0604020202020204" pitchFamily="34" charset="0"/>
              <a:buChar char="•"/>
            </a:pPr>
            <a:r>
              <a:rPr lang="en-US" dirty="0">
                <a:cs typeface="Calibri"/>
              </a:rPr>
              <a:t>Either keep in the fridge if planning on using it soon, or store in the freezer and thaw before use. </a:t>
            </a:r>
          </a:p>
          <a:p>
            <a:pPr marL="181240" indent="-181240">
              <a:buFont typeface="Arial" panose="020B0604020202020204" pitchFamily="34" charset="0"/>
              <a:buChar char="•"/>
            </a:pPr>
            <a:r>
              <a:rPr lang="en-US" dirty="0">
                <a:cs typeface="Calibri"/>
              </a:rPr>
              <a:t>Again, always keep an eye on expiration dates!</a:t>
            </a:r>
          </a:p>
        </p:txBody>
      </p:sp>
      <p:sp>
        <p:nvSpPr>
          <p:cNvPr id="4" name="Slide Number Placeholder 3"/>
          <p:cNvSpPr>
            <a:spLocks noGrp="1"/>
          </p:cNvSpPr>
          <p:nvPr>
            <p:ph type="sldNum" sz="quarter" idx="5"/>
          </p:nvPr>
        </p:nvSpPr>
        <p:spPr/>
        <p:txBody>
          <a:bodyPr/>
          <a:lstStyle/>
          <a:p>
            <a:fld id="{2C67AC37-0BEF-46FA-8120-5E034FEBE742}" type="slidenum">
              <a:rPr lang="en-US"/>
              <a:t>40</a:t>
            </a:fld>
            <a:endParaRPr lang="en-US"/>
          </a:p>
        </p:txBody>
      </p:sp>
    </p:spTree>
    <p:extLst>
      <p:ext uri="{BB962C8B-B14F-4D97-AF65-F5344CB8AC3E}">
        <p14:creationId xmlns:p14="http://schemas.microsoft.com/office/powerpoint/2010/main" val="2194173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marR="0" lvl="0" indent="-180975"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mn-lt"/>
              </a:rPr>
              <a:t>The state of </a:t>
            </a:r>
            <a:r>
              <a:rPr lang="en-US" sz="1200" dirty="0">
                <a:effectLst/>
                <a:latin typeface="Calibri" panose="020F0502020204030204" pitchFamily="34" charset="0"/>
                <a:ea typeface="Calibri" panose="020F0502020204030204" pitchFamily="34" charset="0"/>
              </a:rPr>
              <a:t>Georgia switched from using fecal coliform bacteria to evaluate the risk of illness from fecal contamination to</a:t>
            </a:r>
            <a:r>
              <a:rPr lang="en-US" sz="1000" dirty="0">
                <a:effectLst/>
                <a:latin typeface="+mn-lt"/>
                <a:ea typeface="Calibri" panose="020F0502020204030204" pitchFamily="34" charset="0"/>
                <a:cs typeface="Calibri"/>
              </a:rPr>
              <a:t> </a:t>
            </a:r>
            <a:r>
              <a:rPr lang="en-US" dirty="0"/>
              <a:t>using </a:t>
            </a:r>
            <a:r>
              <a:rPr lang="en-US" i="1" dirty="0"/>
              <a:t>E. coli </a:t>
            </a:r>
            <a:r>
              <a:rPr lang="en-US" dirty="0"/>
              <a:t>in mid-2021</a:t>
            </a:r>
            <a:endParaRPr lang="en-US" sz="1200" dirty="0">
              <a:latin typeface="+mn-lt"/>
              <a:cs typeface="Calibri" panose="020F0502020204030204"/>
            </a:endParaRPr>
          </a:p>
          <a:p>
            <a:pPr marL="640080" lvl="1" indent="-180975">
              <a:buFont typeface="Arial"/>
              <a:buChar char="•"/>
            </a:pPr>
            <a:r>
              <a:rPr lang="en-US" dirty="0">
                <a:cs typeface="Calibri"/>
              </a:rPr>
              <a:t>Reflects established EPA guidelines (in table below)</a:t>
            </a:r>
          </a:p>
          <a:p>
            <a:pPr marL="640080" lvl="1" indent="-180975">
              <a:buFont typeface="Arial"/>
              <a:buChar char="•"/>
            </a:pPr>
            <a:r>
              <a:rPr lang="en-US" dirty="0">
                <a:cs typeface="Calibri"/>
              </a:rPr>
              <a:t>Can now be directly compared to AAS data</a:t>
            </a:r>
          </a:p>
          <a:p>
            <a:pPr marL="640080" lvl="1" indent="-180975">
              <a:buFont typeface="Arial"/>
              <a:buChar char="•"/>
            </a:pPr>
            <a:r>
              <a:rPr lang="en-US" sz="1200" i="0" dirty="0">
                <a:latin typeface="+mn-lt"/>
                <a:cs typeface="Calibri" panose="020F0502020204030204"/>
              </a:rPr>
              <a:t>Guidelines also include standards for enterococci counts</a:t>
            </a:r>
            <a:r>
              <a:rPr lang="en-US" dirty="0">
                <a:cs typeface="Calibri" panose="020F0502020204030204"/>
              </a:rPr>
              <a:t> </a:t>
            </a:r>
          </a:p>
          <a:p>
            <a:pPr marL="1097280" lvl="2" indent="-180975">
              <a:buFont typeface="Arial"/>
              <a:buChar char="•"/>
            </a:pPr>
            <a:r>
              <a:rPr lang="en-US" sz="1200" i="0" dirty="0">
                <a:latin typeface="+mn-lt"/>
                <a:cs typeface="Calibri" panose="020F0502020204030204"/>
              </a:rPr>
              <a:t>Enterococci= another type of bacteria that can be used to indicate possible presence of pathogens</a:t>
            </a:r>
          </a:p>
          <a:p>
            <a:pPr marL="1097280" lvl="2" indent="-180975">
              <a:buFont typeface="Arial"/>
              <a:buChar char="•"/>
            </a:pPr>
            <a:r>
              <a:rPr lang="en-US" sz="1200" i="0" dirty="0">
                <a:latin typeface="+mn-lt"/>
                <a:cs typeface="Calibri" panose="020F0502020204030204"/>
              </a:rPr>
              <a:t>More commonly used on the coast</a:t>
            </a:r>
          </a:p>
          <a:p>
            <a:pPr marL="1097280" lvl="2" indent="-180975">
              <a:buFont typeface="Arial"/>
              <a:buChar char="•"/>
            </a:pPr>
            <a:r>
              <a:rPr lang="en-US" sz="1200" i="1" dirty="0">
                <a:latin typeface="+mn-lt"/>
                <a:cs typeface="Calibri" panose="020F0502020204030204"/>
              </a:rPr>
              <a:t>Recommended levels of enterococci also in EPA resource below</a:t>
            </a:r>
            <a:endParaRPr lang="en-US" dirty="0">
              <a:cs typeface="Calibri"/>
            </a:endParaRPr>
          </a:p>
          <a:p>
            <a:pPr marL="640080" lvl="1" indent="-180975">
              <a:buFont typeface="Arial"/>
              <a:buChar char="•"/>
            </a:pPr>
            <a:r>
              <a:rPr lang="en-US" dirty="0">
                <a:cs typeface="Calibri"/>
              </a:rPr>
              <a:t>Contact GA EPD for more information</a:t>
            </a:r>
            <a:endParaRPr lang="en-US" sz="1200" i="0" dirty="0">
              <a:latin typeface="+mn-lt"/>
              <a:cs typeface="Calibri" panose="020F0502020204030204"/>
            </a:endParaRPr>
          </a:p>
          <a:p>
            <a:pPr lvl="1">
              <a:buFont typeface="Arial"/>
            </a:pPr>
            <a:endParaRPr lang="en-US" sz="1200" dirty="0">
              <a:latin typeface="+mn-lt"/>
              <a:cs typeface="Calibri"/>
            </a:endParaRPr>
          </a:p>
          <a:p>
            <a:pPr marL="182880" lvl="0" indent="-180975">
              <a:buFont typeface="Arial"/>
              <a:buChar char="•"/>
            </a:pPr>
            <a:r>
              <a:rPr lang="en-US" sz="1200" dirty="0">
                <a:latin typeface="+mn-lt"/>
                <a:cs typeface="Calibri"/>
              </a:rPr>
              <a:t>The </a:t>
            </a:r>
            <a:r>
              <a:rPr lang="en-US" sz="1200" b="1" u="none" dirty="0">
                <a:latin typeface="+mn-lt"/>
                <a:cs typeface="Calibri"/>
              </a:rPr>
              <a:t>state standard/EPA recommended level for </a:t>
            </a:r>
            <a:r>
              <a:rPr lang="en-US" sz="1200" b="1" i="1" u="none" dirty="0">
                <a:latin typeface="+mn-lt"/>
                <a:cs typeface="Calibri"/>
              </a:rPr>
              <a:t>E. coli</a:t>
            </a:r>
            <a:r>
              <a:rPr lang="en-US" sz="1200" b="1" i="0" u="none" dirty="0">
                <a:latin typeface="+mn-lt"/>
                <a:cs typeface="Calibri"/>
              </a:rPr>
              <a:t> is 410 CFU/100mL</a:t>
            </a:r>
            <a:r>
              <a:rPr lang="en-US" sz="1200" b="1" u="none" dirty="0">
                <a:latin typeface="+mn-lt"/>
                <a:cs typeface="Calibri"/>
              </a:rPr>
              <a:t> </a:t>
            </a:r>
          </a:p>
          <a:p>
            <a:pPr marL="640080" lvl="1" indent="-180975">
              <a:buFont typeface="Arial"/>
              <a:buChar char="•"/>
            </a:pPr>
            <a:r>
              <a:rPr lang="en-US" sz="1200" u="sng" dirty="0">
                <a:latin typeface="+mn-lt"/>
                <a:cs typeface="Calibri"/>
              </a:rPr>
              <a:t>Statistical threshold value- no more than 10% of samples should exceed a certain value, </a:t>
            </a:r>
            <a:r>
              <a:rPr lang="en-US" sz="1200" u="none" dirty="0">
                <a:latin typeface="+mn-lt"/>
                <a:cs typeface="Calibri"/>
              </a:rPr>
              <a:t>in this case </a:t>
            </a:r>
            <a:r>
              <a:rPr lang="en-US" sz="1200" b="1" u="none" dirty="0">
                <a:latin typeface="+mn-lt"/>
                <a:cs typeface="Calibri"/>
              </a:rPr>
              <a:t>410 CFU/100mL </a:t>
            </a:r>
            <a:r>
              <a:rPr lang="en-US" sz="1200" u="none" dirty="0">
                <a:latin typeface="+mn-lt"/>
                <a:cs typeface="Calibri"/>
              </a:rPr>
              <a:t>(i.e., only 1 in every 10 samples should be higher than this)</a:t>
            </a:r>
          </a:p>
          <a:p>
            <a:pPr marL="640080" marR="0" lvl="1" indent="-180975"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mn-lt"/>
                <a:cs typeface="Calibri"/>
              </a:rPr>
              <a:t>This value corresponds to 36 out of 1000 people getting sick from these E. coli levels during primary contact activities</a:t>
            </a:r>
          </a:p>
          <a:p>
            <a:pPr marL="1097280" lvl="2" indent="-180975">
              <a:buFont typeface="Arial"/>
              <a:buChar char="•"/>
            </a:pPr>
            <a:r>
              <a:rPr lang="en-US" sz="1200" dirty="0">
                <a:latin typeface="+mn-lt"/>
                <a:cs typeface="Calibri"/>
              </a:rPr>
              <a:t>Primary contact= any activity where</a:t>
            </a:r>
            <a:r>
              <a:rPr lang="en-US" sz="1200" dirty="0">
                <a:latin typeface="+mn-lt"/>
              </a:rPr>
              <a:t> a high degree of bodily contact with the water, immersion, and ingestion are likely, such as swimming, tubing, etc.</a:t>
            </a:r>
            <a:r>
              <a:rPr lang="en-US" sz="1200" dirty="0">
                <a:latin typeface="+mn-lt"/>
                <a:cs typeface="Calibri"/>
              </a:rPr>
              <a:t> </a:t>
            </a:r>
          </a:p>
          <a:p>
            <a:pPr marL="640080" lvl="1" indent="-180975">
              <a:buFont typeface="Arial"/>
              <a:buChar char="•"/>
            </a:pPr>
            <a:r>
              <a:rPr lang="en-US" sz="1200" b="1" dirty="0">
                <a:latin typeface="+mn-lt"/>
                <a:cs typeface="Calibri"/>
              </a:rPr>
              <a:t>If you get a sample higher than the state standard, you should sample your stream again</a:t>
            </a:r>
          </a:p>
          <a:p>
            <a:pPr marL="640080" lvl="1" indent="-180975">
              <a:buFont typeface="Arial"/>
              <a:buChar char="•"/>
            </a:pPr>
            <a:r>
              <a:rPr lang="en-US" sz="1200" b="1" dirty="0">
                <a:latin typeface="+mn-lt"/>
                <a:cs typeface="Calibri"/>
              </a:rPr>
              <a:t>If you are consistently getting samples higher than 410 CFU/100mL, report your stream </a:t>
            </a:r>
          </a:p>
          <a:p>
            <a:pPr marL="640080" lvl="1" indent="-180975">
              <a:buFont typeface="Arial"/>
              <a:buChar char="•"/>
            </a:pPr>
            <a:r>
              <a:rPr lang="en-US" sz="1200" b="0" dirty="0">
                <a:latin typeface="+mn-lt"/>
                <a:cs typeface="Calibri"/>
              </a:rPr>
              <a:t>One single sample that is higher than this level does not warrant immediate action; only if you are consistently getting readings higher than this</a:t>
            </a:r>
          </a:p>
          <a:p>
            <a:pPr marL="1270"/>
            <a:r>
              <a:rPr lang="en-US" sz="1200" dirty="0">
                <a:latin typeface="+mn-lt"/>
                <a:cs typeface="Calibri"/>
              </a:rPr>
              <a:t>Resources:</a:t>
            </a:r>
            <a:r>
              <a:rPr lang="en-US" dirty="0">
                <a:cs typeface="Calibri"/>
              </a:rPr>
              <a:t> </a:t>
            </a:r>
            <a:endParaRPr lang="en-US" sz="1200" dirty="0">
              <a:latin typeface="+mn-lt"/>
              <a:cs typeface="Calibri"/>
            </a:endParaRPr>
          </a:p>
          <a:p>
            <a:pPr marL="127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latin typeface="+mn-lt"/>
                <a:cs typeface="Calibri"/>
              </a:rPr>
              <a:t>GA EPD: </a:t>
            </a:r>
            <a:r>
              <a:rPr lang="en-US" sz="1200" dirty="0">
                <a:latin typeface="+mn-lt"/>
              </a:rPr>
              <a:t>https://epd.georgia.gov/document/document/gaepd-specific-water-quality-criteria-march-2020pdf/download</a:t>
            </a:r>
            <a:endParaRPr lang="en-US" sz="1200" dirty="0">
              <a:latin typeface="+mn-lt"/>
              <a:cs typeface="Calibri"/>
            </a:endParaRPr>
          </a:p>
          <a:p>
            <a:pPr marL="1270" lvl="0" indent="0">
              <a:buFont typeface="Arial"/>
              <a:buNone/>
            </a:pPr>
            <a:r>
              <a:rPr lang="en-US" sz="1200" dirty="0">
                <a:latin typeface="+mn-lt"/>
                <a:cs typeface="Calibri"/>
              </a:rPr>
              <a:t>US EPA: https://www.epa.gov/sites/production/files/2015-10/documents/rec-factsheet-2012.pdf</a:t>
            </a:r>
          </a:p>
          <a:p>
            <a:pPr marL="181240" indent="-181240">
              <a:buFont typeface="Arial"/>
              <a:buChar char="•"/>
            </a:pPr>
            <a:endParaRPr lang="en-US" sz="1200" dirty="0">
              <a:latin typeface="+mn-lt"/>
              <a:cs typeface="Calibri"/>
            </a:endParaRPr>
          </a:p>
          <a:p>
            <a:pPr marL="181240" indent="-181240">
              <a:buFont typeface="Arial"/>
              <a:buChar char="•"/>
            </a:pPr>
            <a:endParaRPr lang="en-US" sz="1200" dirty="0">
              <a:latin typeface="+mn-lt"/>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41</a:t>
            </a:fld>
            <a:endParaRPr lang="en-US"/>
          </a:p>
        </p:txBody>
      </p:sp>
    </p:spTree>
    <p:extLst>
      <p:ext uri="{BB962C8B-B14F-4D97-AF65-F5344CB8AC3E}">
        <p14:creationId xmlns:p14="http://schemas.microsoft.com/office/powerpoint/2010/main" val="3235839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has animations</a:t>
            </a:r>
            <a:endParaRPr lang="en-US" dirty="0"/>
          </a:p>
          <a:p>
            <a:endParaRPr lang="en-US" b="1" dirty="0">
              <a:cs typeface="Calibri"/>
            </a:endParaRPr>
          </a:p>
          <a:p>
            <a:pPr marL="182880" indent="-182880">
              <a:buFont typeface="Arial"/>
              <a:buChar char="•"/>
            </a:pPr>
            <a:r>
              <a:rPr lang="en-US" b="1" dirty="0">
                <a:cs typeface="Calibri"/>
              </a:rPr>
              <a:t>If your counts exceed 1000 CFU/100 mL, we ask that you take action to mitigate the situation ASAP.</a:t>
            </a:r>
            <a:r>
              <a:rPr lang="en-US" dirty="0">
                <a:cs typeface="Calibri"/>
              </a:rPr>
              <a:t> </a:t>
            </a:r>
          </a:p>
          <a:p>
            <a:pPr marL="182880" indent="-182880">
              <a:buFont typeface="Arial"/>
              <a:buChar char="•"/>
            </a:pPr>
            <a:r>
              <a:rPr lang="en-US" dirty="0">
                <a:cs typeface="Calibri"/>
              </a:rPr>
              <a:t>Contact your local AAS coordinator and/or water authority and inform them of your findings, and go back to your site ASAP and investigate for possible sources of E. coli</a:t>
            </a:r>
          </a:p>
          <a:p>
            <a:pPr marL="640080" lvl="1" indent="-180975" defTabSz="966612">
              <a:buFont typeface="Arial"/>
              <a:buChar char="•"/>
              <a:defRPr/>
            </a:pPr>
            <a:r>
              <a:rPr lang="en-US" dirty="0">
                <a:cs typeface="Calibri"/>
              </a:rPr>
              <a:t>See the "Who to Call" list on the AAS website if you are unsure who to call. </a:t>
            </a:r>
          </a:p>
          <a:p>
            <a:pPr marL="640080" lvl="1" indent="-180975">
              <a:buFont typeface="Arial"/>
              <a:buChar char="•"/>
            </a:pPr>
            <a:r>
              <a:rPr lang="en-US" dirty="0">
                <a:cs typeface="Calibri"/>
              </a:rPr>
              <a:t>Limit contact with water, wear boots and PPE, and thoroughly wash hands if in contact with water</a:t>
            </a:r>
          </a:p>
          <a:p>
            <a:pPr marL="180975" indent="-180975">
              <a:buFont typeface="Arial"/>
              <a:buChar char="•"/>
            </a:pPr>
            <a:r>
              <a:rPr lang="en-US" dirty="0">
                <a:cs typeface="Calibri"/>
              </a:rPr>
              <a:t>If you find a source, IMMEDIATELY contact your local AAS coordinator and/or water authority and provide a detailed description of your findings</a:t>
            </a:r>
          </a:p>
          <a:p>
            <a:pPr marL="180975" indent="-180975">
              <a:buFont typeface="Arial"/>
              <a:buChar char="•"/>
            </a:pPr>
            <a:r>
              <a:rPr lang="en-US" dirty="0">
                <a:cs typeface="Calibri"/>
              </a:rPr>
              <a:t>While 1000 CFU/100mL is the level at which you </a:t>
            </a:r>
            <a:r>
              <a:rPr lang="en-US" i="0" dirty="0">
                <a:cs typeface="Calibri"/>
              </a:rPr>
              <a:t>must</a:t>
            </a:r>
            <a:r>
              <a:rPr lang="en-US" i="1" dirty="0">
                <a:cs typeface="Calibri"/>
              </a:rPr>
              <a:t> </a:t>
            </a:r>
            <a:r>
              <a:rPr lang="en-US" dirty="0">
                <a:cs typeface="Calibri"/>
              </a:rPr>
              <a:t>notify your coordinator/water authority, we want to reiterate that if you are consistently seeing values over </a:t>
            </a:r>
            <a:r>
              <a:rPr lang="en-US" b="1" dirty="0">
                <a:cs typeface="Calibri"/>
              </a:rPr>
              <a:t>410 CFU/100mL </a:t>
            </a:r>
            <a:r>
              <a:rPr lang="en-US" dirty="0">
                <a:cs typeface="Calibri"/>
              </a:rPr>
              <a:t>to also notify local authorities</a:t>
            </a:r>
          </a:p>
        </p:txBody>
      </p:sp>
      <p:sp>
        <p:nvSpPr>
          <p:cNvPr id="4" name="Slide Number Placeholder 3"/>
          <p:cNvSpPr>
            <a:spLocks noGrp="1"/>
          </p:cNvSpPr>
          <p:nvPr>
            <p:ph type="sldNum" sz="quarter" idx="5"/>
          </p:nvPr>
        </p:nvSpPr>
        <p:spPr/>
        <p:txBody>
          <a:bodyPr/>
          <a:lstStyle/>
          <a:p>
            <a:fld id="{2C67AC37-0BEF-46FA-8120-5E034FEBE742}" type="slidenum">
              <a:rPr lang="en-US"/>
              <a:t>42</a:t>
            </a:fld>
            <a:endParaRPr lang="en-US"/>
          </a:p>
        </p:txBody>
      </p:sp>
    </p:spTree>
    <p:extLst>
      <p:ext uri="{BB962C8B-B14F-4D97-AF65-F5344CB8AC3E}">
        <p14:creationId xmlns:p14="http://schemas.microsoft.com/office/powerpoint/2010/main" val="837292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has animations</a:t>
            </a:r>
            <a:endParaRPr lang="en-US" dirty="0"/>
          </a:p>
          <a:p>
            <a:endParaRPr lang="en-US" b="1" dirty="0">
              <a:cs typeface="Calibri"/>
            </a:endParaRPr>
          </a:p>
          <a:p>
            <a:pPr marL="182880" indent="-182880">
              <a:buFont typeface="Arial"/>
              <a:buChar char="•"/>
            </a:pPr>
            <a:r>
              <a:rPr lang="en-US" b="1" dirty="0">
                <a:cs typeface="Calibri"/>
              </a:rPr>
              <a:t>If your counts exceed 1000 CFU/100 mL, we ask that you take action to mitigate the situation ASAP.</a:t>
            </a:r>
            <a:r>
              <a:rPr lang="en-US" dirty="0">
                <a:cs typeface="Calibri"/>
              </a:rPr>
              <a:t> </a:t>
            </a:r>
          </a:p>
          <a:p>
            <a:pPr marL="182880" indent="-182880">
              <a:buFont typeface="Arial"/>
              <a:buChar char="•"/>
            </a:pPr>
            <a:r>
              <a:rPr lang="en-US" dirty="0">
                <a:cs typeface="Calibri"/>
              </a:rPr>
              <a:t>Contact your local AAS coordinator and/or water authority and inform them of your findings, and go back to your site ASAP and investigate for possible sources of E. coli</a:t>
            </a:r>
          </a:p>
          <a:p>
            <a:pPr marL="640080" lvl="1" indent="-180975" defTabSz="966612">
              <a:buFont typeface="Arial"/>
              <a:buChar char="•"/>
              <a:defRPr/>
            </a:pPr>
            <a:r>
              <a:rPr lang="en-US" dirty="0">
                <a:cs typeface="Calibri"/>
              </a:rPr>
              <a:t>See the "Who to Call" list on the AAS website if you are unsure who to call. </a:t>
            </a:r>
          </a:p>
          <a:p>
            <a:pPr marL="640080" lvl="1" indent="-180975">
              <a:buFont typeface="Arial"/>
              <a:buChar char="•"/>
            </a:pPr>
            <a:r>
              <a:rPr lang="en-US" dirty="0">
                <a:cs typeface="Calibri"/>
              </a:rPr>
              <a:t>Limit contact with water, wear boots and PPE, and thoroughly wash hands if in contact with water</a:t>
            </a:r>
          </a:p>
          <a:p>
            <a:pPr marL="180975" indent="-180975">
              <a:buFont typeface="Arial"/>
              <a:buChar char="•"/>
            </a:pPr>
            <a:r>
              <a:rPr lang="en-US" dirty="0">
                <a:cs typeface="Calibri"/>
              </a:rPr>
              <a:t>If you do not find a source, take another sample immediately and repeat the process. </a:t>
            </a:r>
          </a:p>
          <a:p>
            <a:pPr marL="640080" lvl="1" indent="-180975">
              <a:buFont typeface="Arial"/>
              <a:buChar char="•"/>
            </a:pPr>
            <a:r>
              <a:rPr lang="en-US" dirty="0">
                <a:cs typeface="Calibri"/>
              </a:rPr>
              <a:t>If it is above the threshold again, contact your local coordinator/water authority again and request a regulatory sample</a:t>
            </a:r>
          </a:p>
          <a:p>
            <a:pPr marL="640080" lvl="1" indent="-180975">
              <a:buFont typeface="Arial"/>
              <a:buChar char="•"/>
            </a:pPr>
            <a:r>
              <a:rPr lang="en-US" dirty="0">
                <a:cs typeface="Calibri"/>
              </a:rPr>
              <a:t>If it is below the threshold, continue to monitor monthly. You can reach out to local coordinators, authorities, and watershed groups for advice and information about your findings.</a:t>
            </a:r>
          </a:p>
          <a:p>
            <a:pPr marL="180975" indent="-180975">
              <a:buFont typeface="Arial"/>
              <a:buChar char="•"/>
            </a:pPr>
            <a:r>
              <a:rPr lang="en-US" dirty="0">
                <a:cs typeface="Calibri"/>
              </a:rPr>
              <a:t>While 1000 CFU/100mL is the level at which you </a:t>
            </a:r>
            <a:r>
              <a:rPr lang="en-US" i="0" dirty="0">
                <a:cs typeface="Calibri"/>
              </a:rPr>
              <a:t>must</a:t>
            </a:r>
            <a:r>
              <a:rPr lang="en-US" i="1" dirty="0">
                <a:cs typeface="Calibri"/>
              </a:rPr>
              <a:t> </a:t>
            </a:r>
            <a:r>
              <a:rPr lang="en-US" dirty="0">
                <a:cs typeface="Calibri"/>
              </a:rPr>
              <a:t>notify your coordinator/water authority, we want to reiterate that if you are consistently seeing values over </a:t>
            </a:r>
            <a:r>
              <a:rPr lang="en-US" b="1" dirty="0">
                <a:cs typeface="Calibri"/>
              </a:rPr>
              <a:t>410 CFU/100mL </a:t>
            </a:r>
            <a:r>
              <a:rPr lang="en-US" dirty="0">
                <a:cs typeface="Calibri"/>
              </a:rPr>
              <a:t>to also notify local authorities</a:t>
            </a:r>
          </a:p>
        </p:txBody>
      </p:sp>
      <p:sp>
        <p:nvSpPr>
          <p:cNvPr id="4" name="Slide Number Placeholder 3"/>
          <p:cNvSpPr>
            <a:spLocks noGrp="1"/>
          </p:cNvSpPr>
          <p:nvPr>
            <p:ph type="sldNum" sz="quarter" idx="5"/>
          </p:nvPr>
        </p:nvSpPr>
        <p:spPr/>
        <p:txBody>
          <a:bodyPr/>
          <a:lstStyle/>
          <a:p>
            <a:fld id="{2C67AC37-0BEF-46FA-8120-5E034FEBE742}" type="slidenum">
              <a:rPr lang="en-US"/>
              <a:t>43</a:t>
            </a:fld>
            <a:endParaRPr lang="en-US"/>
          </a:p>
        </p:txBody>
      </p:sp>
    </p:spTree>
    <p:extLst>
      <p:ext uri="{BB962C8B-B14F-4D97-AF65-F5344CB8AC3E}">
        <p14:creationId xmlns:p14="http://schemas.microsoft.com/office/powerpoint/2010/main" val="2039043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Safety is our primary concern when monitoring!</a:t>
            </a:r>
          </a:p>
          <a:p>
            <a:pPr marL="181240" indent="-181240">
              <a:buFont typeface="Arial" panose="020B0604020202020204" pitchFamily="34" charset="0"/>
              <a:buChar char="•"/>
            </a:pPr>
            <a:r>
              <a:rPr lang="en-US" dirty="0"/>
              <a:t>If you must sample alone, </a:t>
            </a:r>
            <a:r>
              <a:rPr lang="en-US" b="0" i="0" dirty="0">
                <a:solidFill>
                  <a:srgbClr val="000000"/>
                </a:solidFill>
                <a:effectLst/>
                <a:latin typeface="WordVisi_MSFontService"/>
              </a:rPr>
              <a:t>be sure to tell someone what you are doing, where you will be, and when you should be back.</a:t>
            </a:r>
          </a:p>
          <a:p>
            <a:pPr marL="181240" indent="-181240">
              <a:buFont typeface="Arial" panose="020B0604020202020204" pitchFamily="34" charset="0"/>
              <a:buChar char="•"/>
            </a:pPr>
            <a:r>
              <a:rPr lang="en-US" b="0" i="0" dirty="0">
                <a:solidFill>
                  <a:srgbClr val="000000"/>
                </a:solidFill>
                <a:effectLst/>
                <a:latin typeface="WordVisi_MSFontService"/>
              </a:rPr>
              <a:t>Avoid sampling in during high flows or during extreme weather events</a:t>
            </a:r>
          </a:p>
          <a:p>
            <a:pPr marL="181240" indent="-181240">
              <a:buFont typeface="Arial" panose="020B0604020202020204" pitchFamily="34" charset="0"/>
              <a:buChar char="•"/>
            </a:pPr>
            <a:r>
              <a:rPr lang="en-US" b="0" i="0" dirty="0">
                <a:solidFill>
                  <a:srgbClr val="000000"/>
                </a:solidFill>
                <a:effectLst/>
                <a:latin typeface="WordVisi_MSFontService"/>
              </a:rPr>
              <a:t>Do not enter private property without permission</a:t>
            </a:r>
          </a:p>
          <a:p>
            <a:pPr marL="181240" indent="-181240">
              <a:buFont typeface="Arial" panose="020B0604020202020204" pitchFamily="34" charset="0"/>
              <a:buChar char="•"/>
            </a:pPr>
            <a:r>
              <a:rPr lang="en-US" b="0" i="0" dirty="0">
                <a:solidFill>
                  <a:srgbClr val="000000"/>
                </a:solidFill>
                <a:effectLst/>
                <a:latin typeface="WordVisi_MSFontService"/>
              </a:rPr>
              <a:t>Wear proper safety gear (gloves, boots, etc.) when sampling and plating</a:t>
            </a:r>
          </a:p>
          <a:p>
            <a:pPr marL="181240" indent="-181240">
              <a:buFont typeface="Arial" panose="020B0604020202020204" pitchFamily="34" charset="0"/>
              <a:buChar char="•"/>
            </a:pPr>
            <a:r>
              <a:rPr lang="en-US" b="0" i="0" dirty="0">
                <a:solidFill>
                  <a:srgbClr val="000000"/>
                </a:solidFill>
                <a:effectLst/>
                <a:latin typeface="WordVisi_MSFontService"/>
              </a:rPr>
              <a:t>Disinfect all surfaces that will have or have had contact with plates </a:t>
            </a:r>
            <a:r>
              <a:rPr lang="en-US" b="0" i="0">
                <a:solidFill>
                  <a:srgbClr val="000000"/>
                </a:solidFill>
                <a:effectLst/>
                <a:latin typeface="WordVisi_MSFontService"/>
              </a:rPr>
              <a:t>and samples</a:t>
            </a:r>
            <a:endParaRPr lang="en-US" dirty="0"/>
          </a:p>
          <a:p>
            <a:pPr marL="181240" indent="-181240">
              <a:buFont typeface="Arial" panose="020B0604020202020204" pitchFamily="34" charset="0"/>
              <a:buChar char="•"/>
            </a:pPr>
            <a:r>
              <a:rPr lang="en-US" dirty="0"/>
              <a:t>This is not a comprehensive list- be as safe as possible and don’t ever sample if you are uncomfortable.</a:t>
            </a:r>
          </a:p>
        </p:txBody>
      </p:sp>
      <p:sp>
        <p:nvSpPr>
          <p:cNvPr id="4" name="Slide Number Placeholder 3"/>
          <p:cNvSpPr>
            <a:spLocks noGrp="1"/>
          </p:cNvSpPr>
          <p:nvPr>
            <p:ph type="sldNum" sz="quarter" idx="5"/>
          </p:nvPr>
        </p:nvSpPr>
        <p:spPr/>
        <p:txBody>
          <a:bodyPr/>
          <a:lstStyle/>
          <a:p>
            <a:fld id="{2C67AC37-0BEF-46FA-8120-5E034FEBE742}" type="slidenum">
              <a:rPr lang="en-US" smtClean="0"/>
              <a:t>44</a:t>
            </a:fld>
            <a:endParaRPr lang="en-US"/>
          </a:p>
        </p:txBody>
      </p:sp>
    </p:spTree>
    <p:extLst>
      <p:ext uri="{BB962C8B-B14F-4D97-AF65-F5344CB8AC3E}">
        <p14:creationId xmlns:p14="http://schemas.microsoft.com/office/powerpoint/2010/main" val="3368991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After going through the bacterial workshop (presentation and field portions) and you pass your certification test, you will be a certified AAS volunteer!</a:t>
            </a:r>
          </a:p>
          <a:p>
            <a:pPr marL="181240" indent="-181240">
              <a:buFont typeface="Arial" panose="020B0604020202020204" pitchFamily="34" charset="0"/>
              <a:buChar char="•"/>
            </a:pPr>
            <a:r>
              <a:rPr lang="en-US" dirty="0"/>
              <a:t>Your trainer will enter your certification in the AAS database, and an account will be created for you. </a:t>
            </a:r>
          </a:p>
          <a:p>
            <a:pPr marL="640080" lvl="1" indent="-181240">
              <a:buFont typeface="Arial" panose="020B0604020202020204" pitchFamily="34" charset="0"/>
              <a:buChar char="•"/>
            </a:pPr>
            <a:r>
              <a:rPr lang="en-US" dirty="0"/>
              <a:t>Information to access your account will be sent to the email you registered with (more on this later)</a:t>
            </a:r>
          </a:p>
          <a:p>
            <a:pPr marL="181240" indent="-181240">
              <a:buFont typeface="Arial" panose="020B0604020202020204" pitchFamily="34" charset="0"/>
              <a:buChar char="•"/>
            </a:pPr>
            <a:r>
              <a:rPr lang="en-US" dirty="0"/>
              <a:t>You must be certified to enter data: you can work with anyone that’s interested in monitoring (even if they’re not certified), but only YOU can enter the data that is collected. </a:t>
            </a:r>
          </a:p>
          <a:p>
            <a:pPr marL="640080" lvl="1" indent="-181240">
              <a:buFont typeface="Arial" panose="020B0604020202020204" pitchFamily="34" charset="0"/>
              <a:buChar char="•"/>
            </a:pPr>
            <a:r>
              <a:rPr lang="en-US" dirty="0"/>
              <a:t>For example, some teachers will collect data with students and submit the data on their behalf</a:t>
            </a:r>
          </a:p>
          <a:p>
            <a:pPr marL="181240" indent="-181240">
              <a:buFont typeface="Arial" panose="020B0604020202020204" pitchFamily="34" charset="0"/>
              <a:buChar char="•"/>
            </a:pPr>
            <a:r>
              <a:rPr lang="en-US" dirty="0"/>
              <a:t>Your AAS certification is good for one year and then you’ll need to recertify. </a:t>
            </a:r>
          </a:p>
          <a:p>
            <a:pPr marL="640080" lvl="1" indent="-181240">
              <a:buFont typeface="Arial" panose="020B0604020202020204" pitchFamily="34" charset="0"/>
              <a:buChar char="•"/>
            </a:pPr>
            <a:r>
              <a:rPr lang="en-US" dirty="0"/>
              <a:t>Recertification workshops serve as a time to share updates and challenges. </a:t>
            </a:r>
          </a:p>
          <a:p>
            <a:pPr marL="640080" lvl="1" indent="-181240">
              <a:buFont typeface="Arial" panose="020B0604020202020204" pitchFamily="34" charset="0"/>
              <a:buChar char="•"/>
            </a:pPr>
            <a:r>
              <a:rPr lang="en-US" dirty="0"/>
              <a:t>You will review the information once again (presentation and hands-on) and retake the certification quiz.</a:t>
            </a:r>
          </a:p>
        </p:txBody>
      </p:sp>
      <p:sp>
        <p:nvSpPr>
          <p:cNvPr id="4" name="Slide Number Placeholder 3"/>
          <p:cNvSpPr>
            <a:spLocks noGrp="1"/>
          </p:cNvSpPr>
          <p:nvPr>
            <p:ph type="sldNum" sz="quarter" idx="5"/>
          </p:nvPr>
        </p:nvSpPr>
        <p:spPr/>
        <p:txBody>
          <a:bodyPr/>
          <a:lstStyle/>
          <a:p>
            <a:fld id="{2C67AC37-0BEF-46FA-8120-5E034FEBE742}" type="slidenum">
              <a:rPr lang="en-US" smtClean="0"/>
              <a:t>45</a:t>
            </a:fld>
            <a:endParaRPr lang="en-US"/>
          </a:p>
        </p:txBody>
      </p:sp>
    </p:spTree>
    <p:extLst>
      <p:ext uri="{BB962C8B-B14F-4D97-AF65-F5344CB8AC3E}">
        <p14:creationId xmlns:p14="http://schemas.microsoft.com/office/powerpoint/2010/main" val="3146012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Sans-Serif" panose="020B0604020202020204" pitchFamily="34" charset="0"/>
              <a:buChar char="•"/>
            </a:pPr>
            <a:r>
              <a:rPr lang="en-US"/>
              <a:t>After you collect data at your stream, lake, wetland, estuary, etc., </a:t>
            </a:r>
            <a:r>
              <a:rPr lang="en-US" b="1"/>
              <a:t>we ask that your data be submitted ASAP </a:t>
            </a:r>
            <a:r>
              <a:rPr lang="en-US"/>
              <a:t>to the online AAS database because your data are being used! </a:t>
            </a:r>
          </a:p>
          <a:p>
            <a:pPr marL="640080" marR="0" lvl="1" indent="-18124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a:cs typeface="Calibri"/>
              </a:rPr>
              <a:t>Anyone across the state, nation, and world can access data from the AAS database (open access)</a:t>
            </a:r>
          </a:p>
          <a:p>
            <a:pPr marL="0" indent="0">
              <a:buFont typeface="Arial,Sans-Serif" panose="020B0604020202020204" pitchFamily="34" charset="0"/>
              <a:buNone/>
            </a:pPr>
            <a:endParaRPr lang="en-US"/>
          </a:p>
          <a:p>
            <a:pPr marL="181240" indent="-181240" defTabSz="966612">
              <a:buFont typeface="Arial,Sans-Serif" panose="020B0604020202020204" pitchFamily="34" charset="0"/>
              <a:buChar char="•"/>
              <a:defRPr/>
            </a:pPr>
            <a:r>
              <a:rPr lang="en-US" u="none">
                <a:cs typeface="Calibri"/>
              </a:rPr>
              <a:t>Regular monitoring helps </a:t>
            </a:r>
            <a:r>
              <a:rPr lang="en-US" u="sng">
                <a:cs typeface="Calibri"/>
              </a:rPr>
              <a:t>establish baseline conditions for your local waterways</a:t>
            </a:r>
          </a:p>
          <a:p>
            <a:pPr marL="640080" lvl="1" indent="-181240" defTabSz="966612">
              <a:buFont typeface="Arial,Sans-Serif" panose="020B0604020202020204" pitchFamily="34" charset="0"/>
              <a:buChar char="•"/>
              <a:defRPr/>
            </a:pPr>
            <a:r>
              <a:rPr lang="en-US">
                <a:cs typeface="Calibri"/>
              </a:rPr>
              <a:t>It is impossible to understand what is “normal” for a waterbody from just one sampling event, and there aren’t enough scientists/technicians to be able to consistently collect baseline conditions for all streams across the state- that’s why we need citizen scientist volunteers!</a:t>
            </a:r>
            <a:endParaRPr lang="en-US"/>
          </a:p>
          <a:p>
            <a:pPr marL="640080" lvl="1" indent="-181240">
              <a:buFont typeface="Arial,Sans-Serif" panose="020B0604020202020204" pitchFamily="34" charset="0"/>
              <a:buChar char="•"/>
              <a:defRPr/>
            </a:pPr>
            <a:r>
              <a:rPr lang="en-US"/>
              <a:t>Baseline data is incredibly valuable to communities in being able to track improvements and impairments over time and mitigate any detrimental alterations</a:t>
            </a:r>
            <a:endParaRPr lang="en-US">
              <a:cs typeface="Calibri"/>
            </a:endParaRPr>
          </a:p>
          <a:p>
            <a:pPr marL="181240" indent="-181240" defTabSz="966612">
              <a:buFont typeface="Arial,Sans-Serif" panose="020B0604020202020204" pitchFamily="34" charset="0"/>
              <a:buChar char="•"/>
              <a:defRPr/>
            </a:pPr>
            <a:r>
              <a:rPr lang="en-US" u="none">
                <a:cs typeface="Calibri"/>
              </a:rPr>
              <a:t>Consistent monitoring </a:t>
            </a:r>
            <a:r>
              <a:rPr lang="en-US" u="sng">
                <a:cs typeface="Calibri" panose="020F0502020204030204"/>
              </a:rPr>
              <a:t>allows problems, such as sewage spills, to be detected quickly </a:t>
            </a:r>
            <a:r>
              <a:rPr lang="en-US">
                <a:cs typeface="Calibri" panose="020F0502020204030204"/>
              </a:rPr>
              <a:t>and more frequently </a:t>
            </a:r>
            <a:r>
              <a:rPr lang="en-US" i="1">
                <a:cs typeface="Calibri" panose="020F0502020204030204"/>
              </a:rPr>
              <a:t>(bottom left photo= sewer spill notice; </a:t>
            </a:r>
            <a:r>
              <a:rPr lang="en-US" i="1"/>
              <a:t>graph- point represents deviation from baseline)</a:t>
            </a:r>
            <a:endParaRPr lang="en-US" i="1">
              <a:cs typeface="Calibri" panose="020F0502020204030204"/>
            </a:endParaRPr>
          </a:p>
          <a:p>
            <a:pPr marL="181240" indent="-181240" defTabSz="966612">
              <a:buFont typeface="Arial,Sans-Serif" panose="020B0604020202020204" pitchFamily="34" charset="0"/>
              <a:buChar char="•"/>
              <a:defRPr/>
            </a:pPr>
            <a:r>
              <a:rPr lang="en-US"/>
              <a:t>Use your data to </a:t>
            </a:r>
            <a:r>
              <a:rPr lang="en-US" u="sng"/>
              <a:t>educate your community </a:t>
            </a:r>
            <a:r>
              <a:rPr lang="en-US" u="none"/>
              <a:t>about their impacts on water quality</a:t>
            </a:r>
          </a:p>
          <a:p>
            <a:pPr marL="640080" lvl="1" indent="-181240" defTabSz="966612">
              <a:buFont typeface="Arial,Sans-Serif" panose="020B0604020202020204" pitchFamily="34" charset="0"/>
              <a:buChar char="•"/>
              <a:defRPr/>
            </a:pPr>
            <a:r>
              <a:rPr lang="en-US"/>
              <a:t>Describe what is “normal” for your stream and watershed, and what fluctuations you may have seen</a:t>
            </a:r>
          </a:p>
          <a:p>
            <a:pPr marL="640080" lvl="1" indent="-181240" defTabSz="966612">
              <a:buFont typeface="Arial,Sans-Serif" panose="020B0604020202020204" pitchFamily="34" charset="0"/>
              <a:buChar char="•"/>
              <a:defRPr/>
            </a:pPr>
            <a:r>
              <a:rPr lang="en-US"/>
              <a:t>Remember, </a:t>
            </a:r>
            <a:r>
              <a:rPr lang="en-US" u="sng"/>
              <a:t>Awareness is one of the AAS goals!</a:t>
            </a:r>
          </a:p>
          <a:p>
            <a:pPr marL="181240" indent="-181240" defTabSz="966612">
              <a:buFont typeface="Arial,Sans-Serif" panose="020B0604020202020204" pitchFamily="34" charset="0"/>
              <a:buChar char="•"/>
              <a:defRPr/>
            </a:pPr>
            <a:r>
              <a:rPr lang="en-US"/>
              <a:t>Finally, AAS data can also be used as a justification for drawing up a state approved QAPP that </a:t>
            </a:r>
            <a:r>
              <a:rPr lang="en-US" u="sng"/>
              <a:t>provides data needed to list/delist streams</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Clean Water Act requires waterways that are not supporting their designated uses to be put on this list. </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If waterbodies are not meeting their designated uses, this could limit recreation (fishing, swimming, boating, etc.) and more. (</a:t>
            </a:r>
            <a:r>
              <a:rPr lang="en-US" b="0" i="1">
                <a:solidFill>
                  <a:srgbClr val="000300"/>
                </a:solidFill>
                <a:effectLst/>
                <a:latin typeface="Source Serif Pro VF"/>
              </a:rPr>
              <a:t>resource below)</a:t>
            </a:r>
          </a:p>
          <a:p>
            <a:pPr marL="458840" lvl="1" indent="0" defTabSz="966612">
              <a:buFont typeface="Arial,Sans-Serif" panose="020B0604020202020204" pitchFamily="34" charset="0"/>
              <a:buNone/>
              <a:defRPr/>
            </a:pPr>
            <a:endParaRPr lang="en-US"/>
          </a:p>
          <a:p>
            <a:pPr marL="181240" indent="-181240" defTabSz="966612">
              <a:buFont typeface="Arial,Sans-Serif" panose="020B0604020202020204" pitchFamily="34" charset="0"/>
              <a:buChar char="•"/>
              <a:defRPr/>
            </a:pPr>
            <a:r>
              <a:rPr lang="en-US"/>
              <a:t>Your local trainers will also receive emails every time you submit data so that we all stay informed of happenings in our watershed. This can also help us work with you to rectify any problems or pollution sources you may find while out collecting data. </a:t>
            </a:r>
            <a:r>
              <a:rPr lang="en-US" i="1"/>
              <a:t>Can use actual example here. </a:t>
            </a:r>
          </a:p>
          <a:p>
            <a:pPr marL="181240" indent="-181240" defTabSz="966612">
              <a:buFont typeface="Arial,Sans-Serif" panose="020B0604020202020204" pitchFamily="34" charset="0"/>
              <a:buChar char="•"/>
              <a:defRPr/>
            </a:pPr>
            <a:endParaRPr lang="en-US" i="1">
              <a:cs typeface="Calibri"/>
            </a:endParaRPr>
          </a:p>
          <a:p>
            <a:pPr marL="0" indent="0" defTabSz="966612">
              <a:buFont typeface="Arial,Sans-Serif" panose="020B0604020202020204" pitchFamily="34" charset="0"/>
              <a:buNone/>
              <a:defRPr/>
            </a:pPr>
            <a:r>
              <a:rPr lang="en-US" i="1">
                <a:cs typeface="Calibri"/>
              </a:rPr>
              <a:t>Resource: https://epd.georgia.gov/watershed-protection-branch/watershed-planning-and-monitoring-program/water-quality-Georgia </a:t>
            </a:r>
          </a:p>
          <a:p>
            <a:pPr marL="181240" indent="-18124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46</a:t>
            </a:fld>
            <a:endParaRPr lang="en-US"/>
          </a:p>
        </p:txBody>
      </p:sp>
    </p:spTree>
    <p:extLst>
      <p:ext uri="{BB962C8B-B14F-4D97-AF65-F5344CB8AC3E}">
        <p14:creationId xmlns:p14="http://schemas.microsoft.com/office/powerpoint/2010/main" val="2026760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This is the sign in page on the website. You will need to log in before you are able to access the data submission form</a:t>
            </a:r>
          </a:p>
          <a:p>
            <a:pPr marL="181240" indent="-181240">
              <a:buFont typeface="Arial" panose="020B0604020202020204" pitchFamily="34" charset="0"/>
              <a:buChar char="•"/>
            </a:pPr>
            <a:r>
              <a:rPr lang="en-US" dirty="0"/>
              <a:t>Once you pass and receive your certification, you will receive an email from your trainer with information on how to log in.</a:t>
            </a:r>
          </a:p>
          <a:p>
            <a:pPr marL="640080" lvl="1" indent="-181240">
              <a:buFont typeface="Arial" panose="020B0604020202020204" pitchFamily="34" charset="0"/>
              <a:buChar char="•"/>
            </a:pPr>
            <a:r>
              <a:rPr lang="en-US" dirty="0"/>
              <a:t>Your username will be the email address that you wrote on the waiver/sign in sheet (unless otherwise noted by trainer) and then you can create a password by clicking the Email My Password button. </a:t>
            </a:r>
          </a:p>
          <a:p>
            <a:pPr marL="640080" lvl="1" indent="-181240">
              <a:buFont typeface="Arial" panose="020B0604020202020204" pitchFamily="34" charset="0"/>
              <a:buChar char="•"/>
            </a:pPr>
            <a:r>
              <a:rPr lang="en-US" dirty="0"/>
              <a:t>However, only trainers and state staff can create new profiles, so be sure to wait until you receive your confirmation email before trying to log in. </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Additional info can be found on the Volunteer FAQs page on the AAS website: https://adoptastream.georgia.gov/how-do-i-get-started-adopt-stream/volunteer-faqs</a:t>
            </a:r>
          </a:p>
        </p:txBody>
      </p:sp>
      <p:sp>
        <p:nvSpPr>
          <p:cNvPr id="4" name="Slide Number Placeholder 3"/>
          <p:cNvSpPr>
            <a:spLocks noGrp="1"/>
          </p:cNvSpPr>
          <p:nvPr>
            <p:ph type="sldNum" sz="quarter" idx="5"/>
          </p:nvPr>
        </p:nvSpPr>
        <p:spPr/>
        <p:txBody>
          <a:bodyPr/>
          <a:lstStyle/>
          <a:p>
            <a:fld id="{2C67AC37-0BEF-46FA-8120-5E034FEBE742}" type="slidenum">
              <a:rPr lang="en-US" smtClean="0"/>
              <a:t>47</a:t>
            </a:fld>
            <a:endParaRPr lang="en-US"/>
          </a:p>
        </p:txBody>
      </p:sp>
    </p:spTree>
    <p:extLst>
      <p:ext uri="{BB962C8B-B14F-4D97-AF65-F5344CB8AC3E}">
        <p14:creationId xmlns:p14="http://schemas.microsoft.com/office/powerpoint/2010/main" val="1421464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screenshot shows the data submission form on the AAS website. You must be logged in with an up-to-date certification to access this page.</a:t>
            </a:r>
          </a:p>
          <a:p>
            <a:pPr marL="181240" indent="-181240">
              <a:buFont typeface="Arial" panose="020B0604020202020204" pitchFamily="34" charset="0"/>
              <a:buChar char="•"/>
            </a:pPr>
            <a:r>
              <a:rPr lang="en-US"/>
              <a:t>This is where you will enter all types of data that you collect</a:t>
            </a:r>
          </a:p>
          <a:p>
            <a:pPr marL="181240" indent="-181240">
              <a:buFont typeface="Arial" panose="020B0604020202020204" pitchFamily="34" charset="0"/>
              <a:buChar char="•"/>
            </a:pPr>
            <a:r>
              <a:rPr lang="en-US"/>
              <a:t>We will go over how to click through this online form after we review the paper data form </a:t>
            </a:r>
          </a:p>
        </p:txBody>
      </p:sp>
      <p:sp>
        <p:nvSpPr>
          <p:cNvPr id="4" name="Slide Number Placeholder 3"/>
          <p:cNvSpPr>
            <a:spLocks noGrp="1"/>
          </p:cNvSpPr>
          <p:nvPr>
            <p:ph type="sldNum" sz="quarter" idx="5"/>
          </p:nvPr>
        </p:nvSpPr>
        <p:spPr/>
        <p:txBody>
          <a:bodyPr/>
          <a:lstStyle/>
          <a:p>
            <a:fld id="{2C67AC37-0BEF-46FA-8120-5E034FEBE742}" type="slidenum">
              <a:rPr lang="en-US" smtClean="0"/>
              <a:t>48</a:t>
            </a:fld>
            <a:endParaRPr lang="en-US"/>
          </a:p>
        </p:txBody>
      </p:sp>
    </p:spTree>
    <p:extLst>
      <p:ext uri="{BB962C8B-B14F-4D97-AF65-F5344CB8AC3E}">
        <p14:creationId xmlns:p14="http://schemas.microsoft.com/office/powerpoint/2010/main" val="1321426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Paper forms will be very similar to online forms</a:t>
            </a:r>
          </a:p>
          <a:p>
            <a:pPr marL="181240" indent="-181240">
              <a:buFont typeface="Arial" panose="020B0604020202020204" pitchFamily="34" charset="0"/>
              <a:buChar char="•"/>
            </a:pPr>
            <a:r>
              <a:rPr lang="en-US" dirty="0"/>
              <a:t>All forms have a site, weather, and observations section</a:t>
            </a:r>
          </a:p>
          <a:p>
            <a:pPr marL="640080" lvl="1" indent="-181240">
              <a:buFont typeface="Arial" panose="020B0604020202020204" pitchFamily="34" charset="0"/>
              <a:buChar char="•"/>
            </a:pPr>
            <a:r>
              <a:rPr lang="en-US" dirty="0"/>
              <a:t>Remember, Observations is one of the main goals of AAS!</a:t>
            </a:r>
          </a:p>
          <a:p>
            <a:pPr marL="640080" lvl="1" indent="-181240">
              <a:buFont typeface="Arial" panose="020B0604020202020204" pitchFamily="34" charset="0"/>
              <a:buChar char="•"/>
            </a:pPr>
            <a:r>
              <a:rPr lang="en-US" i="1" dirty="0"/>
              <a:t>Go through datasheet and discuss some of the parameters and their importance</a:t>
            </a:r>
          </a:p>
        </p:txBody>
      </p:sp>
      <p:sp>
        <p:nvSpPr>
          <p:cNvPr id="4" name="Slide Number Placeholder 3"/>
          <p:cNvSpPr>
            <a:spLocks noGrp="1"/>
          </p:cNvSpPr>
          <p:nvPr>
            <p:ph type="sldNum" sz="quarter" idx="5"/>
          </p:nvPr>
        </p:nvSpPr>
        <p:spPr/>
        <p:txBody>
          <a:bodyPr/>
          <a:lstStyle/>
          <a:p>
            <a:fld id="{2C67AC37-0BEF-46FA-8120-5E034FEBE742}" type="slidenum">
              <a:rPr lang="en-US" smtClean="0"/>
              <a:t>49</a:t>
            </a:fld>
            <a:endParaRPr lang="en-US"/>
          </a:p>
        </p:txBody>
      </p:sp>
    </p:spTree>
    <p:extLst>
      <p:ext uri="{BB962C8B-B14F-4D97-AF65-F5344CB8AC3E}">
        <p14:creationId xmlns:p14="http://schemas.microsoft.com/office/powerpoint/2010/main" val="275359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dirty="0"/>
              <a:t>This slide has animations</a:t>
            </a:r>
            <a:endParaRPr lang="en-US" dirty="0"/>
          </a:p>
          <a:p>
            <a:pPr defTabSz="966612">
              <a:defRPr/>
            </a:pPr>
            <a:endParaRPr lang="en-US" i="1" dirty="0"/>
          </a:p>
          <a:p>
            <a:pPr defTabSz="966612">
              <a:defRPr/>
            </a:pPr>
            <a:r>
              <a:rPr lang="en-US" sz="1200" i="1" dirty="0">
                <a:latin typeface="+mn-lt"/>
              </a:rPr>
              <a:t>Feel free to give an example of an issue specific to your watershed that can help demonstrate the watershed concept. Or add a local watershed map if you have one available.</a:t>
            </a:r>
            <a:endParaRPr lang="en-US" dirty="0">
              <a:cs typeface="Calibri"/>
            </a:endParaRPr>
          </a:p>
          <a:p>
            <a:endParaRPr lang="en-US" dirty="0">
              <a:cs typeface="Calibri"/>
            </a:endParaRPr>
          </a:p>
          <a:p>
            <a:pPr marL="180975" indent="-180975">
              <a:buFont typeface="Arial" panose="020B0604020202020204" pitchFamily="34" charset="0"/>
              <a:buChar char="•"/>
            </a:pPr>
            <a:r>
              <a:rPr lang="en-US" sz="1200" dirty="0">
                <a:latin typeface="+mn-lt"/>
              </a:rPr>
              <a:t>Now that we know what a watershed is- where can they be found in our state?</a:t>
            </a:r>
            <a:r>
              <a:rPr lang="en-US" dirty="0"/>
              <a:t> </a:t>
            </a:r>
            <a:endParaRPr lang="en-US" sz="1200" u="none" dirty="0">
              <a:latin typeface="+mn-lt"/>
              <a:cs typeface="Calibri"/>
            </a:endParaRPr>
          </a:p>
          <a:p>
            <a:pPr marL="64008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answer is literally everywhere! Everything is located on a watershed</a:t>
            </a:r>
            <a:endParaRPr lang="en-US" sz="1200" u="none" dirty="0">
              <a:latin typeface="+mn-lt"/>
              <a:cs typeface="Calibri"/>
            </a:endParaRPr>
          </a:p>
          <a:p>
            <a:pPr marL="18288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latin typeface="+mn-lt"/>
              </a:rPr>
              <a:t>Georgia has 14 major watersheds (1</a:t>
            </a:r>
            <a:r>
              <a:rPr lang="en-US" sz="1200" u="none" baseline="30000" dirty="0">
                <a:latin typeface="+mn-lt"/>
              </a:rPr>
              <a:t>st</a:t>
            </a:r>
            <a:r>
              <a:rPr lang="en-US" sz="1200" u="none" dirty="0">
                <a:latin typeface="+mn-lt"/>
              </a:rPr>
              <a:t> photo), </a:t>
            </a:r>
            <a:r>
              <a:rPr lang="en-US" sz="1200" b="1" u="none" dirty="0">
                <a:latin typeface="+mn-lt"/>
              </a:rPr>
              <a:t>what major watershed are we in today</a:t>
            </a:r>
            <a:r>
              <a:rPr lang="en-US" sz="1200" u="none" dirty="0">
                <a:latin typeface="+mn-lt"/>
              </a:rPr>
              <a:t>?</a:t>
            </a:r>
            <a:endParaRPr lang="en-US" sz="1200" u="none" dirty="0">
              <a:latin typeface="+mn-lt"/>
              <a:cs typeface="Calibri"/>
            </a:endParaRPr>
          </a:p>
          <a:p>
            <a:pPr marL="180975" indent="-180975">
              <a:buFont typeface="Arial" panose="020B0604020202020204" pitchFamily="34" charset="0"/>
              <a:buChar char="•"/>
            </a:pPr>
            <a:r>
              <a:rPr lang="en-US" dirty="0"/>
              <a:t>The</a:t>
            </a:r>
            <a:r>
              <a:rPr lang="en-US" sz="1200" dirty="0">
                <a:latin typeface="+mn-lt"/>
              </a:rPr>
              <a:t> second photo shows us the 52 sub-watersheds in the state. </a:t>
            </a:r>
            <a:r>
              <a:rPr lang="en-US" sz="1200" u="sng" dirty="0">
                <a:latin typeface="+mn-lt"/>
              </a:rPr>
              <a:t>What watershed are we in according to the second photo? </a:t>
            </a:r>
            <a:r>
              <a:rPr lang="en-US" sz="1200" dirty="0">
                <a:latin typeface="+mn-lt"/>
                <a:cs typeface="Calibri"/>
              </a:rPr>
              <a:t>	</a:t>
            </a:r>
          </a:p>
          <a:p>
            <a:pPr marL="640080" lvl="1" indent="-180975">
              <a:buFont typeface="Arial" panose="020B0604020202020204" pitchFamily="34" charset="0"/>
              <a:buChar char="•"/>
            </a:pPr>
            <a:r>
              <a:rPr lang="en-US" sz="1200" dirty="0">
                <a:solidFill>
                  <a:srgbClr val="000000"/>
                </a:solidFill>
                <a:latin typeface="+mn-lt"/>
              </a:rPr>
              <a:t>Notice how the larger watersheds can be broken down into smaller watersheds</a:t>
            </a:r>
            <a:r>
              <a:rPr lang="en-US" sz="1200" dirty="0">
                <a:solidFill>
                  <a:srgbClr val="444444"/>
                </a:solidFill>
                <a:latin typeface="+mn-lt"/>
              </a:rPr>
              <a:t>​</a:t>
            </a:r>
            <a:endParaRPr lang="en-US" sz="1200" dirty="0">
              <a:solidFill>
                <a:srgbClr val="444444"/>
              </a:solidFill>
              <a:latin typeface="+mn-lt"/>
              <a:cs typeface="Calibri"/>
            </a:endParaRPr>
          </a:p>
          <a:p>
            <a:pPr marL="640080" lvl="1" indent="-180975">
              <a:buFont typeface="Arial" panose="020B0604020202020204" pitchFamily="34" charset="0"/>
              <a:buChar char="•"/>
            </a:pPr>
            <a:r>
              <a:rPr lang="en-US" sz="1200" dirty="0">
                <a:solidFill>
                  <a:srgbClr val="000000"/>
                </a:solidFill>
                <a:latin typeface="+mn-lt"/>
              </a:rPr>
              <a:t>Even though these land areas are separated by high points of land and other demarcating factors,  remember that “we all live downstream” </a:t>
            </a:r>
            <a:r>
              <a:rPr lang="en-US" sz="1200" dirty="0">
                <a:solidFill>
                  <a:srgbClr val="444444"/>
                </a:solidFill>
                <a:latin typeface="+mn-lt"/>
              </a:rPr>
              <a:t>​</a:t>
            </a:r>
            <a:endParaRPr lang="en-US" sz="1200" dirty="0">
              <a:solidFill>
                <a:srgbClr val="444444"/>
              </a:solidFill>
              <a:latin typeface="+mn-lt"/>
              <a:cs typeface="Calibri"/>
            </a:endParaRPr>
          </a:p>
          <a:p>
            <a:pPr marL="640080" lvl="1" indent="-180975">
              <a:buFont typeface="Arial" panose="020B0604020202020204" pitchFamily="34" charset="0"/>
              <a:buChar char="•"/>
            </a:pPr>
            <a:r>
              <a:rPr lang="en-US" sz="1200" dirty="0">
                <a:solidFill>
                  <a:srgbClr val="000000"/>
                </a:solidFill>
                <a:latin typeface="+mn-lt"/>
              </a:rPr>
              <a:t>Look at the metro Atlanta area; there are 4 watersheds just within the perimeter of 285. Imagine the impact on water quality! ​</a:t>
            </a:r>
            <a:r>
              <a:rPr lang="en-US" sz="1200" dirty="0">
                <a:solidFill>
                  <a:srgbClr val="444444"/>
                </a:solidFill>
                <a:latin typeface="+mn-lt"/>
              </a:rPr>
              <a:t>​</a:t>
            </a:r>
            <a:endParaRPr lang="en-US" sz="1200" dirty="0">
              <a:solidFill>
                <a:srgbClr val="444444"/>
              </a:solidFill>
              <a:latin typeface="+mn-lt"/>
              <a:cs typeface="Calibri"/>
            </a:endParaRPr>
          </a:p>
          <a:p>
            <a:pPr marL="483306" lvl="1"/>
            <a:endParaRPr lang="en-US" sz="1200" dirty="0">
              <a:solidFill>
                <a:srgbClr val="444444"/>
              </a:solidFill>
              <a:latin typeface="+mn-lt"/>
            </a:endParaRPr>
          </a:p>
          <a:p>
            <a:pPr marL="180975" indent="-180975">
              <a:buFont typeface="Arial" panose="020B0604020202020204" pitchFamily="34" charset="0"/>
              <a:buChar char="•"/>
            </a:pPr>
            <a:r>
              <a:rPr lang="en-US" sz="1200" i="1" dirty="0">
                <a:latin typeface="+mn-lt"/>
              </a:rPr>
              <a:t>helpful resource for GA watersheds: https://garivers.org/georgia-rivers/</a:t>
            </a:r>
            <a:endParaRPr lang="en-US" sz="1200" i="1"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2C67AC37-0BEF-46FA-8120-5E034FEBE742}" type="slidenum">
              <a:rPr lang="en-US" smtClean="0"/>
              <a:t>5</a:t>
            </a:fld>
            <a:endParaRPr lang="en-US"/>
          </a:p>
        </p:txBody>
      </p:sp>
    </p:spTree>
    <p:extLst>
      <p:ext uri="{BB962C8B-B14F-4D97-AF65-F5344CB8AC3E}">
        <p14:creationId xmlns:p14="http://schemas.microsoft.com/office/powerpoint/2010/main" val="1759220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i="1" dirty="0"/>
              <a:t>Correlate the sections of the datasheet to what they have learned so far</a:t>
            </a:r>
          </a:p>
          <a:p>
            <a:pPr marL="181240" indent="-181240" defTabSz="966612">
              <a:buFont typeface="Arial" panose="020B0604020202020204" pitchFamily="34" charset="0"/>
              <a:buChar char="•"/>
              <a:defRPr/>
            </a:pPr>
            <a:r>
              <a:rPr lang="en-US" b="1" i="0" dirty="0"/>
              <a:t>Remember, submit ASAP to online AAS database!</a:t>
            </a:r>
          </a:p>
          <a:p>
            <a:endParaRPr lang="en-US" b="1" dirty="0"/>
          </a:p>
        </p:txBody>
      </p:sp>
      <p:sp>
        <p:nvSpPr>
          <p:cNvPr id="4" name="Slide Number Placeholder 3"/>
          <p:cNvSpPr>
            <a:spLocks noGrp="1"/>
          </p:cNvSpPr>
          <p:nvPr>
            <p:ph type="sldNum" sz="quarter" idx="5"/>
          </p:nvPr>
        </p:nvSpPr>
        <p:spPr/>
        <p:txBody>
          <a:bodyPr/>
          <a:lstStyle/>
          <a:p>
            <a:fld id="{2C67AC37-0BEF-46FA-8120-5E034FEBE742}" type="slidenum">
              <a:rPr lang="en-US" smtClean="0"/>
              <a:t>50</a:t>
            </a:fld>
            <a:endParaRPr lang="en-US"/>
          </a:p>
        </p:txBody>
      </p:sp>
    </p:spTree>
    <p:extLst>
      <p:ext uri="{BB962C8B-B14F-4D97-AF65-F5344CB8AC3E}">
        <p14:creationId xmlns:p14="http://schemas.microsoft.com/office/powerpoint/2010/main" val="1509331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0975" indent="-180975">
              <a:buFont typeface="Arial" panose="020B0604020202020204" pitchFamily="34" charset="0"/>
              <a:buChar char="•"/>
            </a:pPr>
            <a:endParaRPr lang="en-US"/>
          </a:p>
          <a:p>
            <a:pPr marL="180975" indent="-180975">
              <a:buFont typeface="Arial" panose="020B0604020202020204" pitchFamily="34" charset="0"/>
              <a:buChar char="•"/>
            </a:pPr>
            <a:r>
              <a:rPr lang="en-US"/>
              <a:t>Here is how to submit data on the online database</a:t>
            </a:r>
            <a:endParaRPr lang="en-US">
              <a:cs typeface="Calibri" panose="020F0502020204030204"/>
            </a:endParaRPr>
          </a:p>
          <a:p>
            <a:pPr marL="180975" indent="-180975">
              <a:buFont typeface="Arial" panose="020B0604020202020204" pitchFamily="34" charset="0"/>
              <a:buChar char="•"/>
            </a:pPr>
            <a:r>
              <a:rPr lang="en-US" i="1"/>
              <a:t>Make sure your directions are very clear in toggling between forms and clicking submit</a:t>
            </a:r>
            <a:endParaRPr lang="en-US"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51</a:t>
            </a:fld>
            <a:endParaRPr lang="en-US"/>
          </a:p>
        </p:txBody>
      </p:sp>
    </p:spTree>
    <p:extLst>
      <p:ext uri="{BB962C8B-B14F-4D97-AF65-F5344CB8AC3E}">
        <p14:creationId xmlns:p14="http://schemas.microsoft.com/office/powerpoint/2010/main" val="40133415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Replace info and photos with your own if you’d like!</a:t>
            </a:r>
          </a:p>
          <a:p>
            <a:endParaRPr lang="en-US" b="0" i="1"/>
          </a:p>
          <a:p>
            <a:pPr marL="182880" indent="-182880">
              <a:buFont typeface="Arial"/>
              <a:buChar char="•"/>
            </a:pPr>
            <a:r>
              <a:rPr lang="en-US" sz="1200"/>
              <a:t>Connect with us!</a:t>
            </a:r>
            <a:endParaRPr lang="en-US"/>
          </a:p>
          <a:p>
            <a:pPr marL="182880" indent="-182880">
              <a:buFont typeface="Arial"/>
              <a:buChar char="•"/>
            </a:pPr>
            <a:r>
              <a:rPr lang="en-US" sz="1200"/>
              <a:t>Email, website, </a:t>
            </a:r>
            <a:r>
              <a:rPr lang="en-US"/>
              <a:t>Facebook</a:t>
            </a:r>
            <a:r>
              <a:rPr lang="en-US" sz="1200"/>
              <a:t>, Instagram, address, and phone</a:t>
            </a:r>
            <a:endParaRPr lang="en-US" sz="1200">
              <a:cs typeface="Calibri"/>
            </a:endParaRPr>
          </a:p>
          <a:p>
            <a:pPr marL="182880" indent="-182880">
              <a:buFont typeface="Arial"/>
              <a:buChar char="•"/>
            </a:pPr>
            <a:r>
              <a:rPr lang="en-US" sz="1200"/>
              <a:t>Here is the AAS staff!</a:t>
            </a:r>
            <a:endParaRPr lang="en-US" sz="1200">
              <a:cs typeface="Calibri"/>
            </a:endParaRPr>
          </a:p>
          <a:p>
            <a:endParaRPr lang="en-US" b="0" i="1"/>
          </a:p>
        </p:txBody>
      </p:sp>
      <p:sp>
        <p:nvSpPr>
          <p:cNvPr id="4" name="Slide Number Placeholder 3"/>
          <p:cNvSpPr>
            <a:spLocks noGrp="1"/>
          </p:cNvSpPr>
          <p:nvPr>
            <p:ph type="sldNum" sz="quarter" idx="5"/>
          </p:nvPr>
        </p:nvSpPr>
        <p:spPr/>
        <p:txBody>
          <a:bodyPr/>
          <a:lstStyle/>
          <a:p>
            <a:fld id="{2C67AC37-0BEF-46FA-8120-5E034FEBE742}" type="slidenum">
              <a:rPr lang="en-US" smtClean="0"/>
              <a:t>52</a:t>
            </a:fld>
            <a:endParaRPr lang="en-US"/>
          </a:p>
        </p:txBody>
      </p:sp>
    </p:spTree>
    <p:extLst>
      <p:ext uri="{BB962C8B-B14F-4D97-AF65-F5344CB8AC3E}">
        <p14:creationId xmlns:p14="http://schemas.microsoft.com/office/powerpoint/2010/main" val="836988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1" dirty="0">
                <a:cs typeface="Calibri"/>
              </a:rPr>
              <a:t>Make sure to review all text in bold! Go through test questions verbally with attendees </a:t>
            </a:r>
          </a:p>
          <a:p>
            <a:pPr marL="181240" indent="-181240">
              <a:buFont typeface="Arial" panose="020B0604020202020204" pitchFamily="34" charset="0"/>
              <a:buChar char="•"/>
            </a:pPr>
            <a:r>
              <a:rPr lang="en-US" i="1" dirty="0">
                <a:cs typeface="Calibri"/>
              </a:rPr>
              <a:t>Field:</a:t>
            </a:r>
          </a:p>
          <a:p>
            <a:pPr marL="640080" lvl="1" indent="-181240">
              <a:buFont typeface="Arial" panose="020B0604020202020204" pitchFamily="34" charset="0"/>
              <a:buChar char="•"/>
            </a:pPr>
            <a:r>
              <a:rPr lang="en-US" i="1" dirty="0">
                <a:cs typeface="Calibri"/>
              </a:rPr>
              <a:t>Practice whirl-</a:t>
            </a:r>
            <a:r>
              <a:rPr lang="en-US" i="1" dirty="0" err="1">
                <a:cs typeface="Calibri"/>
              </a:rPr>
              <a:t>pak</a:t>
            </a:r>
            <a:endParaRPr lang="en-US" i="1" dirty="0">
              <a:cs typeface="Calibri"/>
            </a:endParaRPr>
          </a:p>
          <a:p>
            <a:pPr marL="640080" lvl="1" indent="-181240">
              <a:buFont typeface="Arial" panose="020B0604020202020204" pitchFamily="34" charset="0"/>
              <a:buChar char="•"/>
            </a:pPr>
            <a:r>
              <a:rPr lang="en-US" i="1" dirty="0">
                <a:cs typeface="Calibri"/>
              </a:rPr>
              <a:t>Practice plating</a:t>
            </a:r>
          </a:p>
          <a:p>
            <a:pPr marL="640080" lvl="1" indent="-181240">
              <a:buFont typeface="Arial" panose="020B0604020202020204" pitchFamily="34" charset="0"/>
              <a:buChar char="•"/>
            </a:pPr>
            <a:r>
              <a:rPr lang="en-US" i="1" dirty="0">
                <a:cs typeface="Calibri"/>
              </a:rPr>
              <a:t>Practice counting and calculating </a:t>
            </a:r>
          </a:p>
          <a:p>
            <a:pPr marL="181240" indent="-18124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53</a:t>
            </a:fld>
            <a:endParaRPr lang="en-US"/>
          </a:p>
        </p:txBody>
      </p:sp>
    </p:spTree>
    <p:extLst>
      <p:ext uri="{BB962C8B-B14F-4D97-AF65-F5344CB8AC3E}">
        <p14:creationId xmlns:p14="http://schemas.microsoft.com/office/powerpoint/2010/main" val="341177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has animations</a:t>
            </a:r>
            <a:endParaRPr lang="en-US" dirty="0"/>
          </a:p>
          <a:p>
            <a:pPr marL="181240" indent="-181240">
              <a:buFont typeface="Arial" panose="020B0604020202020204" pitchFamily="34" charset="0"/>
              <a:buChar char="•"/>
            </a:pPr>
            <a:endParaRPr lang="en-US" i="1" dirty="0"/>
          </a:p>
          <a:p>
            <a:pPr marL="180975" indent="-180975">
              <a:buFont typeface="Arial" panose="020B0604020202020204" pitchFamily="34" charset="0"/>
              <a:buChar char="•"/>
            </a:pPr>
            <a:r>
              <a:rPr lang="en-US" i="1" dirty="0"/>
              <a:t>(Map photo)</a:t>
            </a:r>
            <a:r>
              <a:rPr lang="en-US" dirty="0"/>
              <a:t> This map shows all the active AAS sites across the state. Working off the knowledge from the previous slide, are there vols working in your watershed already? </a:t>
            </a:r>
            <a:endParaRPr lang="en-US" dirty="0">
              <a:cs typeface="Calibri"/>
            </a:endParaRPr>
          </a:p>
          <a:p>
            <a:pPr marL="640080" lvl="1" indent="-180975">
              <a:buFont typeface="Arial" panose="020B0604020202020204" pitchFamily="34" charset="0"/>
              <a:buChar char="•"/>
            </a:pPr>
            <a:r>
              <a:rPr lang="en-US" dirty="0"/>
              <a:t>Hopefully, this map shows that you have AAS sites in your watershed already. If it does not, we are so excited that you are leading the way in your area!</a:t>
            </a:r>
            <a:endParaRPr lang="en-US" dirty="0">
              <a:cs typeface="Calibri"/>
            </a:endParaRPr>
          </a:p>
          <a:p>
            <a:pPr marL="664546" lvl="1" indent="-181240">
              <a:buFont typeface="Arial" panose="020B0604020202020204" pitchFamily="34" charset="0"/>
              <a:buChar char="•"/>
            </a:pPr>
            <a:endParaRPr lang="en-US" dirty="0">
              <a:cs typeface="Calibri"/>
            </a:endParaRPr>
          </a:p>
          <a:p>
            <a:pPr marL="180975" indent="-180975">
              <a:buFont typeface="Arial" panose="020B0604020202020204" pitchFamily="34" charset="0"/>
              <a:buChar char="•"/>
            </a:pPr>
            <a:r>
              <a:rPr lang="en-US" i="1" dirty="0"/>
              <a:t>(map with photos) </a:t>
            </a:r>
            <a:r>
              <a:rPr lang="en-US" dirty="0"/>
              <a:t>You are joining a network of volunteers across the state (and beyond!) that are collecting and submitting data. These may be professors or their students using the data for research, a retiree acting on their interest in water chemistry, a neighborhood association member concerned about the lake they live on, a young family making sure their backyard stream is safe for their children and pets to play in, a scout troop, a riverkeeper volunteer, you name it!</a:t>
            </a:r>
            <a:endParaRPr lang="en-US" dirty="0">
              <a:cs typeface="Calibri"/>
            </a:endParaRPr>
          </a:p>
          <a:p>
            <a:pPr marL="181240" indent="-181240">
              <a:buFont typeface="Arial" panose="020B0604020202020204" pitchFamily="34" charset="0"/>
              <a:buChar char="•"/>
            </a:pPr>
            <a:endParaRPr lang="en-US" dirty="0">
              <a:cs typeface="Calibri"/>
            </a:endParaRPr>
          </a:p>
          <a:p>
            <a:pPr marL="180975" indent="-180975">
              <a:buFont typeface="Arial" panose="020B0604020202020204" pitchFamily="34" charset="0"/>
              <a:buChar char="•"/>
            </a:pPr>
            <a:r>
              <a:rPr lang="en-US" i="1" dirty="0">
                <a:cs typeface="Calibri"/>
              </a:rPr>
              <a:t>(triangle graphic) </a:t>
            </a:r>
          </a:p>
          <a:p>
            <a:pPr marL="640080" lvl="1" indent="-180975">
              <a:buFont typeface="Arial" panose="020B0604020202020204" pitchFamily="34" charset="0"/>
              <a:buChar char="•"/>
            </a:pPr>
            <a:r>
              <a:rPr lang="en-US" i="0" dirty="0">
                <a:cs typeface="Calibri"/>
              </a:rPr>
              <a:t>Volunteers- </a:t>
            </a:r>
            <a:r>
              <a:rPr lang="en-US" dirty="0">
                <a:cs typeface="Calibri"/>
              </a:rPr>
              <a:t>As you can see, volunteers are the reason this program exists. Without such a large number of interested and active community members, AAS would not be able to monitor anywhere close to the number of sites shown on the previous map. But thanks to you and all other AAS volunteers, our database is ever growing, and we are here to support your efforts. </a:t>
            </a:r>
          </a:p>
          <a:p>
            <a:pPr marL="640080" lvl="1" indent="-180975">
              <a:buFont typeface="Arial" panose="020B0604020202020204" pitchFamily="34" charset="0"/>
              <a:buChar char="•"/>
            </a:pPr>
            <a:r>
              <a:rPr lang="en-US" dirty="0">
                <a:cs typeface="Calibri"/>
              </a:rPr>
              <a:t>Local coordinators- Local coordinators/trainers are an integral part to the AAS program as well. They are responsible for providing training and support to regions of the state and staying up to date with information that the state and local governments put out. These coordinators are trained by the state office and provide many of the workshop opportunities that are offered across the state. </a:t>
            </a:r>
          </a:p>
          <a:p>
            <a:pPr marL="640080" lvl="1" indent="-180975">
              <a:buFont typeface="Arial" panose="020B0604020202020204" pitchFamily="34" charset="0"/>
              <a:buChar char="•"/>
            </a:pPr>
            <a:r>
              <a:rPr lang="en-US" dirty="0">
                <a:cs typeface="Calibri"/>
              </a:rPr>
              <a:t>Board members- AAS also has an advisory board that guides the program to be the most effective and meaningful for the citizen scientists that are engaged. </a:t>
            </a:r>
          </a:p>
          <a:p>
            <a:pPr marL="640080" lvl="1" indent="-180975">
              <a:buFont typeface="Arial" panose="020B0604020202020204" pitchFamily="34" charset="0"/>
              <a:buChar char="•"/>
            </a:pPr>
            <a:r>
              <a:rPr lang="en-US" dirty="0">
                <a:cs typeface="Calibri"/>
              </a:rPr>
              <a:t>State staff- The smallest number you can see at the top of the triangle is state staff. These few employees support this volunteer program for the state of Georgia and provide support and guidance when possible. They also organize the annual conference and travel to participate in other outreach and data collection events. </a:t>
            </a:r>
          </a:p>
          <a:p>
            <a:pPr marL="664546" lvl="1" indent="-181240">
              <a:buFont typeface="Arial" panose="020B0604020202020204" pitchFamily="34" charset="0"/>
              <a:buChar char="•"/>
            </a:pPr>
            <a:endParaRPr lang="en-US" dirty="0">
              <a:cs typeface="Calibri"/>
            </a:endParaRPr>
          </a:p>
          <a:p>
            <a:pPr marL="181240" indent="-181240">
              <a:buFont typeface="Arial" panose="020B0604020202020204" pitchFamily="34" charset="0"/>
              <a:buChar char="•"/>
            </a:pPr>
            <a:endParaRPr lang="en-US" dirty="0">
              <a:cs typeface="Calibri"/>
            </a:endParaRPr>
          </a:p>
          <a:p>
            <a:pPr marL="181240" indent="-18124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6</a:t>
            </a:fld>
            <a:endParaRPr lang="en-US"/>
          </a:p>
        </p:txBody>
      </p:sp>
    </p:spTree>
    <p:extLst>
      <p:ext uri="{BB962C8B-B14F-4D97-AF65-F5344CB8AC3E}">
        <p14:creationId xmlns:p14="http://schemas.microsoft.com/office/powerpoint/2010/main" val="252948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0" dirty="0"/>
              <a:t>With so many volunteers and local coordinators, we all need to be on the same page so that the data being collected is replicable and be trusted.</a:t>
            </a:r>
            <a:r>
              <a:rPr lang="en-US" dirty="0"/>
              <a:t> </a:t>
            </a:r>
            <a:endParaRPr lang="en-US" b="0" dirty="0">
              <a:cs typeface="Calibri"/>
            </a:endParaRPr>
          </a:p>
          <a:p>
            <a:pPr marL="640080" lvl="1" indent="-181240">
              <a:buFont typeface="Arial" panose="020B0604020202020204" pitchFamily="34" charset="0"/>
              <a:buChar char="•"/>
            </a:pPr>
            <a:r>
              <a:rPr lang="en-US" b="0" dirty="0"/>
              <a:t>Therefore, AAS has an EPA approved QAPP (quality assurance project plan)</a:t>
            </a:r>
            <a:endParaRPr lang="en-US" b="0" dirty="0">
              <a:cs typeface="Calibri"/>
            </a:endParaRPr>
          </a:p>
          <a:p>
            <a:pPr marL="640080" lvl="1" indent="-181240">
              <a:buFont typeface="Arial" panose="020B0604020202020204" pitchFamily="34" charset="0"/>
              <a:buChar char="•"/>
            </a:pPr>
            <a:r>
              <a:rPr lang="en-US" b="0" dirty="0"/>
              <a:t>The QAPP lays out all the details in the QA/QC protocols</a:t>
            </a:r>
            <a:endParaRPr lang="en-US" b="0" dirty="0">
              <a:cs typeface="Calibri"/>
            </a:endParaRPr>
          </a:p>
          <a:p>
            <a:pPr marL="1097280" lvl="2" indent="-181240">
              <a:buFont typeface="Arial" panose="020B0604020202020204" pitchFamily="34" charset="0"/>
              <a:buChar char="•"/>
            </a:pPr>
            <a:r>
              <a:rPr lang="en-US" b="0" dirty="0"/>
              <a:t>QA/QC protocols simply give every monitor a standard to abide by. Once we start talking about bacterial monitoring specifically today, you’ll see that there are steps and processes to follow and that</a:t>
            </a:r>
            <a:r>
              <a:rPr lang="en-US" dirty="0"/>
              <a:t> are</a:t>
            </a:r>
            <a:r>
              <a:rPr lang="en-US" b="0" dirty="0"/>
              <a:t> the same for everyone </a:t>
            </a:r>
            <a:r>
              <a:rPr lang="en-US" dirty="0"/>
              <a:t>that</a:t>
            </a:r>
            <a:r>
              <a:rPr lang="en-US" b="0" dirty="0"/>
              <a:t> submits data to the AAS database</a:t>
            </a:r>
            <a:endParaRPr lang="en-US" b="0" dirty="0">
              <a:cs typeface="Calibri"/>
            </a:endParaRP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dirty="0"/>
              <a:t>Besides specific protocols, QA/QC provides a framework for volunteers to get certified, submit data, and continue working with AAS</a:t>
            </a:r>
            <a:r>
              <a:rPr lang="en-US" dirty="0"/>
              <a:t> </a:t>
            </a:r>
            <a:endParaRPr lang="en-US" b="0" dirty="0">
              <a:cs typeface="Calibri"/>
            </a:endParaRPr>
          </a:p>
          <a:p>
            <a:pPr marL="640080" lvl="1" indent="-181240">
              <a:buFont typeface="Arial" panose="020B0604020202020204" pitchFamily="34" charset="0"/>
              <a:buChar char="•"/>
            </a:pPr>
            <a:r>
              <a:rPr lang="en-US" b="0" dirty="0"/>
              <a:t>Therefore, before you are a certified volunteer, you must attend a workshop and pass the applicable certification test</a:t>
            </a:r>
            <a:endParaRPr lang="en-US" b="0" dirty="0">
              <a:cs typeface="Calibri"/>
            </a:endParaRPr>
          </a:p>
          <a:p>
            <a:pPr marL="640080" lvl="1" indent="-181240">
              <a:buFont typeface="Arial" panose="020B0604020202020204" pitchFamily="34" charset="0"/>
              <a:buChar char="•"/>
            </a:pPr>
            <a:r>
              <a:rPr lang="en-US" b="0" dirty="0"/>
              <a:t>Only individuals are certified (for ex., if a teacher gets certified, their whole class is not certified- just the person that </a:t>
            </a:r>
            <a:r>
              <a:rPr lang="en-US" dirty="0"/>
              <a:t>attended</a:t>
            </a:r>
            <a:r>
              <a:rPr lang="en-US" b="0" dirty="0"/>
              <a:t> and passed the workshop</a:t>
            </a:r>
            <a:r>
              <a:rPr lang="en-US" dirty="0"/>
              <a:t>)</a:t>
            </a:r>
            <a:endParaRPr lang="en-US" b="0"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7</a:t>
            </a:fld>
            <a:endParaRPr lang="en-US"/>
          </a:p>
        </p:txBody>
      </p:sp>
    </p:spTree>
    <p:extLst>
      <p:ext uri="{BB962C8B-B14F-4D97-AF65-F5344CB8AC3E}">
        <p14:creationId xmlns:p14="http://schemas.microsoft.com/office/powerpoint/2010/main" val="409328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1300" dirty="0"/>
              <a:t>To gain your certification, we will work our way through this PowerPoint of background information.</a:t>
            </a:r>
          </a:p>
          <a:p>
            <a:pPr marL="182880" indent="-182880">
              <a:buFont typeface="Arial"/>
              <a:buChar char="•"/>
            </a:pPr>
            <a:r>
              <a:rPr lang="en-US" sz="1300" dirty="0"/>
              <a:t>You will then use this information to collect and plate samples. </a:t>
            </a:r>
          </a:p>
          <a:p>
            <a:pPr marL="182880" indent="-182880">
              <a:buFont typeface="Arial"/>
              <a:buChar char="•"/>
            </a:pPr>
            <a:r>
              <a:rPr lang="en-US" sz="1300" dirty="0"/>
              <a:t>Following this hands-on practice, you will be given a test which you must pass with 80% and the ID portion must be passed with 90</a:t>
            </a:r>
            <a:r>
              <a:rPr lang="en-US" sz="1900" dirty="0">
                <a:solidFill>
                  <a:srgbClr val="444444"/>
                </a:solidFill>
                <a:cs typeface="Calibri"/>
              </a:rPr>
              <a:t>%</a:t>
            </a:r>
          </a:p>
        </p:txBody>
      </p:sp>
      <p:sp>
        <p:nvSpPr>
          <p:cNvPr id="4" name="Slide Number Placeholder 3"/>
          <p:cNvSpPr>
            <a:spLocks noGrp="1"/>
          </p:cNvSpPr>
          <p:nvPr>
            <p:ph type="sldNum" sz="quarter" idx="5"/>
          </p:nvPr>
        </p:nvSpPr>
        <p:spPr/>
        <p:txBody>
          <a:bodyPr/>
          <a:lstStyle/>
          <a:p>
            <a:fld id="{2C67AC37-0BEF-46FA-8120-5E034FEBE742}" type="slidenum">
              <a:rPr lang="en-US" smtClean="0"/>
              <a:t>8</a:t>
            </a:fld>
            <a:endParaRPr lang="en-US"/>
          </a:p>
        </p:txBody>
      </p:sp>
    </p:spTree>
    <p:extLst>
      <p:ext uri="{BB962C8B-B14F-4D97-AF65-F5344CB8AC3E}">
        <p14:creationId xmlns:p14="http://schemas.microsoft.com/office/powerpoint/2010/main" val="13981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fontAlgn="base">
              <a:buFont typeface="Arial" panose="020B0604020202020204" pitchFamily="34" charset="0"/>
              <a:buChar char="•"/>
            </a:pPr>
            <a:r>
              <a:rPr lang="en-US" sz="1200" dirty="0">
                <a:solidFill>
                  <a:srgbClr val="000000"/>
                </a:solidFill>
                <a:latin typeface="+mn-lt"/>
              </a:rPr>
              <a:t>Monitoring for </a:t>
            </a:r>
            <a:r>
              <a:rPr lang="en-US" sz="1200" i="1" dirty="0">
                <a:solidFill>
                  <a:srgbClr val="000000"/>
                </a:solidFill>
                <a:latin typeface="+mn-lt"/>
              </a:rPr>
              <a:t>E.coli </a:t>
            </a:r>
            <a:r>
              <a:rPr lang="en-US" sz="1200" dirty="0">
                <a:solidFill>
                  <a:srgbClr val="000000"/>
                </a:solidFill>
                <a:latin typeface="+mn-lt"/>
              </a:rPr>
              <a:t>can be extremely informative as </a:t>
            </a:r>
            <a:r>
              <a:rPr lang="en-US" sz="1200" b="1" dirty="0">
                <a:solidFill>
                  <a:srgbClr val="000000"/>
                </a:solidFill>
                <a:latin typeface="+mn-lt"/>
              </a:rPr>
              <a:t>it can indicate when human health (and potentially ecosystem health) is at risk</a:t>
            </a:r>
            <a:r>
              <a:rPr lang="en-US" sz="1200" dirty="0">
                <a:solidFill>
                  <a:srgbClr val="000000"/>
                </a:solidFill>
                <a:latin typeface="+mn-lt"/>
              </a:rPr>
              <a:t> </a:t>
            </a:r>
            <a:r>
              <a:rPr lang="en-US" sz="1200" dirty="0">
                <a:solidFill>
                  <a:srgbClr val="444444"/>
                </a:solidFill>
                <a:latin typeface="+mn-lt"/>
              </a:rPr>
              <a:t>​</a:t>
            </a:r>
            <a:r>
              <a:rPr lang="en-US" sz="1200" dirty="0">
                <a:solidFill>
                  <a:srgbClr val="000000"/>
                </a:solidFill>
                <a:latin typeface="+mn-lt"/>
              </a:rPr>
              <a:t> </a:t>
            </a:r>
            <a:r>
              <a:rPr lang="en-US" sz="1200" dirty="0">
                <a:solidFill>
                  <a:srgbClr val="444444"/>
                </a:solidFill>
                <a:latin typeface="+mn-lt"/>
              </a:rPr>
              <a:t>​</a:t>
            </a:r>
          </a:p>
          <a:p>
            <a:pPr marL="640080" lvl="1" indent="-182880" fontAlgn="base">
              <a:buFont typeface="Arial" panose="020B0604020202020204" pitchFamily="34" charset="0"/>
              <a:buChar char="•"/>
            </a:pPr>
            <a:r>
              <a:rPr lang="en-US" sz="1200" i="1" dirty="0">
                <a:solidFill>
                  <a:srgbClr val="444444"/>
                </a:solidFill>
                <a:latin typeface="+mn-lt"/>
              </a:rPr>
              <a:t>More info about E. coli and the significance of indicator bacteria will be on slide 11</a:t>
            </a:r>
            <a:endParaRPr lang="en-US" sz="1200" dirty="0">
              <a:solidFill>
                <a:srgbClr val="000000"/>
              </a:solidFill>
              <a:latin typeface="+mn-lt"/>
            </a:endParaRPr>
          </a:p>
          <a:p>
            <a:pPr marL="182880" indent="-182880" fontAlgn="base">
              <a:buFont typeface="Arial" panose="020B0604020202020204" pitchFamily="34" charset="0"/>
              <a:buChar char="•"/>
            </a:pPr>
            <a:r>
              <a:rPr lang="en-US" sz="1200" dirty="0">
                <a:solidFill>
                  <a:srgbClr val="000000"/>
                </a:solidFill>
                <a:latin typeface="+mn-lt"/>
              </a:rPr>
              <a:t>Pathogens= any microorganisms that can cause disease, will go into more detail in the next slide</a:t>
            </a:r>
          </a:p>
          <a:p>
            <a:pPr marL="182880" indent="-182880" fontAlgn="base">
              <a:buFont typeface="Arial" panose="020B0604020202020204" pitchFamily="34" charset="0"/>
              <a:buChar char="•"/>
            </a:pPr>
            <a:r>
              <a:rPr lang="en-US" sz="1200" dirty="0">
                <a:solidFill>
                  <a:srgbClr val="000000"/>
                </a:solidFill>
                <a:latin typeface="+mn-lt"/>
              </a:rPr>
              <a:t>This type of monitoring involves</a:t>
            </a:r>
            <a:r>
              <a:rPr lang="en-US" sz="1200" dirty="0">
                <a:solidFill>
                  <a:srgbClr val="444444"/>
                </a:solidFill>
                <a:latin typeface="+mn-lt"/>
              </a:rPr>
              <a:t> </a:t>
            </a:r>
            <a:r>
              <a:rPr lang="en-US" sz="1200" dirty="0">
                <a:solidFill>
                  <a:srgbClr val="000000"/>
                </a:solidFill>
                <a:latin typeface="+mn-lt"/>
              </a:rPr>
              <a:t>collecting, plating, and counting E. coli colonies</a:t>
            </a:r>
            <a:r>
              <a:rPr lang="en-US" sz="1200" dirty="0">
                <a:solidFill>
                  <a:srgbClr val="444444"/>
                </a:solidFill>
                <a:latin typeface="+mn-lt"/>
              </a:rPr>
              <a:t>​</a:t>
            </a:r>
          </a:p>
          <a:p>
            <a:pPr marL="182880" indent="-182880" fontAlgn="base">
              <a:buFont typeface="Arial" panose="020B0604020202020204" pitchFamily="34" charset="0"/>
              <a:buChar char="•"/>
            </a:pPr>
            <a:r>
              <a:rPr lang="en-US" sz="1200" dirty="0">
                <a:solidFill>
                  <a:srgbClr val="444444"/>
                </a:solidFill>
                <a:latin typeface="+mn-lt"/>
              </a:rPr>
              <a:t>Bacterial monitoring only provides a snapshot of current water quality conditions, not necessarily long-term trends</a:t>
            </a:r>
            <a:endParaRPr lang="en-US" sz="1200" b="0" i="0" dirty="0">
              <a:solidFill>
                <a:srgbClr val="444444"/>
              </a:solidFill>
              <a:effectLst/>
              <a:latin typeface="+mn-lt"/>
            </a:endParaRPr>
          </a:p>
          <a:p>
            <a:pPr algn="l" rtl="0" fontAlgn="base"/>
            <a:r>
              <a:rPr lang="en-US" sz="1200" dirty="0">
                <a:solidFill>
                  <a:srgbClr val="444444"/>
                </a:solidFill>
                <a:latin typeface="+mn-lt"/>
              </a:rPr>
              <a:t>​</a:t>
            </a:r>
            <a:endParaRPr lang="en-US" sz="1200" dirty="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9</a:t>
            </a:fld>
            <a:endParaRPr lang="en-US"/>
          </a:p>
        </p:txBody>
      </p:sp>
    </p:spTree>
    <p:extLst>
      <p:ext uri="{BB962C8B-B14F-4D97-AF65-F5344CB8AC3E}">
        <p14:creationId xmlns:p14="http://schemas.microsoft.com/office/powerpoint/2010/main" val="116801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0368095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891727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24511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2144727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29055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97565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8ACFE9-E245-453A-9CD1-A8D899652147}"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51799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8ACFE9-E245-453A-9CD1-A8D899652147}"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4889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8ACFE9-E245-453A-9CD1-A8D899652147}"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5007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ACFE9-E245-453A-9CD1-A8D899652147}"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73993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08329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892952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882767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478348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27351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15059308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44C94B3-D92A-41E3-9005-87C0CB567636}" type="datetimeFigureOut">
              <a:rPr lang="en-US" smtClean="0"/>
              <a:t>5/24/2022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73498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861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4C94B3-D92A-41E3-9005-87C0CB567636}"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19691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C94B3-D92A-41E3-9005-87C0CB567636}"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06685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44C94B3-D92A-41E3-9005-87C0CB567636}" type="datetimeFigureOut">
              <a:rPr lang="en-US" smtClean="0"/>
              <a:t>5/24/2022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63627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44C94B3-D92A-41E3-9005-87C0CB567636}" type="datetimeFigureOut">
              <a:rPr lang="en-US" smtClean="0"/>
              <a:t>5/24/2022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72728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44C94B3-D92A-41E3-9005-87C0CB567636}" type="datetimeFigureOut">
              <a:rPr lang="en-US" smtClean="0"/>
              <a:t>5/24/2022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23A1A98-ED48-4F90-8493-C417A270C04D}" type="slidenum">
              <a:rPr lang="en-US" smtClean="0"/>
              <a:t>‹#›</a:t>
            </a:fld>
            <a:endParaRPr lang="en-US"/>
          </a:p>
        </p:txBody>
      </p:sp>
    </p:spTree>
    <p:extLst>
      <p:ext uri="{BB962C8B-B14F-4D97-AF65-F5344CB8AC3E}">
        <p14:creationId xmlns:p14="http://schemas.microsoft.com/office/powerpoint/2010/main" val="4251639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ACFE9-E245-453A-9CD1-A8D899652147}" type="datetimeFigureOut">
              <a:rPr lang="en-US" smtClean="0"/>
              <a:t>5/24/2022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1431820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AE52-D561-4C11-9F6F-2E4D12A8CBF2}"/>
              </a:ext>
            </a:extLst>
          </p:cNvPr>
          <p:cNvSpPr>
            <a:spLocks noGrp="1"/>
          </p:cNvSpPr>
          <p:nvPr>
            <p:ph type="ctrTitle"/>
          </p:nvPr>
        </p:nvSpPr>
        <p:spPr>
          <a:xfrm>
            <a:off x="1600200" y="2961839"/>
            <a:ext cx="8991600" cy="1645920"/>
          </a:xfrm>
        </p:spPr>
        <p:txBody>
          <a:bodyPr/>
          <a:lstStyle/>
          <a:p>
            <a:r>
              <a:rPr lang="en-US"/>
              <a:t>Bacterial Monitoring workshop</a:t>
            </a:r>
          </a:p>
        </p:txBody>
      </p:sp>
      <p:sp>
        <p:nvSpPr>
          <p:cNvPr id="3" name="Subtitle 2">
            <a:extLst>
              <a:ext uri="{FF2B5EF4-FFF2-40B4-BE49-F238E27FC236}">
                <a16:creationId xmlns:a16="http://schemas.microsoft.com/office/drawing/2014/main" id="{B1701D80-0FCE-471B-BB0D-0EA8F593A891}"/>
              </a:ext>
            </a:extLst>
          </p:cNvPr>
          <p:cNvSpPr>
            <a:spLocks noGrp="1"/>
          </p:cNvSpPr>
          <p:nvPr>
            <p:ph type="subTitle" idx="1"/>
          </p:nvPr>
        </p:nvSpPr>
        <p:spPr>
          <a:xfrm>
            <a:off x="2695194" y="2138431"/>
            <a:ext cx="6801612" cy="1239894"/>
          </a:xfrm>
        </p:spPr>
        <p:txBody>
          <a:bodyPr vert="horz" lIns="91440" tIns="45720" rIns="91440" bIns="45720" rtlCol="0" anchor="t">
            <a:normAutofit/>
          </a:bodyPr>
          <a:lstStyle/>
          <a:p>
            <a:r>
              <a:rPr lang="en-US" sz="3600"/>
              <a:t>Georgia Adopt-A-Stream</a:t>
            </a:r>
          </a:p>
        </p:txBody>
      </p:sp>
      <p:pic>
        <p:nvPicPr>
          <p:cNvPr id="4" name="Picture 3">
            <a:extLst>
              <a:ext uri="{FF2B5EF4-FFF2-40B4-BE49-F238E27FC236}">
                <a16:creationId xmlns:a16="http://schemas.microsoft.com/office/drawing/2014/main" id="{7DDBD2E4-609C-482C-9E02-59BEDFAE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61" y="4848623"/>
            <a:ext cx="3367583" cy="1818081"/>
          </a:xfrm>
          <a:prstGeom prst="rect">
            <a:avLst/>
          </a:prstGeom>
        </p:spPr>
      </p:pic>
      <p:pic>
        <p:nvPicPr>
          <p:cNvPr id="1028" name="Picture 4" descr="Logos | Department Of Natural Resources Division">
            <a:extLst>
              <a:ext uri="{FF2B5EF4-FFF2-40B4-BE49-F238E27FC236}">
                <a16:creationId xmlns:a16="http://schemas.microsoft.com/office/drawing/2014/main" id="{CBC6EA88-E660-4A15-960D-A7A24866A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777" y="5600915"/>
            <a:ext cx="3264490" cy="106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30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A4184C4-B292-4795-87CD-2B3046DA34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9" t="-71" r="4373" b="6224"/>
          <a:stretch/>
        </p:blipFill>
        <p:spPr bwMode="auto">
          <a:xfrm>
            <a:off x="7197213" y="1834470"/>
            <a:ext cx="4384106" cy="4403887"/>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About Bacteria</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9359829" cy="4886412"/>
          </a:xfrm>
        </p:spPr>
        <p:txBody>
          <a:bodyPr vert="horz" lIns="91440" tIns="45720" rIns="91440" bIns="45720" rtlCol="0" anchor="t">
            <a:noAutofit/>
          </a:bodyPr>
          <a:lstStyle/>
          <a:p>
            <a:r>
              <a:rPr lang="en-US" sz="2400" b="1" dirty="0"/>
              <a:t>Single-celled, living microscopic organisms</a:t>
            </a:r>
          </a:p>
          <a:p>
            <a:r>
              <a:rPr lang="en-US" sz="2400" dirty="0"/>
              <a:t>Pros:</a:t>
            </a:r>
            <a:endParaRPr lang="en-US" sz="2400" b="1" dirty="0"/>
          </a:p>
          <a:p>
            <a:pPr lvl="1"/>
            <a:r>
              <a:rPr lang="en-US" sz="2200" dirty="0"/>
              <a:t>Decomposition</a:t>
            </a:r>
          </a:p>
          <a:p>
            <a:pPr lvl="1"/>
            <a:r>
              <a:rPr lang="en-US" sz="2200" dirty="0"/>
              <a:t>Digestion</a:t>
            </a:r>
          </a:p>
          <a:p>
            <a:pPr lvl="1"/>
            <a:r>
              <a:rPr lang="en-US" sz="2200" dirty="0"/>
              <a:t>Nutrient Cycling</a:t>
            </a:r>
          </a:p>
          <a:p>
            <a:pPr lvl="1"/>
            <a:r>
              <a:rPr lang="en-US" sz="2200" dirty="0"/>
              <a:t>Pollution Control</a:t>
            </a:r>
          </a:p>
          <a:p>
            <a:r>
              <a:rPr lang="en-US" sz="2400" dirty="0"/>
              <a:t>Risks:</a:t>
            </a:r>
          </a:p>
          <a:p>
            <a:pPr lvl="1"/>
            <a:r>
              <a:rPr lang="en-US" sz="2200" dirty="0"/>
              <a:t>Release Toxins</a:t>
            </a:r>
          </a:p>
          <a:p>
            <a:pPr lvl="1"/>
            <a:r>
              <a:rPr lang="en-US" sz="2200" dirty="0"/>
              <a:t>Cause Disease (Pathogens)</a:t>
            </a:r>
          </a:p>
          <a:p>
            <a:pPr lvl="1"/>
            <a:endParaRPr lang="en-US" sz="2000" dirty="0"/>
          </a:p>
        </p:txBody>
      </p:sp>
    </p:spTree>
    <p:extLst>
      <p:ext uri="{BB962C8B-B14F-4D97-AF65-F5344CB8AC3E}">
        <p14:creationId xmlns:p14="http://schemas.microsoft.com/office/powerpoint/2010/main" val="1386307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is </a:t>
            </a:r>
            <a:r>
              <a:rPr lang="en-US" i="1"/>
              <a:t>e. coli</a:t>
            </a:r>
            <a:r>
              <a:rPr lang="en-US"/>
              <a:t>?</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8568276" y="5358095"/>
            <a:ext cx="3369930" cy="1346488"/>
          </a:xfrm>
        </p:spPr>
        <p:txBody>
          <a:bodyPr vert="horz" lIns="91440" tIns="45720" rIns="91440" bIns="45720" rtlCol="0" anchor="t">
            <a:normAutofit/>
          </a:bodyPr>
          <a:lstStyle/>
          <a:p>
            <a:pPr marL="0" indent="0">
              <a:buNone/>
            </a:pPr>
            <a:r>
              <a:rPr lang="en-US" sz="2000"/>
              <a:t>Subgroup of fecal coliforms</a:t>
            </a:r>
          </a:p>
          <a:p>
            <a:pPr lvl="1"/>
            <a:endParaRPr lang="en-US" sz="2000"/>
          </a:p>
          <a:p>
            <a:pPr lvl="1"/>
            <a:endParaRPr lang="en-US" sz="2000"/>
          </a:p>
        </p:txBody>
      </p:sp>
      <p:sp>
        <p:nvSpPr>
          <p:cNvPr id="7" name="Oval 6">
            <a:extLst>
              <a:ext uri="{FF2B5EF4-FFF2-40B4-BE49-F238E27FC236}">
                <a16:creationId xmlns:a16="http://schemas.microsoft.com/office/drawing/2014/main" id="{3F0C9B96-4011-4372-A2AB-F8367EF46B0D}"/>
              </a:ext>
            </a:extLst>
          </p:cNvPr>
          <p:cNvSpPr/>
          <p:nvPr/>
        </p:nvSpPr>
        <p:spPr>
          <a:xfrm>
            <a:off x="3472405" y="1656384"/>
            <a:ext cx="5247188" cy="5112151"/>
          </a:xfrm>
          <a:prstGeom prst="ellipse">
            <a:avLst/>
          </a:prstGeom>
          <a:solidFill>
            <a:srgbClr val="9BAFB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200">
                <a:solidFill>
                  <a:schemeClr val="tx1"/>
                </a:solidFill>
              </a:rPr>
              <a:t>Coliforms</a:t>
            </a:r>
          </a:p>
        </p:txBody>
      </p:sp>
      <p:sp>
        <p:nvSpPr>
          <p:cNvPr id="8" name="Oval 7">
            <a:extLst>
              <a:ext uri="{FF2B5EF4-FFF2-40B4-BE49-F238E27FC236}">
                <a16:creationId xmlns:a16="http://schemas.microsoft.com/office/drawing/2014/main" id="{213428E6-5256-4A3D-9638-8FA5BBE7EAFF}"/>
              </a:ext>
            </a:extLst>
          </p:cNvPr>
          <p:cNvSpPr/>
          <p:nvPr/>
        </p:nvSpPr>
        <p:spPr>
          <a:xfrm>
            <a:off x="4284802" y="3209321"/>
            <a:ext cx="3626733" cy="3559214"/>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800">
                <a:solidFill>
                  <a:schemeClr val="tx1"/>
                </a:solidFill>
              </a:rPr>
              <a:t>Fecal Coliforms</a:t>
            </a:r>
          </a:p>
        </p:txBody>
      </p:sp>
      <p:sp>
        <p:nvSpPr>
          <p:cNvPr id="9" name="Oval 8">
            <a:extLst>
              <a:ext uri="{FF2B5EF4-FFF2-40B4-BE49-F238E27FC236}">
                <a16:creationId xmlns:a16="http://schemas.microsoft.com/office/drawing/2014/main" id="{5E67A310-E38E-487A-AFB6-943538083085}"/>
              </a:ext>
            </a:extLst>
          </p:cNvPr>
          <p:cNvSpPr/>
          <p:nvPr/>
        </p:nvSpPr>
        <p:spPr>
          <a:xfrm>
            <a:off x="4805662" y="4299270"/>
            <a:ext cx="2575367" cy="2469266"/>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800" i="1">
                <a:solidFill>
                  <a:schemeClr val="tx1"/>
                </a:solidFill>
              </a:rPr>
              <a:t>E. coli</a:t>
            </a:r>
          </a:p>
        </p:txBody>
      </p:sp>
      <p:sp>
        <p:nvSpPr>
          <p:cNvPr id="11" name="Content Placeholder 2">
            <a:extLst>
              <a:ext uri="{FF2B5EF4-FFF2-40B4-BE49-F238E27FC236}">
                <a16:creationId xmlns:a16="http://schemas.microsoft.com/office/drawing/2014/main" id="{5EBF5CCF-32F0-41F4-81BD-237ED1EF643F}"/>
              </a:ext>
            </a:extLst>
          </p:cNvPr>
          <p:cNvSpPr txBox="1">
            <a:spLocks/>
          </p:cNvSpPr>
          <p:nvPr/>
        </p:nvSpPr>
        <p:spPr>
          <a:xfrm>
            <a:off x="203637" y="3427052"/>
            <a:ext cx="3032335" cy="134648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000"/>
              <a:t>Subgroup of coliforms, found in intestinal tracts of warm-blooded animals</a:t>
            </a:r>
            <a:endParaRPr lang="en-US"/>
          </a:p>
          <a:p>
            <a:endParaRPr lang="en-US" sz="2000"/>
          </a:p>
          <a:p>
            <a:pPr lvl="1"/>
            <a:endParaRPr lang="en-US" sz="2000"/>
          </a:p>
          <a:p>
            <a:pPr lvl="1"/>
            <a:endParaRPr lang="en-US" sz="2000"/>
          </a:p>
        </p:txBody>
      </p:sp>
      <p:sp>
        <p:nvSpPr>
          <p:cNvPr id="13" name="Content Placeholder 2">
            <a:extLst>
              <a:ext uri="{FF2B5EF4-FFF2-40B4-BE49-F238E27FC236}">
                <a16:creationId xmlns:a16="http://schemas.microsoft.com/office/drawing/2014/main" id="{9A70A205-5C87-4153-9586-C7903F0B1591}"/>
              </a:ext>
            </a:extLst>
          </p:cNvPr>
          <p:cNvSpPr txBox="1">
            <a:spLocks/>
          </p:cNvSpPr>
          <p:nvPr/>
        </p:nvSpPr>
        <p:spPr>
          <a:xfrm>
            <a:off x="8101430" y="1814312"/>
            <a:ext cx="3852209" cy="66165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000"/>
              <a:t>Biological family of bacteria naturally found in the soil</a:t>
            </a:r>
            <a:endParaRPr lang="en-US"/>
          </a:p>
          <a:p>
            <a:pPr lvl="1"/>
            <a:endParaRPr lang="en-US" sz="2000"/>
          </a:p>
          <a:p>
            <a:pPr lvl="1"/>
            <a:endParaRPr lang="en-US" sz="2000"/>
          </a:p>
        </p:txBody>
      </p:sp>
      <p:sp>
        <p:nvSpPr>
          <p:cNvPr id="15" name="Arrow: Left 14">
            <a:extLst>
              <a:ext uri="{FF2B5EF4-FFF2-40B4-BE49-F238E27FC236}">
                <a16:creationId xmlns:a16="http://schemas.microsoft.com/office/drawing/2014/main" id="{7FFE8859-7576-4BF2-AA36-4BD264C035EB}"/>
              </a:ext>
            </a:extLst>
          </p:cNvPr>
          <p:cNvSpPr/>
          <p:nvPr/>
        </p:nvSpPr>
        <p:spPr>
          <a:xfrm rot="20280000">
            <a:off x="6922508" y="2287266"/>
            <a:ext cx="1196048" cy="125394"/>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3C8C69D8-6C59-4707-BF19-59D73E10CA74}"/>
              </a:ext>
            </a:extLst>
          </p:cNvPr>
          <p:cNvSpPr/>
          <p:nvPr/>
        </p:nvSpPr>
        <p:spPr>
          <a:xfrm rot="11040000">
            <a:off x="3169816" y="3952805"/>
            <a:ext cx="1639744" cy="125394"/>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9E759B45-C91F-441A-9AB0-695DCFF2E6EF}"/>
              </a:ext>
            </a:extLst>
          </p:cNvPr>
          <p:cNvSpPr/>
          <p:nvPr/>
        </p:nvSpPr>
        <p:spPr>
          <a:xfrm rot="960000">
            <a:off x="6542400" y="5171469"/>
            <a:ext cx="2093085" cy="12539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02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3" grpId="0"/>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Why monitor for </a:t>
            </a:r>
            <a:r>
              <a:rPr lang="en-US" i="1"/>
              <a:t>e. coli</a:t>
            </a:r>
            <a:r>
              <a:rPr lang="en-US"/>
              <a:t>?</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620601"/>
            <a:ext cx="5274954" cy="5275083"/>
          </a:xfrm>
        </p:spPr>
        <p:txBody>
          <a:bodyPr vert="horz" lIns="91440" tIns="45720" rIns="91440" bIns="45720" rtlCol="0" anchor="t">
            <a:normAutofit/>
          </a:bodyPr>
          <a:lstStyle/>
          <a:p>
            <a:r>
              <a:rPr lang="en-US" sz="2400" b="1" dirty="0"/>
              <a:t>High levels indicate the possible presence of pathogens</a:t>
            </a:r>
          </a:p>
          <a:p>
            <a:r>
              <a:rPr lang="en-US" sz="2400" dirty="0"/>
              <a:t>Sources of </a:t>
            </a:r>
            <a:r>
              <a:rPr lang="en-US" sz="2400" i="1" dirty="0"/>
              <a:t>E. coli</a:t>
            </a:r>
            <a:r>
              <a:rPr lang="en-US" sz="2400" dirty="0"/>
              <a:t> in waterways:</a:t>
            </a:r>
          </a:p>
          <a:p>
            <a:pPr lvl="1"/>
            <a:r>
              <a:rPr lang="en-US" sz="2200" b="1" dirty="0"/>
              <a:t>Wildlife</a:t>
            </a:r>
            <a:endParaRPr lang="en-US" sz="2200" dirty="0"/>
          </a:p>
          <a:p>
            <a:pPr lvl="1"/>
            <a:r>
              <a:rPr lang="en-US" sz="2200" b="1" dirty="0"/>
              <a:t>Livestock</a:t>
            </a:r>
          </a:p>
          <a:p>
            <a:pPr lvl="1"/>
            <a:r>
              <a:rPr lang="en-US" sz="2200" b="1" dirty="0"/>
              <a:t>Urban storm runoff</a:t>
            </a:r>
          </a:p>
          <a:p>
            <a:pPr lvl="1"/>
            <a:r>
              <a:rPr lang="en-US" sz="2200" b="1" dirty="0"/>
              <a:t>Sewage </a:t>
            </a:r>
          </a:p>
          <a:p>
            <a:pPr lvl="2">
              <a:spcBef>
                <a:spcPts val="600"/>
              </a:spcBef>
            </a:pPr>
            <a:r>
              <a:rPr lang="en-US" sz="2000" dirty="0"/>
              <a:t>Leaking sewage pipes</a:t>
            </a:r>
          </a:p>
          <a:p>
            <a:pPr lvl="2">
              <a:spcBef>
                <a:spcPts val="0"/>
              </a:spcBef>
            </a:pPr>
            <a:r>
              <a:rPr lang="en-US" sz="2000" dirty="0"/>
              <a:t>Combined sewer overflow</a:t>
            </a:r>
          </a:p>
          <a:p>
            <a:pPr lvl="2">
              <a:spcBef>
                <a:spcPts val="0"/>
              </a:spcBef>
            </a:pPr>
            <a:r>
              <a:rPr lang="en-US" sz="2000" dirty="0"/>
              <a:t>Wastewater treatment plants</a:t>
            </a:r>
          </a:p>
          <a:p>
            <a:pPr lvl="2">
              <a:spcBef>
                <a:spcPts val="0"/>
              </a:spcBef>
            </a:pPr>
            <a:r>
              <a:rPr lang="en-US" sz="2000" dirty="0"/>
              <a:t>Failing septic systems</a:t>
            </a:r>
            <a:endParaRPr lang="en-US" sz="2000" b="1" dirty="0"/>
          </a:p>
          <a:p>
            <a:pPr lvl="1"/>
            <a:endParaRPr lang="en-US" sz="2400" dirty="0"/>
          </a:p>
          <a:p>
            <a:pPr lvl="1"/>
            <a:endParaRPr lang="en-US" sz="2400" dirty="0"/>
          </a:p>
        </p:txBody>
      </p:sp>
      <p:pic>
        <p:nvPicPr>
          <p:cNvPr id="5" name="Picture 5">
            <a:extLst>
              <a:ext uri="{FF2B5EF4-FFF2-40B4-BE49-F238E27FC236}">
                <a16:creationId xmlns:a16="http://schemas.microsoft.com/office/drawing/2014/main" id="{FFE29886-95B1-4503-A5A7-9401113F679A}"/>
              </a:ext>
            </a:extLst>
          </p:cNvPr>
          <p:cNvPicPr>
            <a:picLocks noChangeAspect="1"/>
          </p:cNvPicPr>
          <p:nvPr/>
        </p:nvPicPr>
        <p:blipFill rotWithShape="1">
          <a:blip r:embed="rId3"/>
          <a:srcRect l="2139" t="2797" r="2941" b="3846"/>
          <a:stretch/>
        </p:blipFill>
        <p:spPr>
          <a:xfrm>
            <a:off x="6022676" y="1785779"/>
            <a:ext cx="3381721" cy="2539280"/>
          </a:xfrm>
          <a:prstGeom prst="rect">
            <a:avLst/>
          </a:prstGeom>
          <a:ln>
            <a:noFill/>
          </a:ln>
        </p:spPr>
      </p:pic>
      <p:pic>
        <p:nvPicPr>
          <p:cNvPr id="7" name="Picture 6" descr="A small waterfall in a forest&#10;&#10;Description automatically generated with low confidence">
            <a:extLst>
              <a:ext uri="{FF2B5EF4-FFF2-40B4-BE49-F238E27FC236}">
                <a16:creationId xmlns:a16="http://schemas.microsoft.com/office/drawing/2014/main" id="{5309C16C-D064-41D6-8D40-6978A242F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257" y="3429000"/>
            <a:ext cx="3385707" cy="2539280"/>
          </a:xfrm>
          <a:prstGeom prst="rect">
            <a:avLst/>
          </a:prstGeom>
        </p:spPr>
      </p:pic>
    </p:spTree>
    <p:extLst>
      <p:ext uri="{BB962C8B-B14F-4D97-AF65-F5344CB8AC3E}">
        <p14:creationId xmlns:p14="http://schemas.microsoft.com/office/powerpoint/2010/main" val="20609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B84521-2680-4688-B933-616F474C6F1F}"/>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Factors Influencing </a:t>
            </a:r>
            <a:r>
              <a:rPr lang="en-US" i="1" dirty="0"/>
              <a:t>E. COLI </a:t>
            </a:r>
            <a:r>
              <a:rPr lang="en-US" dirty="0"/>
              <a:t>counts</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5420434" cy="4699506"/>
          </a:xfrm>
        </p:spPr>
        <p:txBody>
          <a:bodyPr vert="horz" lIns="91440" tIns="45720" rIns="91440" bIns="45720" rtlCol="0" anchor="t">
            <a:normAutofit/>
          </a:bodyPr>
          <a:lstStyle/>
          <a:p>
            <a:r>
              <a:rPr lang="en-US" sz="2400" dirty="0"/>
              <a:t>Weather: </a:t>
            </a:r>
          </a:p>
          <a:p>
            <a:pPr lvl="1"/>
            <a:r>
              <a:rPr lang="en-US" sz="2200" b="1" dirty="0"/>
              <a:t>Higher levels following a rainstorm or heavy runoff event</a:t>
            </a:r>
            <a:endParaRPr lang="en-US" sz="2200" dirty="0"/>
          </a:p>
          <a:p>
            <a:pPr lvl="1"/>
            <a:r>
              <a:rPr lang="en-US" sz="2200" dirty="0"/>
              <a:t>Avoid sampling during high flow</a:t>
            </a:r>
          </a:p>
          <a:p>
            <a:pPr lvl="1" indent="0">
              <a:buNone/>
            </a:pPr>
            <a:endParaRPr lang="en-US" sz="2200" b="1" dirty="0"/>
          </a:p>
          <a:p>
            <a:r>
              <a:rPr lang="en-US" sz="2400" dirty="0"/>
              <a:t>Season/Temperature: </a:t>
            </a:r>
          </a:p>
          <a:p>
            <a:pPr lvl="1"/>
            <a:r>
              <a:rPr lang="en-US" sz="2200" b="1" dirty="0"/>
              <a:t>Warmer water temperature = higher </a:t>
            </a:r>
            <a:r>
              <a:rPr lang="en-US" sz="2200" b="1" i="1" dirty="0"/>
              <a:t>E. coli</a:t>
            </a:r>
            <a:r>
              <a:rPr lang="en-US" sz="2200" b="1" dirty="0"/>
              <a:t> replication rates</a:t>
            </a:r>
          </a:p>
          <a:p>
            <a:pPr lvl="1"/>
            <a:r>
              <a:rPr lang="en-US" sz="2200" b="1" dirty="0"/>
              <a:t>Colder water temperature =     lower </a:t>
            </a:r>
            <a:r>
              <a:rPr lang="en-US" sz="2200" b="1" i="1" dirty="0"/>
              <a:t>E. coli</a:t>
            </a:r>
            <a:r>
              <a:rPr lang="en-US" sz="2200" b="1" dirty="0"/>
              <a:t> replication rates</a:t>
            </a:r>
          </a:p>
          <a:p>
            <a:pPr lvl="1"/>
            <a:endParaRPr lang="en-US" sz="2400" dirty="0"/>
          </a:p>
          <a:p>
            <a:pPr lvl="1"/>
            <a:endParaRPr lang="en-US" sz="2400" dirty="0"/>
          </a:p>
        </p:txBody>
      </p:sp>
      <p:pic>
        <p:nvPicPr>
          <p:cNvPr id="5" name="Picture 5" descr="Free Images : water, forest, creek, rain, lake, wet, river ...">
            <a:extLst>
              <a:ext uri="{FF2B5EF4-FFF2-40B4-BE49-F238E27FC236}">
                <a16:creationId xmlns:a16="http://schemas.microsoft.com/office/drawing/2014/main" id="{54CFA586-936C-4011-BEC5-B84712F9172E}"/>
              </a:ext>
            </a:extLst>
          </p:cNvPr>
          <p:cNvPicPr>
            <a:picLocks noChangeAspect="1"/>
          </p:cNvPicPr>
          <p:nvPr/>
        </p:nvPicPr>
        <p:blipFill rotWithShape="1">
          <a:blip r:embed="rId3"/>
          <a:srcRect r="1708"/>
          <a:stretch/>
        </p:blipFill>
        <p:spPr>
          <a:xfrm>
            <a:off x="6021470" y="1712070"/>
            <a:ext cx="5490142" cy="4245818"/>
          </a:xfrm>
          <a:prstGeom prst="rect">
            <a:avLst/>
          </a:prstGeom>
        </p:spPr>
      </p:pic>
    </p:spTree>
    <p:extLst>
      <p:ext uri="{BB962C8B-B14F-4D97-AF65-F5344CB8AC3E}">
        <p14:creationId xmlns:p14="http://schemas.microsoft.com/office/powerpoint/2010/main" val="386637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10;&#10;Description automatically generated">
            <a:extLst>
              <a:ext uri="{FF2B5EF4-FFF2-40B4-BE49-F238E27FC236}">
                <a16:creationId xmlns:a16="http://schemas.microsoft.com/office/drawing/2014/main" id="{4BD7788C-B2DD-4882-8CAB-2B209B034FC4}"/>
              </a:ext>
            </a:extLst>
          </p:cNvPr>
          <p:cNvPicPr>
            <a:picLocks noChangeAspect="1"/>
          </p:cNvPicPr>
          <p:nvPr/>
        </p:nvPicPr>
        <p:blipFill rotWithShape="1">
          <a:blip r:embed="rId3">
            <a:extLst>
              <a:ext uri="{28A0092B-C50C-407E-A947-70E740481C1C}">
                <a14:useLocalDpi xmlns:a14="http://schemas.microsoft.com/office/drawing/2010/main" val="0"/>
              </a:ext>
            </a:extLst>
          </a:blip>
          <a:srcRect l="29799" r="23729"/>
          <a:stretch/>
        </p:blipFill>
        <p:spPr>
          <a:xfrm rot="5400000">
            <a:off x="6660894" y="1602896"/>
            <a:ext cx="4741542" cy="4959891"/>
          </a:xfrm>
          <a:prstGeom prst="rect">
            <a:avLst/>
          </a:prstGeom>
        </p:spPr>
      </p:pic>
      <p:sp>
        <p:nvSpPr>
          <p:cNvPr id="8" name="Content Placeholder 2">
            <a:extLst>
              <a:ext uri="{FF2B5EF4-FFF2-40B4-BE49-F238E27FC236}">
                <a16:creationId xmlns:a16="http://schemas.microsoft.com/office/drawing/2014/main" id="{8D11D945-064D-4D2B-B12D-4366841462C5}"/>
              </a:ext>
            </a:extLst>
          </p:cNvPr>
          <p:cNvSpPr txBox="1">
            <a:spLocks/>
          </p:cNvSpPr>
          <p:nvPr/>
        </p:nvSpPr>
        <p:spPr>
          <a:xfrm>
            <a:off x="531327" y="1712070"/>
            <a:ext cx="5198874" cy="469950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Where to monitor: </a:t>
            </a:r>
          </a:p>
          <a:p>
            <a:pPr lvl="1">
              <a:spcBef>
                <a:spcPts val="0"/>
              </a:spcBef>
            </a:pPr>
            <a:r>
              <a:rPr lang="en-US" sz="2200" b="1" dirty="0"/>
              <a:t>Well mixed, flowing area of water</a:t>
            </a:r>
            <a:endParaRPr lang="en-US" sz="2200" dirty="0"/>
          </a:p>
          <a:p>
            <a:pPr lvl="1">
              <a:spcBef>
                <a:spcPts val="0"/>
              </a:spcBef>
              <a:spcAft>
                <a:spcPts val="1000"/>
              </a:spcAft>
            </a:pPr>
            <a:r>
              <a:rPr lang="en-US" sz="2200" dirty="0"/>
              <a:t>Same site location</a:t>
            </a:r>
          </a:p>
          <a:p>
            <a:r>
              <a:rPr lang="en-US" sz="2400" dirty="0"/>
              <a:t>When to monitor: </a:t>
            </a:r>
          </a:p>
          <a:p>
            <a:pPr lvl="1">
              <a:spcBef>
                <a:spcPts val="0"/>
              </a:spcBef>
            </a:pPr>
            <a:r>
              <a:rPr lang="en-US" sz="2200" dirty="0"/>
              <a:t>Normal flow conditions</a:t>
            </a:r>
          </a:p>
          <a:p>
            <a:pPr lvl="1">
              <a:spcBef>
                <a:spcPts val="0"/>
              </a:spcBef>
              <a:spcAft>
                <a:spcPts val="1000"/>
              </a:spcAft>
            </a:pPr>
            <a:r>
              <a:rPr lang="en-US" sz="2200" dirty="0"/>
              <a:t>Same time of day</a:t>
            </a:r>
          </a:p>
          <a:p>
            <a:r>
              <a:rPr lang="en-US" sz="2400" dirty="0"/>
              <a:t>How often to monitor:</a:t>
            </a:r>
          </a:p>
          <a:p>
            <a:pPr lvl="1">
              <a:spcBef>
                <a:spcPts val="0"/>
              </a:spcBef>
            </a:pPr>
            <a:r>
              <a:rPr lang="en-US" sz="2200" b="1" dirty="0"/>
              <a:t>Once a month</a:t>
            </a:r>
          </a:p>
          <a:p>
            <a:pPr lvl="1"/>
            <a:endParaRPr lang="en-US" sz="2400" dirty="0"/>
          </a:p>
        </p:txBody>
      </p:sp>
      <p:sp>
        <p:nvSpPr>
          <p:cNvPr id="5" name="Title 1">
            <a:extLst>
              <a:ext uri="{FF2B5EF4-FFF2-40B4-BE49-F238E27FC236}">
                <a16:creationId xmlns:a16="http://schemas.microsoft.com/office/drawing/2014/main" id="{B95AEBEF-C7E2-4379-ABDC-23F7400A63F8}"/>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Where, when, and how often?</a:t>
            </a:r>
          </a:p>
        </p:txBody>
      </p:sp>
    </p:spTree>
    <p:extLst>
      <p:ext uri="{BB962C8B-B14F-4D97-AF65-F5344CB8AC3E}">
        <p14:creationId xmlns:p14="http://schemas.microsoft.com/office/powerpoint/2010/main" val="254741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rPr>
              <a:t>How to Monitor for </a:t>
            </a:r>
            <a:r>
              <a:rPr lang="en-US" sz="3200" i="1">
                <a:solidFill>
                  <a:schemeClr val="tx1"/>
                </a:solidFill>
              </a:rPr>
              <a:t>e. coli</a:t>
            </a:r>
            <a:endParaRPr lang="en-US">
              <a:solidFill>
                <a:schemeClr val="tx1"/>
              </a:solidFill>
              <a:ea typeface="+mj-ea"/>
              <a:cs typeface="+mj-cs"/>
            </a:endParaRPr>
          </a:p>
        </p:txBody>
      </p:sp>
    </p:spTree>
    <p:extLst>
      <p:ext uri="{BB962C8B-B14F-4D97-AF65-F5344CB8AC3E}">
        <p14:creationId xmlns:p14="http://schemas.microsoft.com/office/powerpoint/2010/main" val="356414930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1: Prepare the blank/control</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6311829" cy="4943921"/>
          </a:xfrm>
        </p:spPr>
        <p:txBody>
          <a:bodyPr vert="horz" lIns="91440" tIns="45720" rIns="91440" bIns="45720" rtlCol="0" anchor="t">
            <a:normAutofit/>
          </a:bodyPr>
          <a:lstStyle/>
          <a:p>
            <a:pPr>
              <a:spcAft>
                <a:spcPts val="1000"/>
              </a:spcAft>
            </a:pPr>
            <a:r>
              <a:rPr lang="en-US" sz="2400" b="1" dirty="0"/>
              <a:t>Proves no contamination occurred during sample collection, transport, or plating</a:t>
            </a:r>
          </a:p>
          <a:p>
            <a:pPr>
              <a:spcBef>
                <a:spcPts val="0"/>
              </a:spcBef>
            </a:pPr>
            <a:r>
              <a:rPr lang="en-US" sz="2400" dirty="0"/>
              <a:t>How to prepare a blank: </a:t>
            </a:r>
            <a:endParaRPr lang="en-US" dirty="0"/>
          </a:p>
          <a:p>
            <a:pPr marL="742950" lvl="1" indent="-285750">
              <a:buFont typeface="Arial,Sans-Serif" panose="020B0604020202020204" pitchFamily="34" charset="0"/>
            </a:pPr>
            <a:r>
              <a:rPr lang="en-US" sz="2200" dirty="0"/>
              <a:t>Label </a:t>
            </a:r>
            <a:r>
              <a:rPr lang="en-US" sz="2200" dirty="0">
                <a:ea typeface="+mn-lt"/>
                <a:cs typeface="+mn-lt"/>
              </a:rPr>
              <a:t>Whirl-</a:t>
            </a:r>
            <a:r>
              <a:rPr lang="en-US" sz="2200" dirty="0" err="1">
                <a:ea typeface="+mn-lt"/>
                <a:cs typeface="+mn-lt"/>
              </a:rPr>
              <a:t>pak</a:t>
            </a:r>
            <a:r>
              <a:rPr lang="en-US" sz="2200" dirty="0">
                <a:ea typeface="+mn-lt"/>
                <a:cs typeface="+mn-lt"/>
              </a:rPr>
              <a:t>® bag as a blank</a:t>
            </a:r>
          </a:p>
          <a:p>
            <a:pPr marL="742950" lvl="1" indent="-285750">
              <a:buFont typeface="Arial,Sans-Serif" panose="020B0604020202020204" pitchFamily="34" charset="0"/>
            </a:pPr>
            <a:r>
              <a:rPr lang="en-US" sz="2200" dirty="0"/>
              <a:t>Put gloves on and remove perforated seal</a:t>
            </a:r>
            <a:endParaRPr lang="en-US" sz="2200" dirty="0">
              <a:ea typeface="+mn-lt"/>
              <a:cs typeface="+mn-lt"/>
            </a:endParaRPr>
          </a:p>
          <a:p>
            <a:pPr marL="742950" lvl="1" indent="-285750">
              <a:buFont typeface="Arial,Sans-Serif" panose="020B0604020202020204" pitchFamily="34" charset="0"/>
            </a:pPr>
            <a:r>
              <a:rPr lang="en-US" sz="2200" dirty="0"/>
              <a:t>Use small white tabs to open the bag</a:t>
            </a:r>
            <a:endParaRPr lang="en-US" sz="2200" dirty="0">
              <a:ea typeface="+mn-lt"/>
              <a:cs typeface="+mn-lt"/>
            </a:endParaRPr>
          </a:p>
          <a:p>
            <a:pPr marL="742950" lvl="1" indent="-285750">
              <a:buFont typeface="Arial,Sans-Serif" panose="020B0604020202020204" pitchFamily="34" charset="0"/>
            </a:pPr>
            <a:r>
              <a:rPr lang="en-US" sz="2200" dirty="0"/>
              <a:t>Fill the bag 2/3 up with DISTILLED WATER</a:t>
            </a:r>
            <a:endParaRPr lang="en-US" sz="2200" dirty="0">
              <a:ea typeface="+mn-lt"/>
              <a:cs typeface="+mn-lt"/>
            </a:endParaRPr>
          </a:p>
          <a:p>
            <a:pPr marL="742950" lvl="1" indent="-285750">
              <a:buFont typeface="Arial,Sans-Serif" panose="020B0604020202020204" pitchFamily="34" charset="0"/>
            </a:pPr>
            <a:r>
              <a:rPr lang="en-US" sz="2200" dirty="0"/>
              <a:t>Whirl!</a:t>
            </a:r>
            <a:endParaRPr lang="en-US" sz="2200" dirty="0">
              <a:ea typeface="+mn-lt"/>
              <a:cs typeface="+mn-lt"/>
            </a:endParaRPr>
          </a:p>
          <a:p>
            <a:pPr marL="742950" lvl="1" indent="-285750">
              <a:buFont typeface="Arial,Sans-Serif" panose="020B0604020202020204" pitchFamily="34" charset="0"/>
            </a:pPr>
            <a:r>
              <a:rPr lang="en-US" sz="2200" dirty="0"/>
              <a:t>Place in sanitized cooler with ice</a:t>
            </a:r>
          </a:p>
          <a:p>
            <a:pPr lvl="1"/>
            <a:endParaRPr lang="en-US" sz="2000" dirty="0"/>
          </a:p>
          <a:p>
            <a:pPr lvl="1"/>
            <a:endParaRPr lang="en-US" sz="2000" dirty="0"/>
          </a:p>
        </p:txBody>
      </p:sp>
      <p:pic>
        <p:nvPicPr>
          <p:cNvPr id="6" name="Picture 5" descr="Text, letter&#10;&#10;Description automatically generated">
            <a:extLst>
              <a:ext uri="{FF2B5EF4-FFF2-40B4-BE49-F238E27FC236}">
                <a16:creationId xmlns:a16="http://schemas.microsoft.com/office/drawing/2014/main" id="{DD424F97-1E73-4526-B6C9-36895BC444E3}"/>
              </a:ext>
            </a:extLst>
          </p:cNvPr>
          <p:cNvPicPr>
            <a:picLocks noChangeAspect="1"/>
          </p:cNvPicPr>
          <p:nvPr/>
        </p:nvPicPr>
        <p:blipFill rotWithShape="1">
          <a:blip r:embed="rId3">
            <a:extLst>
              <a:ext uri="{28A0092B-C50C-407E-A947-70E740481C1C}">
                <a14:useLocalDpi xmlns:a14="http://schemas.microsoft.com/office/drawing/2010/main" val="0"/>
              </a:ext>
            </a:extLst>
          </a:blip>
          <a:srcRect t="7767"/>
          <a:stretch/>
        </p:blipFill>
        <p:spPr>
          <a:xfrm>
            <a:off x="7766462" y="1712070"/>
            <a:ext cx="3824503" cy="4703276"/>
          </a:xfrm>
          <a:prstGeom prst="rect">
            <a:avLst/>
          </a:prstGeom>
        </p:spPr>
      </p:pic>
    </p:spTree>
    <p:extLst>
      <p:ext uri="{BB962C8B-B14F-4D97-AF65-F5344CB8AC3E}">
        <p14:creationId xmlns:p14="http://schemas.microsoft.com/office/powerpoint/2010/main" val="3823081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2: Collecting a sample</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5799765" cy="4857513"/>
          </a:xfrm>
        </p:spPr>
        <p:txBody>
          <a:bodyPr vert="horz" lIns="91440" tIns="45720" rIns="91440" bIns="45720" rtlCol="0" anchor="t">
            <a:normAutofit/>
          </a:bodyPr>
          <a:lstStyle/>
          <a:p>
            <a:r>
              <a:rPr lang="en-US" sz="2400" dirty="0"/>
              <a:t>Label a Whirl-</a:t>
            </a:r>
            <a:r>
              <a:rPr lang="en-US" sz="2400" dirty="0" err="1"/>
              <a:t>pak</a:t>
            </a:r>
            <a:r>
              <a:rPr lang="en-US" sz="2400" dirty="0"/>
              <a:t>® bag with the location, date, and time</a:t>
            </a:r>
          </a:p>
          <a:p>
            <a:r>
              <a:rPr lang="en-US" sz="2400" dirty="0"/>
              <a:t>Use same procedure as blank to open</a:t>
            </a:r>
          </a:p>
          <a:p>
            <a:r>
              <a:rPr lang="en-US" sz="2400" dirty="0"/>
              <a:t>Fill Whirl-</a:t>
            </a:r>
            <a:r>
              <a:rPr lang="en-US" sz="2400" dirty="0" err="1"/>
              <a:t>pak</a:t>
            </a:r>
            <a:r>
              <a:rPr lang="en-US" sz="2400" dirty="0"/>
              <a:t>® 2/3 with stream water (collected upstream) and whirl!</a:t>
            </a:r>
          </a:p>
          <a:p>
            <a:r>
              <a:rPr lang="en-US" sz="2400" b="1" dirty="0"/>
              <a:t>Place sample in cooler immediately after collection</a:t>
            </a:r>
            <a:endParaRPr lang="en-US" sz="2400" dirty="0"/>
          </a:p>
          <a:p>
            <a:pPr lvl="1" indent="-285750"/>
            <a:r>
              <a:rPr lang="en-US" sz="2200" b="1" dirty="0"/>
              <a:t>Ice prevents </a:t>
            </a:r>
            <a:r>
              <a:rPr lang="en-US" sz="2200" b="1" i="1" dirty="0"/>
              <a:t>E. coli </a:t>
            </a:r>
            <a:r>
              <a:rPr lang="en-US" sz="2200" b="1" dirty="0"/>
              <a:t>from replicating</a:t>
            </a:r>
          </a:p>
          <a:p>
            <a:pPr lvl="1" indent="-285750"/>
            <a:r>
              <a:rPr lang="en-US" sz="2200" b="1" dirty="0"/>
              <a:t>Lid prevents UV rays killing existing bacteria</a:t>
            </a:r>
          </a:p>
          <a:p>
            <a:r>
              <a:rPr lang="en-US" sz="2400" b="1" dirty="0"/>
              <a:t>Plate within 24 </a:t>
            </a:r>
            <a:r>
              <a:rPr lang="en-US" sz="2400" b="1" dirty="0" err="1"/>
              <a:t>hrs</a:t>
            </a:r>
            <a:r>
              <a:rPr lang="en-US" sz="2400" b="1" dirty="0"/>
              <a:t> of collection</a:t>
            </a:r>
          </a:p>
          <a:p>
            <a:pPr lvl="1"/>
            <a:endParaRPr lang="en-US" sz="2000" dirty="0"/>
          </a:p>
          <a:p>
            <a:pPr lvl="1"/>
            <a:endParaRPr lang="en-US" sz="2000" dirty="0"/>
          </a:p>
        </p:txBody>
      </p:sp>
      <p:pic>
        <p:nvPicPr>
          <p:cNvPr id="4" name="Picture 5" descr="20191101_130858.jpg">
            <a:extLst>
              <a:ext uri="{FF2B5EF4-FFF2-40B4-BE49-F238E27FC236}">
                <a16:creationId xmlns:a16="http://schemas.microsoft.com/office/drawing/2014/main" id="{F5A91305-7082-416A-89E1-363584A16BFE}"/>
              </a:ext>
            </a:extLst>
          </p:cNvPr>
          <p:cNvPicPr>
            <a:picLocks noChangeAspect="1"/>
          </p:cNvPicPr>
          <p:nvPr/>
        </p:nvPicPr>
        <p:blipFill rotWithShape="1">
          <a:blip r:embed="rId3"/>
          <a:srcRect l="8582" t="-489" r="20410" b="781"/>
          <a:stretch/>
        </p:blipFill>
        <p:spPr>
          <a:xfrm>
            <a:off x="8626926" y="2584758"/>
            <a:ext cx="2964039" cy="3984825"/>
          </a:xfrm>
          <a:prstGeom prst="rect">
            <a:avLst/>
          </a:prstGeom>
        </p:spPr>
      </p:pic>
      <p:pic>
        <p:nvPicPr>
          <p:cNvPr id="6" name="Picture 7" descr="P7070038.JPG">
            <a:extLst>
              <a:ext uri="{FF2B5EF4-FFF2-40B4-BE49-F238E27FC236}">
                <a16:creationId xmlns:a16="http://schemas.microsoft.com/office/drawing/2014/main" id="{D1FC9236-7DC2-4E98-BD24-E1F4DE5AB6FC}"/>
              </a:ext>
            </a:extLst>
          </p:cNvPr>
          <p:cNvPicPr>
            <a:picLocks noChangeAspect="1"/>
          </p:cNvPicPr>
          <p:nvPr/>
        </p:nvPicPr>
        <p:blipFill rotWithShape="1">
          <a:blip r:embed="rId4"/>
          <a:srcRect t="452"/>
          <a:stretch/>
        </p:blipFill>
        <p:spPr>
          <a:xfrm>
            <a:off x="6488637" y="1712070"/>
            <a:ext cx="2973237" cy="3955924"/>
          </a:xfrm>
          <a:prstGeom prst="rect">
            <a:avLst/>
          </a:prstGeom>
        </p:spPr>
      </p:pic>
    </p:spTree>
    <p:extLst>
      <p:ext uri="{BB962C8B-B14F-4D97-AF65-F5344CB8AC3E}">
        <p14:creationId xmlns:p14="http://schemas.microsoft.com/office/powerpoint/2010/main" val="188868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IMG_1679.JPG">
            <a:extLst>
              <a:ext uri="{FF2B5EF4-FFF2-40B4-BE49-F238E27FC236}">
                <a16:creationId xmlns:a16="http://schemas.microsoft.com/office/drawing/2014/main" id="{10D54B07-79BC-4A2F-A0CD-2DA273F71817}"/>
              </a:ext>
            </a:extLst>
          </p:cNvPr>
          <p:cNvPicPr>
            <a:picLocks noChangeAspect="1"/>
          </p:cNvPicPr>
          <p:nvPr/>
        </p:nvPicPr>
        <p:blipFill>
          <a:blip r:embed="rId3"/>
          <a:stretch>
            <a:fillRect/>
          </a:stretch>
        </p:blipFill>
        <p:spPr>
          <a:xfrm>
            <a:off x="8133628" y="3466691"/>
            <a:ext cx="3447691" cy="3102892"/>
          </a:xfrm>
          <a:prstGeom prst="rect">
            <a:avLst/>
          </a:prstGeom>
        </p:spPr>
      </p:pic>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3: plating your sample</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5046622"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Clean area with disinfectant</a:t>
            </a:r>
          </a:p>
          <a:p>
            <a:r>
              <a:rPr lang="en-US" sz="2400" dirty="0"/>
              <a:t>Invert Whirl-</a:t>
            </a:r>
            <a:r>
              <a:rPr lang="en-US" sz="2400" dirty="0" err="1"/>
              <a:t>pak</a:t>
            </a:r>
            <a:r>
              <a:rPr lang="en-US" sz="2400" dirty="0"/>
              <a:t>® to mix sample</a:t>
            </a:r>
          </a:p>
          <a:p>
            <a:r>
              <a:rPr lang="en-US" sz="2400" dirty="0"/>
              <a:t>Label 3M </a:t>
            </a:r>
            <a:r>
              <a:rPr lang="en-US" sz="2400" dirty="0" err="1"/>
              <a:t>Petrifilm</a:t>
            </a:r>
            <a:r>
              <a:rPr lang="en-US" sz="2400" dirty="0"/>
              <a:t> plates</a:t>
            </a:r>
          </a:p>
          <a:p>
            <a:pPr lvl="1" indent="-285750"/>
            <a:r>
              <a:rPr lang="en-US" sz="2200" dirty="0"/>
              <a:t>Date and time</a:t>
            </a:r>
          </a:p>
          <a:p>
            <a:pPr lvl="1" indent="-285750"/>
            <a:r>
              <a:rPr lang="en-US" sz="2200" dirty="0"/>
              <a:t>Site name</a:t>
            </a:r>
          </a:p>
          <a:p>
            <a:pPr lvl="1" indent="-285750"/>
            <a:r>
              <a:rPr lang="en-US" sz="2200" dirty="0"/>
              <a:t>Blank, Plate </a:t>
            </a:r>
            <a:r>
              <a:rPr lang="en-US" sz="2200" dirty="0">
                <a:latin typeface="Arial Nova" panose="020B0604020202020204" pitchFamily="34" charset="0"/>
                <a:cs typeface="Leelawadee"/>
              </a:rPr>
              <a:t>1</a:t>
            </a:r>
            <a:r>
              <a:rPr lang="en-US" sz="2200" dirty="0"/>
              <a:t>, Plate 2, Plate 3</a:t>
            </a:r>
          </a:p>
          <a:p>
            <a:r>
              <a:rPr lang="en-US" sz="2400" dirty="0"/>
              <a:t>Use pipette to take one </a:t>
            </a:r>
            <a:r>
              <a:rPr lang="en-US" sz="2400" b="1" dirty="0">
                <a:latin typeface="Arial Nova" panose="020B0504020202020204" pitchFamily="34" charset="0"/>
              </a:rPr>
              <a:t>1</a:t>
            </a:r>
            <a:r>
              <a:rPr lang="en-US" sz="2400" b="1" dirty="0">
                <a:ea typeface="+mn-lt"/>
                <a:cs typeface="+mn-lt"/>
              </a:rPr>
              <a:t> mL sample from the blank, plus three </a:t>
            </a:r>
            <a:r>
              <a:rPr lang="en-US" sz="2400" b="1" dirty="0">
                <a:latin typeface="Arial Nova" panose="020B0504020202020204" pitchFamily="34" charset="0"/>
              </a:rPr>
              <a:t>1</a:t>
            </a:r>
            <a:r>
              <a:rPr lang="en-US" sz="2400" b="1" dirty="0">
                <a:ea typeface="+mn-lt"/>
                <a:cs typeface="+mn-lt"/>
              </a:rPr>
              <a:t> mL samples from the stream water (4 plates total)</a:t>
            </a:r>
            <a:endParaRPr lang="en-US" sz="2400" dirty="0"/>
          </a:p>
          <a:p>
            <a:pPr marL="228600" lvl="1" indent="0">
              <a:buNone/>
            </a:pPr>
            <a:endParaRPr lang="en-US" sz="2000" dirty="0"/>
          </a:p>
          <a:p>
            <a:pPr lvl="1"/>
            <a:endParaRPr lang="en-US" sz="2000" dirty="0"/>
          </a:p>
        </p:txBody>
      </p:sp>
      <p:pic>
        <p:nvPicPr>
          <p:cNvPr id="6" name="Picture 5" descr="A person playing cards on a table&#10;&#10;Description automatically generated with low confidence">
            <a:extLst>
              <a:ext uri="{FF2B5EF4-FFF2-40B4-BE49-F238E27FC236}">
                <a16:creationId xmlns:a16="http://schemas.microsoft.com/office/drawing/2014/main" id="{EDBFC146-EC46-46BA-8ED6-30B326CB72CA}"/>
              </a:ext>
            </a:extLst>
          </p:cNvPr>
          <p:cNvPicPr>
            <a:picLocks noChangeAspect="1"/>
          </p:cNvPicPr>
          <p:nvPr/>
        </p:nvPicPr>
        <p:blipFill rotWithShape="1">
          <a:blip r:embed="rId4">
            <a:extLst>
              <a:ext uri="{28A0092B-C50C-407E-A947-70E740481C1C}">
                <a14:useLocalDpi xmlns:a14="http://schemas.microsoft.com/office/drawing/2010/main" val="0"/>
              </a:ext>
            </a:extLst>
          </a:blip>
          <a:srcRect b="18836"/>
          <a:stretch/>
        </p:blipFill>
        <p:spPr>
          <a:xfrm>
            <a:off x="5711505" y="1712069"/>
            <a:ext cx="2987121" cy="3232611"/>
          </a:xfrm>
          <a:prstGeom prst="rect">
            <a:avLst/>
          </a:prstGeom>
        </p:spPr>
      </p:pic>
    </p:spTree>
    <p:extLst>
      <p:ext uri="{BB962C8B-B14F-4D97-AF65-F5344CB8AC3E}">
        <p14:creationId xmlns:p14="http://schemas.microsoft.com/office/powerpoint/2010/main" val="853872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4: Incubating your sample</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5494965"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b="1">
                <a:ea typeface="+mn-lt"/>
                <a:cs typeface="+mn-lt"/>
              </a:rPr>
              <a:t>35°C ± </a:t>
            </a:r>
            <a:r>
              <a:rPr lang="en-US" sz="2400" b="1">
                <a:latin typeface="Arial Nova" panose="020B0504020202020204" pitchFamily="34" charset="0"/>
                <a:ea typeface="+mn-lt"/>
                <a:cs typeface="+mn-lt"/>
              </a:rPr>
              <a:t>1</a:t>
            </a:r>
            <a:r>
              <a:rPr lang="en-US" sz="2400" b="1">
                <a:ea typeface="+mn-lt"/>
                <a:cs typeface="+mn-lt"/>
              </a:rPr>
              <a:t>°C for 24 hours ± </a:t>
            </a:r>
            <a:r>
              <a:rPr lang="en-US" sz="2400" b="1">
                <a:latin typeface="Arial Nova" panose="020B0504020202020204" pitchFamily="34" charset="0"/>
                <a:ea typeface="+mn-lt"/>
                <a:cs typeface="+mn-lt"/>
              </a:rPr>
              <a:t>1</a:t>
            </a:r>
            <a:r>
              <a:rPr lang="en-US" sz="2400" b="1">
                <a:ea typeface="+mn-lt"/>
                <a:cs typeface="+mn-lt"/>
              </a:rPr>
              <a:t> hour</a:t>
            </a:r>
            <a:endParaRPr lang="en-US" sz="2400"/>
          </a:p>
          <a:p>
            <a:pPr>
              <a:spcAft>
                <a:spcPts val="1000"/>
              </a:spcAft>
            </a:pPr>
            <a:r>
              <a:rPr lang="en-US" sz="2400">
                <a:ea typeface="+mn-lt"/>
                <a:cs typeface="+mn-lt"/>
              </a:rPr>
              <a:t>Check minimum and maximum temperatures after incubating</a:t>
            </a:r>
            <a:endParaRPr lang="en-US" sz="2400" b="1"/>
          </a:p>
          <a:p>
            <a:pPr>
              <a:spcAft>
                <a:spcPts val="1000"/>
              </a:spcAft>
            </a:pPr>
            <a:r>
              <a:rPr lang="en-US" sz="2400"/>
              <a:t>Use AAS or EPA approved incubator</a:t>
            </a:r>
          </a:p>
        </p:txBody>
      </p:sp>
      <p:pic>
        <p:nvPicPr>
          <p:cNvPr id="4" name="Picture 3" descr="A picture containing person, indoor&#10;&#10;Description automatically generated">
            <a:extLst>
              <a:ext uri="{FF2B5EF4-FFF2-40B4-BE49-F238E27FC236}">
                <a16:creationId xmlns:a16="http://schemas.microsoft.com/office/drawing/2014/main" id="{4D5C3BAB-904A-4D8D-8138-B4CC73649568}"/>
              </a:ext>
            </a:extLst>
          </p:cNvPr>
          <p:cNvPicPr>
            <a:picLocks noChangeAspect="1"/>
          </p:cNvPicPr>
          <p:nvPr/>
        </p:nvPicPr>
        <p:blipFill rotWithShape="1">
          <a:blip r:embed="rId3">
            <a:extLst>
              <a:ext uri="{28A0092B-C50C-407E-A947-70E740481C1C}">
                <a14:useLocalDpi xmlns:a14="http://schemas.microsoft.com/office/drawing/2010/main" val="0"/>
              </a:ext>
            </a:extLst>
          </a:blip>
          <a:srcRect l="7314" r="13668"/>
          <a:stretch/>
        </p:blipFill>
        <p:spPr>
          <a:xfrm>
            <a:off x="6086354" y="1712069"/>
            <a:ext cx="5494965" cy="4636033"/>
          </a:xfrm>
          <a:prstGeom prst="rect">
            <a:avLst/>
          </a:prstGeom>
        </p:spPr>
      </p:pic>
    </p:spTree>
    <p:extLst>
      <p:ext uri="{BB962C8B-B14F-4D97-AF65-F5344CB8AC3E}">
        <p14:creationId xmlns:p14="http://schemas.microsoft.com/office/powerpoint/2010/main" val="272510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C5481-91C9-468A-844D-D370C1829EED}"/>
              </a:ext>
            </a:extLst>
          </p:cNvPr>
          <p:cNvSpPr/>
          <p:nvPr/>
        </p:nvSpPr>
        <p:spPr>
          <a:xfrm>
            <a:off x="0" y="-2"/>
            <a:ext cx="12192000" cy="2292264"/>
          </a:xfrm>
          <a:prstGeom prst="rect">
            <a:avLst/>
          </a:prstGeom>
          <a:solidFill>
            <a:srgbClr val="5C676B"/>
          </a:solidFill>
          <a:ln>
            <a:solidFill>
              <a:srgbClr val="5C6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Gill Sans MT"/>
            </a:endParaRPr>
          </a:p>
        </p:txBody>
      </p:sp>
      <p:sp>
        <p:nvSpPr>
          <p:cNvPr id="7" name="AutoShape 3">
            <a:extLst>
              <a:ext uri="{FF2B5EF4-FFF2-40B4-BE49-F238E27FC236}">
                <a16:creationId xmlns:a16="http://schemas.microsoft.com/office/drawing/2014/main" id="{B0C2F4E3-519C-467F-B8B2-F30B3FD51C1A}"/>
              </a:ext>
            </a:extLst>
          </p:cNvPr>
          <p:cNvSpPr>
            <a:spLocks noChangeAspect="1" noChangeArrowheads="1"/>
          </p:cNvSpPr>
          <p:nvPr/>
        </p:nvSpPr>
        <p:spPr bwMode="auto">
          <a:xfrm>
            <a:off x="11239500" y="218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ndParaRPr>
          </a:p>
        </p:txBody>
      </p:sp>
      <p:sp>
        <p:nvSpPr>
          <p:cNvPr id="10" name="AutoShape 6">
            <a:extLst>
              <a:ext uri="{FF2B5EF4-FFF2-40B4-BE49-F238E27FC236}">
                <a16:creationId xmlns:a16="http://schemas.microsoft.com/office/drawing/2014/main" id="{9FFFE43D-C642-435A-BF15-F463A8980D00}"/>
              </a:ext>
            </a:extLst>
          </p:cNvPr>
          <p:cNvSpPr>
            <a:spLocks noChangeAspect="1" noChangeArrowheads="1"/>
          </p:cNvSpPr>
          <p:nvPr/>
        </p:nvSpPr>
        <p:spPr bwMode="auto">
          <a:xfrm>
            <a:off x="14873288" y="218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ndParaRPr>
          </a:p>
        </p:txBody>
      </p:sp>
      <p:sp>
        <p:nvSpPr>
          <p:cNvPr id="1033" name="TextBox 1032">
            <a:extLst>
              <a:ext uri="{FF2B5EF4-FFF2-40B4-BE49-F238E27FC236}">
                <a16:creationId xmlns:a16="http://schemas.microsoft.com/office/drawing/2014/main" id="{D8EDE267-55C4-41EC-AAEE-4CDEFAAB847F}"/>
              </a:ext>
            </a:extLst>
          </p:cNvPr>
          <p:cNvSpPr txBox="1"/>
          <p:nvPr/>
        </p:nvSpPr>
        <p:spPr>
          <a:xfrm>
            <a:off x="56076" y="74779"/>
            <a:ext cx="8685588" cy="2246769"/>
          </a:xfrm>
          <a:prstGeom prst="rect">
            <a:avLst/>
          </a:prstGeom>
          <a:noFill/>
        </p:spPr>
        <p:txBody>
          <a:bodyPr wrap="square" lIns="91440" tIns="45720" rIns="91440" bIns="45720" rtlCol="0" anchor="t">
            <a:spAutoFit/>
          </a:bodyPr>
          <a:lstStyle/>
          <a:p>
            <a:pPr>
              <a:defRPr/>
            </a:pPr>
            <a:r>
              <a:rPr kumimoji="0" lang="en-US" sz="4400" b="1" i="0" u="none" strike="noStrike" kern="1200" cap="none" spc="0" normalizeH="0" baseline="0" noProof="0">
                <a:ln>
                  <a:noFill/>
                </a:ln>
                <a:solidFill>
                  <a:srgbClr val="FFFFFF"/>
                </a:solidFill>
                <a:effectLst/>
                <a:uLnTx/>
                <a:uFillTx/>
                <a:latin typeface="Gill Sans MT"/>
              </a:rPr>
              <a:t>Georgia Adopt-A-Stream</a:t>
            </a:r>
            <a:r>
              <a:rPr lang="en-US" sz="4400">
                <a:solidFill>
                  <a:srgbClr val="FFFFFF"/>
                </a:solidFill>
                <a:latin typeface="Gill Sans MT"/>
              </a:rPr>
              <a:t> </a:t>
            </a:r>
            <a:endParaRPr lang="en-US" sz="4400" b="0" i="0" u="none" strike="noStrike" kern="1200" cap="none" spc="0" normalizeH="0" baseline="0" noProof="0">
              <a:ln>
                <a:noFill/>
              </a:ln>
              <a:solidFill>
                <a:srgbClr val="FFFFFF"/>
              </a:solidFill>
              <a:effectLst/>
              <a:uLnTx/>
              <a:uFillTx/>
              <a:latin typeface="Gill Sans M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MT"/>
              </a:rPr>
              <a:t>A citizen science water quality monitoring program encouraging all Georgians to get familiar with their watersheds, monitor impacts, improve streams, rivers, wetlands, lakes, and estuaries, and inform others about their effect on water quality.</a:t>
            </a:r>
            <a:endParaRPr lang="en-US" sz="1400" b="0" i="0" u="none" strike="noStrike" kern="1200" cap="none" spc="0" normalizeH="0" baseline="0" noProof="0">
              <a:ln>
                <a:noFill/>
              </a:ln>
              <a:effectLst/>
              <a:uLnTx/>
              <a:uFillTx/>
              <a:latin typeface="Gill Sans MT"/>
            </a:endParaRPr>
          </a:p>
        </p:txBody>
      </p:sp>
      <p:sp>
        <p:nvSpPr>
          <p:cNvPr id="8" name="TextBox 7">
            <a:extLst>
              <a:ext uri="{FF2B5EF4-FFF2-40B4-BE49-F238E27FC236}">
                <a16:creationId xmlns:a16="http://schemas.microsoft.com/office/drawing/2014/main" id="{90E3E8B4-6184-4F86-9C39-D5D66CE09271}"/>
              </a:ext>
            </a:extLst>
          </p:cNvPr>
          <p:cNvSpPr txBox="1"/>
          <p:nvPr/>
        </p:nvSpPr>
        <p:spPr>
          <a:xfrm>
            <a:off x="199938" y="5700316"/>
            <a:ext cx="212068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Increase public </a:t>
            </a:r>
            <a:r>
              <a:rPr kumimoji="0" lang="en-US" sz="1400" b="1" i="0" u="sng" strike="noStrike" kern="1200" cap="none" spc="0" normalizeH="0" baseline="0" noProof="0">
                <a:ln>
                  <a:noFill/>
                </a:ln>
                <a:effectLst/>
                <a:uLnTx/>
                <a:uFillTx/>
                <a:latin typeface="Gill Sans MT"/>
              </a:rPr>
              <a:t>awareness</a:t>
            </a:r>
            <a:r>
              <a:rPr kumimoji="0" lang="en-US" sz="1400" b="0" i="0" u="none" strike="noStrike" kern="1200" cap="none" spc="0" normalizeH="0" baseline="0" noProof="0">
                <a:ln>
                  <a:noFill/>
                </a:ln>
                <a:effectLst/>
                <a:uLnTx/>
                <a:uFillTx/>
                <a:latin typeface="Gill Sans MT"/>
              </a:rPr>
              <a:t> of nonpoint source pollution &amp; water quality issues</a:t>
            </a:r>
          </a:p>
        </p:txBody>
      </p:sp>
      <p:sp>
        <p:nvSpPr>
          <p:cNvPr id="9" name="TextBox 8">
            <a:extLst>
              <a:ext uri="{FF2B5EF4-FFF2-40B4-BE49-F238E27FC236}">
                <a16:creationId xmlns:a16="http://schemas.microsoft.com/office/drawing/2014/main" id="{4E238ED8-3B52-4E40-962B-443BA0A258AB}"/>
              </a:ext>
            </a:extLst>
          </p:cNvPr>
          <p:cNvSpPr txBox="1"/>
          <p:nvPr/>
        </p:nvSpPr>
        <p:spPr>
          <a:xfrm>
            <a:off x="2613254" y="5700317"/>
            <a:ext cx="2120683"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Collect baseline water quality </a:t>
            </a:r>
            <a:r>
              <a:rPr kumimoji="0" lang="en-US" sz="1400" b="1" i="0" u="sng" strike="noStrike" kern="1200" cap="none" spc="0" normalizeH="0" baseline="0" noProof="0">
                <a:ln>
                  <a:noFill/>
                </a:ln>
                <a:effectLst/>
                <a:uLnTx/>
                <a:uFillTx/>
                <a:latin typeface="Gill Sans MT"/>
              </a:rPr>
              <a:t>data</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according to </a:t>
            </a:r>
            <a:r>
              <a:rPr lang="en-US" sz="1400">
                <a:latin typeface="Gill Sans MT"/>
              </a:rPr>
              <a:t>Adopt-A-Stream</a:t>
            </a:r>
            <a:r>
              <a:rPr kumimoji="0" lang="en-US" sz="1400" b="0" i="0" u="none" strike="noStrike" kern="1200" cap="none" spc="0" normalizeH="0" baseline="0" noProof="0">
                <a:ln>
                  <a:noFill/>
                </a:ln>
                <a:effectLst/>
                <a:uLnTx/>
                <a:uFillTx/>
                <a:latin typeface="Gill Sans MT"/>
              </a:rPr>
              <a:t> protocols</a:t>
            </a:r>
          </a:p>
        </p:txBody>
      </p:sp>
      <p:sp>
        <p:nvSpPr>
          <p:cNvPr id="11" name="TextBox 10">
            <a:extLst>
              <a:ext uri="{FF2B5EF4-FFF2-40B4-BE49-F238E27FC236}">
                <a16:creationId xmlns:a16="http://schemas.microsoft.com/office/drawing/2014/main" id="{B3C6C2F2-2429-40C8-B780-DAFD1CDA71A1}"/>
              </a:ext>
            </a:extLst>
          </p:cNvPr>
          <p:cNvSpPr txBox="1"/>
          <p:nvPr/>
        </p:nvSpPr>
        <p:spPr>
          <a:xfrm>
            <a:off x="5020869" y="5700315"/>
            <a:ext cx="2120683" cy="738664"/>
          </a:xfrm>
          <a:prstGeom prst="rect">
            <a:avLst/>
          </a:prstGeom>
          <a:noFill/>
        </p:spPr>
        <p:txBody>
          <a:bodyPr wrap="square" lIns="91440" tIns="45720" rIns="91440" bIns="45720" rtlCol="0" anchor="t">
            <a:spAutoFit/>
          </a:bodyPr>
          <a:lstStyle/>
          <a:p>
            <a:pPr algn="ctr">
              <a:defRPr/>
            </a:pPr>
            <a:r>
              <a:rPr kumimoji="0" lang="en-US" sz="1400" b="0" i="0" u="none" strike="noStrike" kern="1200" cap="none" spc="0" normalizeH="0" baseline="0" noProof="0">
                <a:ln>
                  <a:noFill/>
                </a:ln>
                <a:effectLst/>
                <a:uLnTx/>
                <a:uFillTx/>
                <a:latin typeface="Gill Sans MT"/>
              </a:rPr>
              <a:t>Take </a:t>
            </a:r>
            <a:r>
              <a:rPr kumimoji="0" lang="en-US" sz="1400" b="1" i="0" u="sng" strike="noStrike" kern="1200" cap="none" spc="0" normalizeH="0" baseline="0" noProof="0">
                <a:ln>
                  <a:noFill/>
                </a:ln>
                <a:effectLst/>
                <a:uLnTx/>
                <a:uFillTx/>
                <a:latin typeface="Gill Sans MT"/>
              </a:rPr>
              <a:t>observations </a:t>
            </a:r>
            <a:r>
              <a:rPr kumimoji="0" lang="en-US" sz="1400" b="0" i="0" u="none" strike="noStrike" kern="1200" cap="none" spc="0" normalizeH="0" baseline="0" noProof="0">
                <a:ln>
                  <a:noFill/>
                </a:ln>
                <a:effectLst/>
                <a:uLnTx/>
                <a:uFillTx/>
                <a:latin typeface="Gill Sans MT"/>
              </a:rPr>
              <a:t>of sites to note </a:t>
            </a:r>
            <a:r>
              <a:rPr lang="en-US" sz="1400">
                <a:latin typeface="Gill Sans MT"/>
              </a:rPr>
              <a:t>water quality conditions</a:t>
            </a:r>
            <a:endParaRPr lang="en-US" sz="1400" b="0" i="0" u="none" strike="noStrike" kern="1200" cap="none" spc="0" normalizeH="0" baseline="0" noProof="0">
              <a:ln>
                <a:noFill/>
              </a:ln>
              <a:effectLst/>
              <a:uLnTx/>
              <a:uFillTx/>
              <a:latin typeface="Gill Sans MT"/>
            </a:endParaRPr>
          </a:p>
        </p:txBody>
      </p:sp>
      <p:sp>
        <p:nvSpPr>
          <p:cNvPr id="13" name="TextBox 12">
            <a:extLst>
              <a:ext uri="{FF2B5EF4-FFF2-40B4-BE49-F238E27FC236}">
                <a16:creationId xmlns:a16="http://schemas.microsoft.com/office/drawing/2014/main" id="{4EEDE1A3-0154-4692-8FAD-703BBEC5098C}"/>
              </a:ext>
            </a:extLst>
          </p:cNvPr>
          <p:cNvSpPr txBox="1"/>
          <p:nvPr/>
        </p:nvSpPr>
        <p:spPr>
          <a:xfrm>
            <a:off x="7425527" y="5700315"/>
            <a:ext cx="2120683" cy="95410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Seek </a:t>
            </a:r>
            <a:r>
              <a:rPr kumimoji="0" lang="en-US" sz="1400" b="1" i="0" u="sng" strike="noStrike" kern="1200" cap="none" spc="0" normalizeH="0" baseline="0" noProof="0">
                <a:ln>
                  <a:noFill/>
                </a:ln>
                <a:effectLst/>
                <a:uLnTx/>
                <a:uFillTx/>
                <a:latin typeface="Gill Sans MT"/>
              </a:rPr>
              <a:t>partnerships</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with local </a:t>
            </a:r>
            <a:r>
              <a:rPr lang="en-US" sz="1400">
                <a:latin typeface="Gill Sans MT"/>
              </a:rPr>
              <a:t>gov’ts</a:t>
            </a:r>
            <a:r>
              <a:rPr kumimoji="0" lang="en-US" sz="1400" b="0" i="0" u="none" strike="noStrike" kern="1200" cap="none" spc="0" normalizeH="0" baseline="0" noProof="0">
                <a:ln>
                  <a:noFill/>
                </a:ln>
                <a:effectLst/>
                <a:uLnTx/>
                <a:uFillTx/>
                <a:latin typeface="Gill Sans MT"/>
              </a:rPr>
              <a:t>, nonprofits, &amp; other organizations to share results </a:t>
            </a:r>
            <a:r>
              <a:rPr kumimoji="0" lang="en-US" sz="1400" i="0" u="none" strike="noStrike" kern="1200" cap="none" spc="0" normalizeH="0" baseline="0" noProof="0">
                <a:ln>
                  <a:noFill/>
                </a:ln>
                <a:effectLst/>
                <a:uLnTx/>
                <a:uFillTx/>
                <a:latin typeface="Gill Sans MT"/>
              </a:rPr>
              <a:t>&amp; </a:t>
            </a:r>
            <a:r>
              <a:rPr kumimoji="0" lang="en-US" sz="1400" b="0" i="0" u="none" strike="noStrike" kern="1200" cap="none" spc="0" normalizeH="0" baseline="0" noProof="0">
                <a:ln>
                  <a:noFill/>
                </a:ln>
                <a:effectLst/>
                <a:uLnTx/>
                <a:uFillTx/>
                <a:latin typeface="Gill Sans MT"/>
              </a:rPr>
              <a:t>resources</a:t>
            </a:r>
          </a:p>
        </p:txBody>
      </p:sp>
      <p:sp>
        <p:nvSpPr>
          <p:cNvPr id="15" name="TextBox 14">
            <a:extLst>
              <a:ext uri="{FF2B5EF4-FFF2-40B4-BE49-F238E27FC236}">
                <a16:creationId xmlns:a16="http://schemas.microsoft.com/office/drawing/2014/main" id="{1720BC44-EE6D-4BA0-B428-27366CDD3564}"/>
              </a:ext>
            </a:extLst>
          </p:cNvPr>
          <p:cNvSpPr txBox="1"/>
          <p:nvPr/>
        </p:nvSpPr>
        <p:spPr>
          <a:xfrm>
            <a:off x="9839710" y="5700317"/>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Utilize </a:t>
            </a:r>
            <a:r>
              <a:rPr kumimoji="0" lang="en-US" sz="1400" b="1" i="0" u="sng" strike="noStrike" kern="1200" cap="none" spc="0" normalizeH="0" baseline="0" noProof="0">
                <a:ln>
                  <a:noFill/>
                </a:ln>
                <a:effectLst/>
                <a:uLnTx/>
                <a:uFillTx/>
                <a:latin typeface="Gill Sans MT"/>
              </a:rPr>
              <a:t>tools &amp; training</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provided by staff &amp; local coordinators</a:t>
            </a:r>
          </a:p>
        </p:txBody>
      </p:sp>
      <p:sp>
        <p:nvSpPr>
          <p:cNvPr id="17" name="TextBox 16">
            <a:extLst>
              <a:ext uri="{FF2B5EF4-FFF2-40B4-BE49-F238E27FC236}">
                <a16:creationId xmlns:a16="http://schemas.microsoft.com/office/drawing/2014/main" id="{3B30D26B-C845-4D5B-A386-7541A8A0BAF5}"/>
              </a:ext>
            </a:extLst>
          </p:cNvPr>
          <p:cNvSpPr txBox="1"/>
          <p:nvPr/>
        </p:nvSpPr>
        <p:spPr>
          <a:xfrm>
            <a:off x="203943" y="2613827"/>
            <a:ext cx="210224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A</a:t>
            </a:r>
          </a:p>
        </p:txBody>
      </p:sp>
      <p:sp>
        <p:nvSpPr>
          <p:cNvPr id="2" name="TextBox 1">
            <a:extLst>
              <a:ext uri="{FF2B5EF4-FFF2-40B4-BE49-F238E27FC236}">
                <a16:creationId xmlns:a16="http://schemas.microsoft.com/office/drawing/2014/main" id="{C20BB76C-D14D-4043-A864-6E7DBEDC5EF5}"/>
              </a:ext>
            </a:extLst>
          </p:cNvPr>
          <p:cNvSpPr txBox="1"/>
          <p:nvPr/>
        </p:nvSpPr>
        <p:spPr>
          <a:xfrm>
            <a:off x="213065" y="3230658"/>
            <a:ext cx="210377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Awareness</a:t>
            </a:r>
            <a:endParaRPr kumimoji="0" lang="en-US" sz="1400" b="0" i="0" u="none" strike="noStrike" kern="1200" cap="none" spc="0" normalizeH="0" baseline="0" noProof="0">
              <a:ln>
                <a:noFill/>
              </a:ln>
              <a:effectLst/>
              <a:uLnTx/>
              <a:uFillTx/>
              <a:latin typeface="Gill Sans MT"/>
            </a:endParaRPr>
          </a:p>
        </p:txBody>
      </p:sp>
      <p:sp>
        <p:nvSpPr>
          <p:cNvPr id="19" name="TextBox 18">
            <a:extLst>
              <a:ext uri="{FF2B5EF4-FFF2-40B4-BE49-F238E27FC236}">
                <a16:creationId xmlns:a16="http://schemas.microsoft.com/office/drawing/2014/main" id="{AD1F8DBB-26CE-45E8-9781-C90411A49221}"/>
              </a:ext>
            </a:extLst>
          </p:cNvPr>
          <p:cNvSpPr txBox="1"/>
          <p:nvPr/>
        </p:nvSpPr>
        <p:spPr>
          <a:xfrm>
            <a:off x="2609220" y="2630541"/>
            <a:ext cx="2118459"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D</a:t>
            </a:r>
          </a:p>
        </p:txBody>
      </p:sp>
      <p:sp>
        <p:nvSpPr>
          <p:cNvPr id="5" name="TextBox 4">
            <a:extLst>
              <a:ext uri="{FF2B5EF4-FFF2-40B4-BE49-F238E27FC236}">
                <a16:creationId xmlns:a16="http://schemas.microsoft.com/office/drawing/2014/main" id="{0534EF6F-7DE0-4A79-A1A0-059D866D80F7}"/>
              </a:ext>
            </a:extLst>
          </p:cNvPr>
          <p:cNvSpPr txBox="1"/>
          <p:nvPr/>
        </p:nvSpPr>
        <p:spPr>
          <a:xfrm>
            <a:off x="2604800" y="3230659"/>
            <a:ext cx="210922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Data</a:t>
            </a:r>
            <a:endParaRPr kumimoji="0" lang="en-US" sz="1400" b="0" i="0" u="none" strike="noStrike" kern="1200" cap="none" spc="0" normalizeH="0" baseline="0" noProof="0">
              <a:ln>
                <a:noFill/>
              </a:ln>
              <a:effectLst/>
              <a:uLnTx/>
              <a:uFillTx/>
              <a:latin typeface="Gill Sans MT"/>
            </a:endParaRPr>
          </a:p>
        </p:txBody>
      </p:sp>
      <p:pic>
        <p:nvPicPr>
          <p:cNvPr id="27" name="Picture 26" descr="A person standing next to a body of water&#10;&#10;Description automatically generated">
            <a:extLst>
              <a:ext uri="{FF2B5EF4-FFF2-40B4-BE49-F238E27FC236}">
                <a16:creationId xmlns:a16="http://schemas.microsoft.com/office/drawing/2014/main" id="{03DF791F-EB11-40E9-8B79-6A02FA63D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473" y="3603680"/>
            <a:ext cx="2087198" cy="2049098"/>
          </a:xfrm>
          <a:prstGeom prst="rect">
            <a:avLst/>
          </a:prstGeom>
          <a:ln>
            <a:solidFill>
              <a:schemeClr val="bg1"/>
            </a:solidFill>
          </a:ln>
        </p:spPr>
      </p:pic>
      <p:pic>
        <p:nvPicPr>
          <p:cNvPr id="30" name="Picture 29" descr="A group of people posing for a photo&#10;&#10;Description automatically generated">
            <a:extLst>
              <a:ext uri="{FF2B5EF4-FFF2-40B4-BE49-F238E27FC236}">
                <a16:creationId xmlns:a16="http://schemas.microsoft.com/office/drawing/2014/main" id="{D22EE599-E61F-47A9-B38A-E8D0CFA0B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667" y="3603858"/>
            <a:ext cx="2087017" cy="2048920"/>
          </a:xfrm>
          <a:prstGeom prst="rect">
            <a:avLst/>
          </a:prstGeom>
          <a:ln>
            <a:solidFill>
              <a:schemeClr val="bg1"/>
            </a:solidFill>
          </a:ln>
        </p:spPr>
      </p:pic>
      <p:sp>
        <p:nvSpPr>
          <p:cNvPr id="21" name="TextBox 20">
            <a:extLst>
              <a:ext uri="{FF2B5EF4-FFF2-40B4-BE49-F238E27FC236}">
                <a16:creationId xmlns:a16="http://schemas.microsoft.com/office/drawing/2014/main" id="{5D6CA563-859E-468F-B58F-1B67AD8BDD5D}"/>
              </a:ext>
            </a:extLst>
          </p:cNvPr>
          <p:cNvSpPr txBox="1"/>
          <p:nvPr/>
        </p:nvSpPr>
        <p:spPr>
          <a:xfrm>
            <a:off x="5024021" y="2626947"/>
            <a:ext cx="2082103" cy="79610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O</a:t>
            </a:r>
          </a:p>
        </p:txBody>
      </p:sp>
      <p:sp>
        <p:nvSpPr>
          <p:cNvPr id="3" name="TextBox 2">
            <a:extLst>
              <a:ext uri="{FF2B5EF4-FFF2-40B4-BE49-F238E27FC236}">
                <a16:creationId xmlns:a16="http://schemas.microsoft.com/office/drawing/2014/main" id="{DB92978F-8D2B-4E2D-AF9D-072EE7620AA8}"/>
              </a:ext>
            </a:extLst>
          </p:cNvPr>
          <p:cNvSpPr txBox="1"/>
          <p:nvPr/>
        </p:nvSpPr>
        <p:spPr>
          <a:xfrm>
            <a:off x="5022064" y="3230421"/>
            <a:ext cx="210949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Observations</a:t>
            </a:r>
            <a:endParaRPr kumimoji="0" lang="en-US" sz="1400" b="0" i="0" u="none" strike="noStrike" kern="1200" cap="none" spc="0" normalizeH="0" baseline="0" noProof="0">
              <a:ln>
                <a:noFill/>
              </a:ln>
              <a:effectLst/>
              <a:uLnTx/>
              <a:uFillTx/>
              <a:latin typeface="Gill Sans MT"/>
            </a:endParaRPr>
          </a:p>
        </p:txBody>
      </p:sp>
      <p:sp>
        <p:nvSpPr>
          <p:cNvPr id="23" name="TextBox 22">
            <a:extLst>
              <a:ext uri="{FF2B5EF4-FFF2-40B4-BE49-F238E27FC236}">
                <a16:creationId xmlns:a16="http://schemas.microsoft.com/office/drawing/2014/main" id="{B6D8F68A-ED88-4CB8-BE8A-0C48A111B15D}"/>
              </a:ext>
            </a:extLst>
          </p:cNvPr>
          <p:cNvSpPr txBox="1"/>
          <p:nvPr/>
        </p:nvSpPr>
        <p:spPr>
          <a:xfrm>
            <a:off x="7410248" y="2638652"/>
            <a:ext cx="2118028" cy="76944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P</a:t>
            </a:r>
          </a:p>
        </p:txBody>
      </p:sp>
      <p:sp>
        <p:nvSpPr>
          <p:cNvPr id="14" name="TextBox 13">
            <a:extLst>
              <a:ext uri="{FF2B5EF4-FFF2-40B4-BE49-F238E27FC236}">
                <a16:creationId xmlns:a16="http://schemas.microsoft.com/office/drawing/2014/main" id="{A3D7B160-F7EE-4704-B39A-6390894FE4B6}"/>
              </a:ext>
            </a:extLst>
          </p:cNvPr>
          <p:cNvSpPr txBox="1"/>
          <p:nvPr/>
        </p:nvSpPr>
        <p:spPr>
          <a:xfrm>
            <a:off x="7435200" y="3230362"/>
            <a:ext cx="2090129"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Partnerships</a:t>
            </a:r>
            <a:endParaRPr kumimoji="0" lang="en-US" sz="1400" b="0" i="0" u="none" strike="noStrike" kern="1200" cap="none" spc="0" normalizeH="0" baseline="0" noProof="0">
              <a:ln>
                <a:noFill/>
              </a:ln>
              <a:effectLst/>
              <a:uLnTx/>
              <a:uFillTx/>
              <a:latin typeface="Gill Sans MT"/>
            </a:endParaRPr>
          </a:p>
        </p:txBody>
      </p:sp>
      <p:sp>
        <p:nvSpPr>
          <p:cNvPr id="25" name="TextBox 24">
            <a:extLst>
              <a:ext uri="{FF2B5EF4-FFF2-40B4-BE49-F238E27FC236}">
                <a16:creationId xmlns:a16="http://schemas.microsoft.com/office/drawing/2014/main" id="{7AEB406C-54EB-4572-8933-3D0C9F2A50F6}"/>
              </a:ext>
            </a:extLst>
          </p:cNvPr>
          <p:cNvSpPr txBox="1"/>
          <p:nvPr/>
        </p:nvSpPr>
        <p:spPr>
          <a:xfrm>
            <a:off x="9834575" y="2619602"/>
            <a:ext cx="213115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T</a:t>
            </a:r>
          </a:p>
        </p:txBody>
      </p:sp>
      <p:sp>
        <p:nvSpPr>
          <p:cNvPr id="16" name="TextBox 15">
            <a:extLst>
              <a:ext uri="{FF2B5EF4-FFF2-40B4-BE49-F238E27FC236}">
                <a16:creationId xmlns:a16="http://schemas.microsoft.com/office/drawing/2014/main" id="{AB73CDF6-A151-44C1-868F-2B57EFA6B8E8}"/>
              </a:ext>
            </a:extLst>
          </p:cNvPr>
          <p:cNvSpPr txBox="1"/>
          <p:nvPr/>
        </p:nvSpPr>
        <p:spPr>
          <a:xfrm>
            <a:off x="9824609" y="3211313"/>
            <a:ext cx="2116301"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Tools &amp; Training</a:t>
            </a:r>
            <a:endParaRPr kumimoji="0" lang="en-US" sz="1400" b="0" i="0" u="none" strike="noStrike" kern="1200" cap="none" spc="0" normalizeH="0" baseline="0" noProof="0">
              <a:ln>
                <a:noFill/>
              </a:ln>
              <a:effectLst/>
              <a:uLnTx/>
              <a:uFillTx/>
              <a:latin typeface="Gill Sans MT"/>
            </a:endParaRPr>
          </a:p>
        </p:txBody>
      </p:sp>
      <p:pic>
        <p:nvPicPr>
          <p:cNvPr id="31" name="Picture 31" descr="EastPoint_cropedit.jpg">
            <a:extLst>
              <a:ext uri="{FF2B5EF4-FFF2-40B4-BE49-F238E27FC236}">
                <a16:creationId xmlns:a16="http://schemas.microsoft.com/office/drawing/2014/main" id="{80ED0EE9-C091-4418-B9BA-1871F4BA6880}"/>
              </a:ext>
            </a:extLst>
          </p:cNvPr>
          <p:cNvPicPr>
            <a:picLocks noChangeAspect="1"/>
          </p:cNvPicPr>
          <p:nvPr/>
        </p:nvPicPr>
        <p:blipFill>
          <a:blip r:embed="rId5"/>
          <a:stretch>
            <a:fillRect/>
          </a:stretch>
        </p:blipFill>
        <p:spPr>
          <a:xfrm>
            <a:off x="9801559" y="3607424"/>
            <a:ext cx="2139351" cy="2043742"/>
          </a:xfrm>
          <a:prstGeom prst="rect">
            <a:avLst/>
          </a:prstGeom>
          <a:ln>
            <a:solidFill>
              <a:schemeClr val="bg1"/>
            </a:solidFill>
          </a:ln>
        </p:spPr>
      </p:pic>
      <p:pic>
        <p:nvPicPr>
          <p:cNvPr id="20" name="Picture 25" descr="Mystery River 1.jpg">
            <a:extLst>
              <a:ext uri="{FF2B5EF4-FFF2-40B4-BE49-F238E27FC236}">
                <a16:creationId xmlns:a16="http://schemas.microsoft.com/office/drawing/2014/main" id="{EBF85C44-1065-430C-A651-869C257BDD13}"/>
              </a:ext>
            </a:extLst>
          </p:cNvPr>
          <p:cNvPicPr>
            <a:picLocks noChangeAspect="1"/>
          </p:cNvPicPr>
          <p:nvPr/>
        </p:nvPicPr>
        <p:blipFill>
          <a:blip r:embed="rId6"/>
          <a:stretch>
            <a:fillRect/>
          </a:stretch>
        </p:blipFill>
        <p:spPr>
          <a:xfrm>
            <a:off x="195533" y="3600629"/>
            <a:ext cx="2124974" cy="2043742"/>
          </a:xfrm>
          <a:prstGeom prst="rect">
            <a:avLst/>
          </a:prstGeom>
          <a:ln>
            <a:solidFill>
              <a:schemeClr val="bg1"/>
            </a:solidFill>
          </a:ln>
        </p:spPr>
      </p:pic>
      <p:pic>
        <p:nvPicPr>
          <p:cNvPr id="12" name="Picture 17">
            <a:extLst>
              <a:ext uri="{FF2B5EF4-FFF2-40B4-BE49-F238E27FC236}">
                <a16:creationId xmlns:a16="http://schemas.microsoft.com/office/drawing/2014/main" id="{97E4BAA9-1978-4B6F-8305-A42AD93C269E}"/>
              </a:ext>
            </a:extLst>
          </p:cNvPr>
          <p:cNvPicPr>
            <a:picLocks noChangeAspect="1"/>
          </p:cNvPicPr>
          <p:nvPr/>
        </p:nvPicPr>
        <p:blipFill>
          <a:blip r:embed="rId7"/>
          <a:stretch>
            <a:fillRect/>
          </a:stretch>
        </p:blipFill>
        <p:spPr>
          <a:xfrm>
            <a:off x="8804476" y="-3683"/>
            <a:ext cx="3331579" cy="2582732"/>
          </a:xfrm>
          <a:prstGeom prst="rect">
            <a:avLst/>
          </a:prstGeom>
        </p:spPr>
      </p:pic>
      <p:pic>
        <p:nvPicPr>
          <p:cNvPr id="24" name="Picture 23" descr="A person wearing a mask&#10;&#10;Description automatically generated with low confidence">
            <a:extLst>
              <a:ext uri="{FF2B5EF4-FFF2-40B4-BE49-F238E27FC236}">
                <a16:creationId xmlns:a16="http://schemas.microsoft.com/office/drawing/2014/main" id="{FC233C87-8F81-4CDB-B3BD-BAF8483180FF}"/>
              </a:ext>
            </a:extLst>
          </p:cNvPr>
          <p:cNvPicPr>
            <a:picLocks noChangeAspect="1"/>
          </p:cNvPicPr>
          <p:nvPr/>
        </p:nvPicPr>
        <p:blipFill rotWithShape="1">
          <a:blip r:embed="rId8">
            <a:extLst>
              <a:ext uri="{28A0092B-C50C-407E-A947-70E740481C1C}">
                <a14:useLocalDpi xmlns:a14="http://schemas.microsoft.com/office/drawing/2010/main" val="0"/>
              </a:ext>
            </a:extLst>
          </a:blip>
          <a:srcRect l="1872" t="17451" r="8198" b="17506"/>
          <a:stretch/>
        </p:blipFill>
        <p:spPr>
          <a:xfrm>
            <a:off x="2609035" y="3598930"/>
            <a:ext cx="2122800" cy="2047140"/>
          </a:xfrm>
          <a:prstGeom prst="rect">
            <a:avLst/>
          </a:prstGeom>
          <a:ln>
            <a:solidFill>
              <a:schemeClr val="bg1"/>
            </a:solidFill>
          </a:ln>
        </p:spPr>
      </p:pic>
      <p:pic>
        <p:nvPicPr>
          <p:cNvPr id="32" name="Picture 31" descr="A close-up of a red ball&#10;&#10;Description automatically generated with low confidence">
            <a:extLst>
              <a:ext uri="{FF2B5EF4-FFF2-40B4-BE49-F238E27FC236}">
                <a16:creationId xmlns:a16="http://schemas.microsoft.com/office/drawing/2014/main" id="{EECE5F71-5BD1-49E6-A528-D2B4C07C7FC3}"/>
              </a:ext>
            </a:extLst>
          </p:cNvPr>
          <p:cNvPicPr>
            <a:picLocks noChangeAspect="1"/>
          </p:cNvPicPr>
          <p:nvPr/>
        </p:nvPicPr>
        <p:blipFill rotWithShape="1">
          <a:blip r:embed="rId9">
            <a:extLst>
              <a:ext uri="{28A0092B-C50C-407E-A947-70E740481C1C}">
                <a14:useLocalDpi xmlns:a14="http://schemas.microsoft.com/office/drawing/2010/main" val="0"/>
              </a:ext>
            </a:extLst>
          </a:blip>
          <a:srcRect l="8899" r="8497"/>
          <a:stretch/>
        </p:blipFill>
        <p:spPr>
          <a:xfrm>
            <a:off x="2613253" y="3600629"/>
            <a:ext cx="2120684" cy="2043196"/>
          </a:xfrm>
          <a:prstGeom prst="rect">
            <a:avLst/>
          </a:prstGeom>
          <a:ln>
            <a:solidFill>
              <a:schemeClr val="bg1"/>
            </a:solidFill>
          </a:ln>
        </p:spPr>
      </p:pic>
    </p:spTree>
    <p:extLst>
      <p:ext uri="{BB962C8B-B14F-4D97-AF65-F5344CB8AC3E}">
        <p14:creationId xmlns:p14="http://schemas.microsoft.com/office/powerpoint/2010/main" val="3482459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5: Reading your results</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6184078"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a:t>Only count </a:t>
            </a:r>
            <a:r>
              <a:rPr lang="en-US" sz="2400" b="1"/>
              <a:t>blue colonies with gas bubbles</a:t>
            </a:r>
          </a:p>
          <a:p>
            <a:pPr>
              <a:spcAft>
                <a:spcPts val="1000"/>
              </a:spcAft>
            </a:pPr>
            <a:r>
              <a:rPr lang="en-US" sz="2400"/>
              <a:t>Do not count colonies growing more than halfway off the medium</a:t>
            </a:r>
          </a:p>
          <a:p>
            <a:pPr>
              <a:spcAft>
                <a:spcPts val="1000"/>
              </a:spcAft>
            </a:pPr>
            <a:r>
              <a:rPr lang="en-US" sz="2400">
                <a:ea typeface="+mn-lt"/>
                <a:cs typeface="+mn-lt"/>
              </a:rPr>
              <a:t>Units for bacteria: </a:t>
            </a:r>
            <a:r>
              <a:rPr lang="en-US" sz="2400" b="1">
                <a:ea typeface="+mn-lt"/>
                <a:cs typeface="+mn-lt"/>
              </a:rPr>
              <a:t>Colony Forming Units (CFU)/100 mL</a:t>
            </a:r>
            <a:endParaRPr lang="en-US" sz="2400"/>
          </a:p>
          <a:p>
            <a:pPr marL="0" indent="0">
              <a:spcAft>
                <a:spcPts val="1000"/>
              </a:spcAft>
              <a:buNone/>
            </a:pPr>
            <a:endParaRPr lang="en-US" sz="2400">
              <a:ea typeface="+mn-lt"/>
              <a:cs typeface="+mn-lt"/>
            </a:endParaRPr>
          </a:p>
        </p:txBody>
      </p:sp>
      <p:pic>
        <p:nvPicPr>
          <p:cNvPr id="4" name="Picture 4">
            <a:extLst>
              <a:ext uri="{FF2B5EF4-FFF2-40B4-BE49-F238E27FC236}">
                <a16:creationId xmlns:a16="http://schemas.microsoft.com/office/drawing/2014/main" id="{2AB5F52F-0BC8-41E7-837F-48FA17AFE37E}"/>
              </a:ext>
            </a:extLst>
          </p:cNvPr>
          <p:cNvPicPr>
            <a:picLocks noChangeAspect="1"/>
          </p:cNvPicPr>
          <p:nvPr/>
        </p:nvPicPr>
        <p:blipFill>
          <a:blip r:embed="rId3"/>
          <a:stretch>
            <a:fillRect/>
          </a:stretch>
        </p:blipFill>
        <p:spPr>
          <a:xfrm>
            <a:off x="7096664" y="1708611"/>
            <a:ext cx="4497238" cy="4245909"/>
          </a:xfrm>
          <a:prstGeom prst="rect">
            <a:avLst/>
          </a:prstGeom>
        </p:spPr>
      </p:pic>
      <p:sp>
        <p:nvSpPr>
          <p:cNvPr id="6" name="Content Placeholder 2">
            <a:extLst>
              <a:ext uri="{FF2B5EF4-FFF2-40B4-BE49-F238E27FC236}">
                <a16:creationId xmlns:a16="http://schemas.microsoft.com/office/drawing/2014/main" id="{C99AE0B4-5818-418B-8F14-96379AFF5E92}"/>
              </a:ext>
            </a:extLst>
          </p:cNvPr>
          <p:cNvSpPr txBox="1">
            <a:spLocks/>
          </p:cNvSpPr>
          <p:nvPr/>
        </p:nvSpPr>
        <p:spPr>
          <a:xfrm>
            <a:off x="7099601" y="6068408"/>
            <a:ext cx="4485906" cy="55882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400"/>
              <a:t>Possible gas bubble patterns</a:t>
            </a:r>
            <a:endParaRPr lang="en-US" sz="2400" b="1"/>
          </a:p>
        </p:txBody>
      </p:sp>
    </p:spTree>
    <p:extLst>
      <p:ext uri="{BB962C8B-B14F-4D97-AF65-F5344CB8AC3E}">
        <p14:creationId xmlns:p14="http://schemas.microsoft.com/office/powerpoint/2010/main" val="85273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A049AC-B3D5-48A1-8843-0E7E0563D763}"/>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Blank/ Control</a:t>
            </a:r>
          </a:p>
        </p:txBody>
      </p:sp>
      <p:sp>
        <p:nvSpPr>
          <p:cNvPr id="5" name="TextBox 4">
            <a:extLst>
              <a:ext uri="{FF2B5EF4-FFF2-40B4-BE49-F238E27FC236}">
                <a16:creationId xmlns:a16="http://schemas.microsoft.com/office/drawing/2014/main" id="{FD76B2D4-6FD6-4F3B-A605-087F777AE739}"/>
              </a:ext>
            </a:extLst>
          </p:cNvPr>
          <p:cNvSpPr txBox="1"/>
          <p:nvPr/>
        </p:nvSpPr>
        <p:spPr>
          <a:xfrm>
            <a:off x="524993" y="4258476"/>
            <a:ext cx="360584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ea typeface="+mn-lt"/>
                <a:cs typeface="+mn-lt"/>
              </a:rPr>
              <a:t>There should not be any colonies (</a:t>
            </a:r>
            <a:r>
              <a:rPr lang="en-US" sz="2800" b="1" i="1">
                <a:solidFill>
                  <a:schemeClr val="bg1"/>
                </a:solidFill>
                <a:ea typeface="+mn-lt"/>
                <a:cs typeface="+mn-lt"/>
              </a:rPr>
              <a:t>E. coli </a:t>
            </a:r>
            <a:r>
              <a:rPr lang="en-US" sz="2800" b="1">
                <a:solidFill>
                  <a:schemeClr val="bg1"/>
                </a:solidFill>
                <a:ea typeface="+mn-lt"/>
                <a:cs typeface="+mn-lt"/>
              </a:rPr>
              <a:t>or general coliform) on the blank!</a:t>
            </a:r>
            <a:endParaRPr lang="en-US" b="1">
              <a:solidFill>
                <a:schemeClr val="bg1"/>
              </a:solidFill>
              <a:ea typeface="+mn-lt"/>
              <a:cs typeface="+mn-lt"/>
            </a:endParaRPr>
          </a:p>
          <a:p>
            <a:pPr algn="ctr"/>
            <a:endParaRPr lang="en-US"/>
          </a:p>
        </p:txBody>
      </p:sp>
      <p:pic>
        <p:nvPicPr>
          <p:cNvPr id="11" name="Picture 11" descr="blank.JPG">
            <a:extLst>
              <a:ext uri="{FF2B5EF4-FFF2-40B4-BE49-F238E27FC236}">
                <a16:creationId xmlns:a16="http://schemas.microsoft.com/office/drawing/2014/main" id="{08DA8695-1382-4C80-BEC8-383F1747B5CC}"/>
              </a:ext>
            </a:extLst>
          </p:cNvPr>
          <p:cNvPicPr>
            <a:picLocks noChangeAspect="1"/>
          </p:cNvPicPr>
          <p:nvPr/>
        </p:nvPicPr>
        <p:blipFill rotWithShape="1">
          <a:blip r:embed="rId3"/>
          <a:srcRect l="4827" t="142" r="7019"/>
          <a:stretch/>
        </p:blipFill>
        <p:spPr>
          <a:xfrm>
            <a:off x="4646908" y="-4870"/>
            <a:ext cx="7554553" cy="6871322"/>
          </a:xfrm>
          <a:prstGeom prst="rect">
            <a:avLst/>
          </a:prstGeom>
        </p:spPr>
      </p:pic>
    </p:spTree>
    <p:extLst>
      <p:ext uri="{BB962C8B-B14F-4D97-AF65-F5344CB8AC3E}">
        <p14:creationId xmlns:p14="http://schemas.microsoft.com/office/powerpoint/2010/main" val="1831518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2" descr="IMG_3431_editcrop.jpg">
            <a:extLst>
              <a:ext uri="{FF2B5EF4-FFF2-40B4-BE49-F238E27FC236}">
                <a16:creationId xmlns:a16="http://schemas.microsoft.com/office/drawing/2014/main" id="{AB20FA60-9DD7-4301-9A3F-118DC10B492D}"/>
              </a:ext>
            </a:extLst>
          </p:cNvPr>
          <p:cNvPicPr>
            <a:picLocks noChangeAspect="1"/>
          </p:cNvPicPr>
          <p:nvPr/>
        </p:nvPicPr>
        <p:blipFill>
          <a:blip r:embed="rId3"/>
          <a:stretch>
            <a:fillRect/>
          </a:stretch>
        </p:blipFill>
        <p:spPr>
          <a:xfrm>
            <a:off x="4659331" y="3494"/>
            <a:ext cx="8135174" cy="6854902"/>
          </a:xfrm>
          <a:prstGeom prst="rect">
            <a:avLst/>
          </a:prstGeom>
        </p:spPr>
      </p:pic>
      <p:sp>
        <p:nvSpPr>
          <p:cNvPr id="4" name="TextBox 3">
            <a:extLst>
              <a:ext uri="{FF2B5EF4-FFF2-40B4-BE49-F238E27FC236}">
                <a16:creationId xmlns:a16="http://schemas.microsoft.com/office/drawing/2014/main" id="{ACA049AC-B3D5-48A1-8843-0E7E0563D763}"/>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#1</a:t>
            </a:r>
          </a:p>
        </p:txBody>
      </p:sp>
      <p:sp>
        <p:nvSpPr>
          <p:cNvPr id="5" name="TextBox 4">
            <a:extLst>
              <a:ext uri="{FF2B5EF4-FFF2-40B4-BE49-F238E27FC236}">
                <a16:creationId xmlns:a16="http://schemas.microsoft.com/office/drawing/2014/main" id="{FD76B2D4-6FD6-4F3B-A605-087F777AE739}"/>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sp>
        <p:nvSpPr>
          <p:cNvPr id="3" name="Oval 2">
            <a:extLst>
              <a:ext uri="{FF2B5EF4-FFF2-40B4-BE49-F238E27FC236}">
                <a16:creationId xmlns:a16="http://schemas.microsoft.com/office/drawing/2014/main" id="{D12EC33F-C799-4C88-B61F-7EF802647058}"/>
              </a:ext>
            </a:extLst>
          </p:cNvPr>
          <p:cNvSpPr/>
          <p:nvPr/>
        </p:nvSpPr>
        <p:spPr>
          <a:xfrm>
            <a:off x="8250869" y="2716696"/>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5AB9D7C-0E7E-4A9F-9F48-044C9655B1B1}"/>
              </a:ext>
            </a:extLst>
          </p:cNvPr>
          <p:cNvSpPr/>
          <p:nvPr/>
        </p:nvSpPr>
        <p:spPr>
          <a:xfrm>
            <a:off x="9114843" y="2227554"/>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28FCB4-9496-41C1-A9B3-3A04A6651974}"/>
              </a:ext>
            </a:extLst>
          </p:cNvPr>
          <p:cNvSpPr/>
          <p:nvPr/>
        </p:nvSpPr>
        <p:spPr>
          <a:xfrm>
            <a:off x="8990337" y="4451614"/>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761C43-4E3A-446C-8746-203D3D042DF7}"/>
              </a:ext>
            </a:extLst>
          </p:cNvPr>
          <p:cNvSpPr/>
          <p:nvPr/>
        </p:nvSpPr>
        <p:spPr>
          <a:xfrm>
            <a:off x="7946070" y="5068958"/>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BD3013-CDD1-47D0-9F72-3531BF38BB2E}"/>
              </a:ext>
            </a:extLst>
          </p:cNvPr>
          <p:cNvSpPr/>
          <p:nvPr/>
        </p:nvSpPr>
        <p:spPr>
          <a:xfrm>
            <a:off x="5897217" y="2272749"/>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28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3"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#2</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4" name="Picture 4">
            <a:extLst>
              <a:ext uri="{FF2B5EF4-FFF2-40B4-BE49-F238E27FC236}">
                <a16:creationId xmlns:a16="http://schemas.microsoft.com/office/drawing/2014/main" id="{BE6E1E59-8A0A-4EF9-9576-08AA7DB7C09D}"/>
              </a:ext>
            </a:extLst>
          </p:cNvPr>
          <p:cNvPicPr>
            <a:picLocks noChangeAspect="1"/>
          </p:cNvPicPr>
          <p:nvPr/>
        </p:nvPicPr>
        <p:blipFill rotWithShape="1">
          <a:blip r:embed="rId3"/>
          <a:srcRect l="64" t="-54" r="1808" b="-156"/>
          <a:stretch/>
        </p:blipFill>
        <p:spPr>
          <a:xfrm>
            <a:off x="4657396" y="654"/>
            <a:ext cx="7530995" cy="6863731"/>
          </a:xfrm>
          <a:prstGeom prst="rect">
            <a:avLst/>
          </a:prstGeom>
        </p:spPr>
      </p:pic>
      <p:sp>
        <p:nvSpPr>
          <p:cNvPr id="7" name="Oval 6">
            <a:extLst>
              <a:ext uri="{FF2B5EF4-FFF2-40B4-BE49-F238E27FC236}">
                <a16:creationId xmlns:a16="http://schemas.microsoft.com/office/drawing/2014/main" id="{DD20427B-9CE4-4543-B744-EAD4B8B3396E}"/>
              </a:ext>
            </a:extLst>
          </p:cNvPr>
          <p:cNvSpPr/>
          <p:nvPr/>
        </p:nvSpPr>
        <p:spPr>
          <a:xfrm>
            <a:off x="6475077" y="2503037"/>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F18B73-DBBF-4824-972E-B17B20817368}"/>
              </a:ext>
            </a:extLst>
          </p:cNvPr>
          <p:cNvSpPr/>
          <p:nvPr/>
        </p:nvSpPr>
        <p:spPr>
          <a:xfrm>
            <a:off x="6700363" y="5419341"/>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6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#3</a:t>
            </a:r>
          </a:p>
        </p:txBody>
      </p:sp>
      <p:pic>
        <p:nvPicPr>
          <p:cNvPr id="5" name="Picture 5">
            <a:extLst>
              <a:ext uri="{FF2B5EF4-FFF2-40B4-BE49-F238E27FC236}">
                <a16:creationId xmlns:a16="http://schemas.microsoft.com/office/drawing/2014/main" id="{4C1411FB-289A-46F8-A0FB-C365EE9B7269}"/>
              </a:ext>
            </a:extLst>
          </p:cNvPr>
          <p:cNvPicPr>
            <a:picLocks noChangeAspect="1"/>
          </p:cNvPicPr>
          <p:nvPr/>
        </p:nvPicPr>
        <p:blipFill rotWithShape="1">
          <a:blip r:embed="rId3"/>
          <a:srcRect l="5166" r="2370" b="-2"/>
          <a:stretch/>
        </p:blipFill>
        <p:spPr>
          <a:xfrm>
            <a:off x="4654297" y="10"/>
            <a:ext cx="7537702" cy="6857989"/>
          </a:xfrm>
          <a:prstGeom prst="rect">
            <a:avLst/>
          </a:prstGeom>
        </p:spPr>
      </p:pic>
      <p:sp>
        <p:nvSpPr>
          <p:cNvPr id="6" name="TextBox 5">
            <a:extLst>
              <a:ext uri="{FF2B5EF4-FFF2-40B4-BE49-F238E27FC236}">
                <a16:creationId xmlns:a16="http://schemas.microsoft.com/office/drawing/2014/main" id="{483D0127-177B-413F-A899-4216EECE21DF}"/>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sp>
        <p:nvSpPr>
          <p:cNvPr id="2" name="Oval 1">
            <a:extLst>
              <a:ext uri="{FF2B5EF4-FFF2-40B4-BE49-F238E27FC236}">
                <a16:creationId xmlns:a16="http://schemas.microsoft.com/office/drawing/2014/main" id="{FD218427-271B-47ED-8DD1-50002F4A7624}"/>
              </a:ext>
            </a:extLst>
          </p:cNvPr>
          <p:cNvSpPr/>
          <p:nvPr/>
        </p:nvSpPr>
        <p:spPr>
          <a:xfrm>
            <a:off x="5534173" y="3538331"/>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ED05866-F6DE-4615-A980-680041003B51}"/>
              </a:ext>
            </a:extLst>
          </p:cNvPr>
          <p:cNvSpPr/>
          <p:nvPr/>
        </p:nvSpPr>
        <p:spPr>
          <a:xfrm>
            <a:off x="8025582" y="621227"/>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8C10287-36FE-483F-8BEF-DA95A7949A09}"/>
              </a:ext>
            </a:extLst>
          </p:cNvPr>
          <p:cNvSpPr/>
          <p:nvPr/>
        </p:nvSpPr>
        <p:spPr>
          <a:xfrm>
            <a:off x="5827646" y="373711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356F39-B598-4BDB-A127-872AD8BF56C5}"/>
              </a:ext>
            </a:extLst>
          </p:cNvPr>
          <p:cNvSpPr/>
          <p:nvPr/>
        </p:nvSpPr>
        <p:spPr>
          <a:xfrm>
            <a:off x="5682432" y="4333460"/>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F06330-B459-43B8-AAA8-6900312C184A}"/>
              </a:ext>
            </a:extLst>
          </p:cNvPr>
          <p:cNvSpPr/>
          <p:nvPr/>
        </p:nvSpPr>
        <p:spPr>
          <a:xfrm>
            <a:off x="10898819" y="3031435"/>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186805-B136-4814-A4DD-A1F6687F1E49}"/>
              </a:ext>
            </a:extLst>
          </p:cNvPr>
          <p:cNvSpPr/>
          <p:nvPr/>
        </p:nvSpPr>
        <p:spPr>
          <a:xfrm>
            <a:off x="10532875" y="3363154"/>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1BBE7-1EB1-419F-9C58-916F3CEBB325}"/>
              </a:ext>
            </a:extLst>
          </p:cNvPr>
          <p:cNvSpPr/>
          <p:nvPr/>
        </p:nvSpPr>
        <p:spPr>
          <a:xfrm>
            <a:off x="10914630" y="3561936"/>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B5CE55-DC4A-4EA6-89EB-60EFB17B32AC}"/>
              </a:ext>
            </a:extLst>
          </p:cNvPr>
          <p:cNvSpPr/>
          <p:nvPr/>
        </p:nvSpPr>
        <p:spPr>
          <a:xfrm>
            <a:off x="10517065" y="4092437"/>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54DDD9-1BA5-4C83-B1AE-2526133485B1}"/>
              </a:ext>
            </a:extLst>
          </p:cNvPr>
          <p:cNvSpPr/>
          <p:nvPr/>
        </p:nvSpPr>
        <p:spPr>
          <a:xfrm>
            <a:off x="7536494" y="5090959"/>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7BE6ED-AC61-4448-8EF1-C6B431409278}"/>
              </a:ext>
            </a:extLst>
          </p:cNvPr>
          <p:cNvSpPr/>
          <p:nvPr/>
        </p:nvSpPr>
        <p:spPr>
          <a:xfrm>
            <a:off x="7337710" y="5445868"/>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2FFF4F-2DBC-4B55-B392-E2C27BE3D106}"/>
              </a:ext>
            </a:extLst>
          </p:cNvPr>
          <p:cNvSpPr/>
          <p:nvPr/>
        </p:nvSpPr>
        <p:spPr>
          <a:xfrm>
            <a:off x="7934059" y="554896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3AE321-1380-4573-91EA-9AA3AC47900D}"/>
              </a:ext>
            </a:extLst>
          </p:cNvPr>
          <p:cNvSpPr/>
          <p:nvPr/>
        </p:nvSpPr>
        <p:spPr>
          <a:xfrm>
            <a:off x="8423147" y="6037990"/>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Left 31">
            <a:extLst>
              <a:ext uri="{FF2B5EF4-FFF2-40B4-BE49-F238E27FC236}">
                <a16:creationId xmlns:a16="http://schemas.microsoft.com/office/drawing/2014/main" id="{0C6ED33D-FF82-4EFD-BE9F-E8193E13EE47}"/>
              </a:ext>
            </a:extLst>
          </p:cNvPr>
          <p:cNvSpPr/>
          <p:nvPr/>
        </p:nvSpPr>
        <p:spPr>
          <a:xfrm rot="7529277">
            <a:off x="5162563" y="4939128"/>
            <a:ext cx="2005740" cy="134188"/>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B02E69-4C58-4973-BFC5-CEF1C97B5160}"/>
              </a:ext>
            </a:extLst>
          </p:cNvPr>
          <p:cNvSpPr txBox="1">
            <a:spLocks/>
          </p:cNvSpPr>
          <p:nvPr/>
        </p:nvSpPr>
        <p:spPr>
          <a:xfrm>
            <a:off x="4562157" y="5827260"/>
            <a:ext cx="2108029" cy="55882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1600"/>
              <a:t>Do not count blue colonies without bubbles </a:t>
            </a:r>
            <a:endParaRPr lang="en-US" sz="1600" b="1"/>
          </a:p>
        </p:txBody>
      </p:sp>
    </p:spTree>
    <p:extLst>
      <p:ext uri="{BB962C8B-B14F-4D97-AF65-F5344CB8AC3E}">
        <p14:creationId xmlns:p14="http://schemas.microsoft.com/office/powerpoint/2010/main" val="28786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32" grpId="0"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#4</a:t>
            </a:r>
          </a:p>
        </p:txBody>
      </p:sp>
      <p:pic>
        <p:nvPicPr>
          <p:cNvPr id="5" name="Picture 5">
            <a:extLst>
              <a:ext uri="{FF2B5EF4-FFF2-40B4-BE49-F238E27FC236}">
                <a16:creationId xmlns:a16="http://schemas.microsoft.com/office/drawing/2014/main" id="{69B41650-431D-48C9-A5F8-4C6CA25D9CA3}"/>
              </a:ext>
            </a:extLst>
          </p:cNvPr>
          <p:cNvPicPr>
            <a:picLocks noChangeAspect="1"/>
          </p:cNvPicPr>
          <p:nvPr/>
        </p:nvPicPr>
        <p:blipFill rotWithShape="1">
          <a:blip r:embed="rId3"/>
          <a:srcRect l="63" r="7200"/>
          <a:stretch/>
        </p:blipFill>
        <p:spPr>
          <a:xfrm>
            <a:off x="4654297" y="10"/>
            <a:ext cx="7537702" cy="6857989"/>
          </a:xfrm>
          <a:prstGeom prst="rect">
            <a:avLst/>
          </a:prstGeom>
        </p:spPr>
      </p:pic>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2" name="Picture 2" descr="IMG_3431_editcrop.jpg">
            <a:extLst>
              <a:ext uri="{FF2B5EF4-FFF2-40B4-BE49-F238E27FC236}">
                <a16:creationId xmlns:a16="http://schemas.microsoft.com/office/drawing/2014/main" id="{F5FB3287-2CE4-44CB-9551-B90E64C1C765}"/>
              </a:ext>
            </a:extLst>
          </p:cNvPr>
          <p:cNvPicPr>
            <a:picLocks noChangeAspect="1"/>
          </p:cNvPicPr>
          <p:nvPr/>
        </p:nvPicPr>
        <p:blipFill>
          <a:blip r:embed="rId4"/>
          <a:stretch>
            <a:fillRect/>
          </a:stretch>
        </p:blipFill>
        <p:spPr>
          <a:xfrm>
            <a:off x="10065218" y="5064324"/>
            <a:ext cx="2125439" cy="1794072"/>
          </a:xfrm>
          <a:prstGeom prst="rect">
            <a:avLst/>
          </a:prstGeom>
        </p:spPr>
      </p:pic>
      <p:sp>
        <p:nvSpPr>
          <p:cNvPr id="8" name="Content Placeholder 2">
            <a:extLst>
              <a:ext uri="{FF2B5EF4-FFF2-40B4-BE49-F238E27FC236}">
                <a16:creationId xmlns:a16="http://schemas.microsoft.com/office/drawing/2014/main" id="{E67B07DA-EB43-42AA-80A3-2EB246C89BF8}"/>
              </a:ext>
            </a:extLst>
          </p:cNvPr>
          <p:cNvSpPr txBox="1">
            <a:spLocks/>
          </p:cNvSpPr>
          <p:nvPr/>
        </p:nvSpPr>
        <p:spPr>
          <a:xfrm>
            <a:off x="6562519" y="3388127"/>
            <a:ext cx="4485906" cy="558828"/>
          </a:xfrm>
          <a:prstGeom prst="rect">
            <a:avLst/>
          </a:prstGeom>
          <a:solidFill>
            <a:schemeClr val="bg1">
              <a:lumMod val="75000"/>
              <a:alpha val="78000"/>
            </a:schemeClr>
          </a:solid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400"/>
              <a:t>Too Numerous To Count (TNTC)</a:t>
            </a:r>
            <a:endParaRPr lang="en-US" sz="2400" b="1"/>
          </a:p>
        </p:txBody>
      </p:sp>
    </p:spTree>
    <p:extLst>
      <p:ext uri="{BB962C8B-B14F-4D97-AF65-F5344CB8AC3E}">
        <p14:creationId xmlns:p14="http://schemas.microsoft.com/office/powerpoint/2010/main" val="20128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#5</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2" name="Picture 3">
            <a:extLst>
              <a:ext uri="{FF2B5EF4-FFF2-40B4-BE49-F238E27FC236}">
                <a16:creationId xmlns:a16="http://schemas.microsoft.com/office/drawing/2014/main" id="{ED6B276D-8778-4FA1-87BB-675DF22B0A69}"/>
              </a:ext>
            </a:extLst>
          </p:cNvPr>
          <p:cNvPicPr>
            <a:picLocks noChangeAspect="1"/>
          </p:cNvPicPr>
          <p:nvPr/>
        </p:nvPicPr>
        <p:blipFill rotWithShape="1">
          <a:blip r:embed="rId3"/>
          <a:srcRect l="62" t="-82" r="4316" b="-128"/>
          <a:stretch/>
        </p:blipFill>
        <p:spPr>
          <a:xfrm>
            <a:off x="4657396" y="997"/>
            <a:ext cx="7531078" cy="6859179"/>
          </a:xfrm>
          <a:prstGeom prst="rect">
            <a:avLst/>
          </a:prstGeom>
        </p:spPr>
      </p:pic>
      <p:sp>
        <p:nvSpPr>
          <p:cNvPr id="7" name="Oval 6">
            <a:extLst>
              <a:ext uri="{FF2B5EF4-FFF2-40B4-BE49-F238E27FC236}">
                <a16:creationId xmlns:a16="http://schemas.microsoft.com/office/drawing/2014/main" id="{929666D1-58C6-476A-9453-D698F4F8D4E5}"/>
              </a:ext>
            </a:extLst>
          </p:cNvPr>
          <p:cNvSpPr/>
          <p:nvPr/>
        </p:nvSpPr>
        <p:spPr>
          <a:xfrm>
            <a:off x="5998000" y="1880184"/>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DDB2CF9-3E25-46E9-BAD3-52F12D0615D1}"/>
              </a:ext>
            </a:extLst>
          </p:cNvPr>
          <p:cNvSpPr/>
          <p:nvPr/>
        </p:nvSpPr>
        <p:spPr>
          <a:xfrm>
            <a:off x="8811698" y="530009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08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#6</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4" name="Picture 4" descr="IMG_3445_editcrop.jpg">
            <a:extLst>
              <a:ext uri="{FF2B5EF4-FFF2-40B4-BE49-F238E27FC236}">
                <a16:creationId xmlns:a16="http://schemas.microsoft.com/office/drawing/2014/main" id="{4942863E-BD3E-4BE8-905C-0E431BF59247}"/>
              </a:ext>
            </a:extLst>
          </p:cNvPr>
          <p:cNvPicPr>
            <a:picLocks noChangeAspect="1"/>
          </p:cNvPicPr>
          <p:nvPr/>
        </p:nvPicPr>
        <p:blipFill>
          <a:blip r:embed="rId3"/>
          <a:stretch>
            <a:fillRect/>
          </a:stretch>
        </p:blipFill>
        <p:spPr>
          <a:xfrm>
            <a:off x="4652513" y="-3826"/>
            <a:ext cx="8091577" cy="6865652"/>
          </a:xfrm>
          <a:prstGeom prst="rect">
            <a:avLst/>
          </a:prstGeom>
        </p:spPr>
      </p:pic>
      <p:sp>
        <p:nvSpPr>
          <p:cNvPr id="7" name="Oval 6">
            <a:extLst>
              <a:ext uri="{FF2B5EF4-FFF2-40B4-BE49-F238E27FC236}">
                <a16:creationId xmlns:a16="http://schemas.microsoft.com/office/drawing/2014/main" id="{6920077D-95AA-4DE1-8C6A-4C2F2D86869F}"/>
              </a:ext>
            </a:extLst>
          </p:cNvPr>
          <p:cNvSpPr/>
          <p:nvPr/>
        </p:nvSpPr>
        <p:spPr>
          <a:xfrm>
            <a:off x="8909243" y="125733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6B7F9C-9FA7-4D78-9778-66F74C808E53}"/>
              </a:ext>
            </a:extLst>
          </p:cNvPr>
          <p:cNvSpPr/>
          <p:nvPr/>
        </p:nvSpPr>
        <p:spPr>
          <a:xfrm>
            <a:off x="9523077" y="259580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98B015-4A3A-489F-8668-2FCE612B4EAA}"/>
              </a:ext>
            </a:extLst>
          </p:cNvPr>
          <p:cNvSpPr/>
          <p:nvPr/>
        </p:nvSpPr>
        <p:spPr>
          <a:xfrm>
            <a:off x="7119467" y="3596271"/>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B19D04-CA67-408D-83D1-5389FEFE0896}"/>
              </a:ext>
            </a:extLst>
          </p:cNvPr>
          <p:cNvSpPr/>
          <p:nvPr/>
        </p:nvSpPr>
        <p:spPr>
          <a:xfrm>
            <a:off x="8839639" y="4384846"/>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A1F9315-D185-45F9-96B4-A8F3EEA136C3}"/>
              </a:ext>
            </a:extLst>
          </p:cNvPr>
          <p:cNvSpPr/>
          <p:nvPr/>
        </p:nvSpPr>
        <p:spPr>
          <a:xfrm>
            <a:off x="10542607" y="504830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6CA18E-24D6-40C9-8C46-B0C388D412E9}"/>
              </a:ext>
            </a:extLst>
          </p:cNvPr>
          <p:cNvSpPr/>
          <p:nvPr/>
        </p:nvSpPr>
        <p:spPr>
          <a:xfrm>
            <a:off x="6799255" y="2595802"/>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68C56-430C-4187-9648-424960B7E8C9}"/>
              </a:ext>
            </a:extLst>
          </p:cNvPr>
          <p:cNvSpPr/>
          <p:nvPr/>
        </p:nvSpPr>
        <p:spPr>
          <a:xfrm>
            <a:off x="8194834" y="2227554"/>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DC61CE-06C6-489E-985B-16852BC78E99}"/>
              </a:ext>
            </a:extLst>
          </p:cNvPr>
          <p:cNvSpPr/>
          <p:nvPr/>
        </p:nvSpPr>
        <p:spPr>
          <a:xfrm>
            <a:off x="6732860" y="1515679"/>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F858EE-A259-48D0-99C7-3A71C53BF13A}"/>
              </a:ext>
            </a:extLst>
          </p:cNvPr>
          <p:cNvSpPr/>
          <p:nvPr/>
        </p:nvSpPr>
        <p:spPr>
          <a:xfrm>
            <a:off x="7457570" y="3670356"/>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4051A0-8349-4179-B733-7EAF941519B4}"/>
              </a:ext>
            </a:extLst>
          </p:cNvPr>
          <p:cNvSpPr/>
          <p:nvPr/>
        </p:nvSpPr>
        <p:spPr>
          <a:xfrm>
            <a:off x="7061325" y="5342321"/>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9A8B4B0-C0ED-4D3E-9567-64E29760AF56}"/>
              </a:ext>
            </a:extLst>
          </p:cNvPr>
          <p:cNvSpPr/>
          <p:nvPr/>
        </p:nvSpPr>
        <p:spPr>
          <a:xfrm>
            <a:off x="9721859" y="5805578"/>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92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#7</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5" name="Picture 6" descr="IMG_3515_tntc_editcrop.jpg">
            <a:extLst>
              <a:ext uri="{FF2B5EF4-FFF2-40B4-BE49-F238E27FC236}">
                <a16:creationId xmlns:a16="http://schemas.microsoft.com/office/drawing/2014/main" id="{95368905-54E7-4A61-A125-C2AEB2178F19}"/>
              </a:ext>
            </a:extLst>
          </p:cNvPr>
          <p:cNvPicPr>
            <a:picLocks noChangeAspect="1"/>
          </p:cNvPicPr>
          <p:nvPr/>
        </p:nvPicPr>
        <p:blipFill>
          <a:blip r:embed="rId3"/>
          <a:stretch>
            <a:fillRect/>
          </a:stretch>
        </p:blipFill>
        <p:spPr>
          <a:xfrm>
            <a:off x="4652513" y="-6670"/>
            <a:ext cx="7947804" cy="6871339"/>
          </a:xfrm>
          <a:prstGeom prst="rect">
            <a:avLst/>
          </a:prstGeom>
        </p:spPr>
      </p:pic>
      <p:sp>
        <p:nvSpPr>
          <p:cNvPr id="7" name="Content Placeholder 2">
            <a:extLst>
              <a:ext uri="{FF2B5EF4-FFF2-40B4-BE49-F238E27FC236}">
                <a16:creationId xmlns:a16="http://schemas.microsoft.com/office/drawing/2014/main" id="{1BC89CAC-E123-401D-B4F9-EE3007A5E3F3}"/>
              </a:ext>
            </a:extLst>
          </p:cNvPr>
          <p:cNvSpPr txBox="1">
            <a:spLocks/>
          </p:cNvSpPr>
          <p:nvPr/>
        </p:nvSpPr>
        <p:spPr>
          <a:xfrm>
            <a:off x="6562519" y="3388127"/>
            <a:ext cx="4485906" cy="558828"/>
          </a:xfrm>
          <a:prstGeom prst="rect">
            <a:avLst/>
          </a:prstGeom>
          <a:solidFill>
            <a:schemeClr val="bg1">
              <a:lumMod val="75000"/>
              <a:alpha val="78000"/>
            </a:schemeClr>
          </a:solid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400"/>
              <a:t>Too Numerous To Count (TNTC)</a:t>
            </a:r>
            <a:endParaRPr lang="en-US" sz="2400" b="1"/>
          </a:p>
        </p:txBody>
      </p:sp>
    </p:spTree>
    <p:extLst>
      <p:ext uri="{BB962C8B-B14F-4D97-AF65-F5344CB8AC3E}">
        <p14:creationId xmlns:p14="http://schemas.microsoft.com/office/powerpoint/2010/main" val="15371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#8</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5" name="Picture 19" descr="IMG_4456new.JPG">
            <a:extLst>
              <a:ext uri="{FF2B5EF4-FFF2-40B4-BE49-F238E27FC236}">
                <a16:creationId xmlns:a16="http://schemas.microsoft.com/office/drawing/2014/main" id="{0EFEDA59-59FC-4E83-85DD-D5F23E623A7D}"/>
              </a:ext>
            </a:extLst>
          </p:cNvPr>
          <p:cNvPicPr>
            <a:picLocks noChangeAspect="1"/>
          </p:cNvPicPr>
          <p:nvPr/>
        </p:nvPicPr>
        <p:blipFill>
          <a:blip r:embed="rId3"/>
          <a:stretch>
            <a:fillRect/>
          </a:stretch>
        </p:blipFill>
        <p:spPr>
          <a:xfrm>
            <a:off x="4656881" y="-535"/>
            <a:ext cx="7836060" cy="6859068"/>
          </a:xfrm>
          <a:prstGeom prst="rect">
            <a:avLst/>
          </a:prstGeom>
        </p:spPr>
      </p:pic>
      <p:sp>
        <p:nvSpPr>
          <p:cNvPr id="20" name="Content Placeholder 2">
            <a:extLst>
              <a:ext uri="{FF2B5EF4-FFF2-40B4-BE49-F238E27FC236}">
                <a16:creationId xmlns:a16="http://schemas.microsoft.com/office/drawing/2014/main" id="{1A25EE01-C729-40C3-AEFF-4E283FEFC117}"/>
              </a:ext>
            </a:extLst>
          </p:cNvPr>
          <p:cNvSpPr txBox="1">
            <a:spLocks/>
          </p:cNvSpPr>
          <p:nvPr/>
        </p:nvSpPr>
        <p:spPr>
          <a:xfrm>
            <a:off x="6128469" y="262963"/>
            <a:ext cx="4891019" cy="558828"/>
          </a:xfrm>
          <a:prstGeom prst="rect">
            <a:avLst/>
          </a:prstGeom>
          <a:solidFill>
            <a:schemeClr val="bg1">
              <a:lumMod val="75000"/>
              <a:alpha val="78000"/>
            </a:schemeClr>
          </a:solid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400"/>
              <a:t>Would this be an acceptable blank?</a:t>
            </a:r>
            <a:endParaRPr lang="en-US" sz="2400" b="1"/>
          </a:p>
        </p:txBody>
      </p:sp>
    </p:spTree>
    <p:extLst>
      <p:ext uri="{BB962C8B-B14F-4D97-AF65-F5344CB8AC3E}">
        <p14:creationId xmlns:p14="http://schemas.microsoft.com/office/powerpoint/2010/main" val="31033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Types of Pollution</a:t>
            </a:r>
          </a:p>
        </p:txBody>
      </p:sp>
      <p:pic>
        <p:nvPicPr>
          <p:cNvPr id="8" name="Picture 7" descr="A picture containing outdoor, nature, hole&#10;&#10;Description automatically generated">
            <a:extLst>
              <a:ext uri="{FF2B5EF4-FFF2-40B4-BE49-F238E27FC236}">
                <a16:creationId xmlns:a16="http://schemas.microsoft.com/office/drawing/2014/main" id="{5114F8DA-E6A6-4CF4-98ED-9467E48A59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3"/>
          <a:stretch/>
        </p:blipFill>
        <p:spPr>
          <a:xfrm>
            <a:off x="969000" y="1717058"/>
            <a:ext cx="4467066" cy="2938906"/>
          </a:xfrm>
          <a:prstGeom prst="rect">
            <a:avLst/>
          </a:prstGeom>
        </p:spPr>
      </p:pic>
      <p:sp>
        <p:nvSpPr>
          <p:cNvPr id="9" name="TextBox 8">
            <a:extLst>
              <a:ext uri="{FF2B5EF4-FFF2-40B4-BE49-F238E27FC236}">
                <a16:creationId xmlns:a16="http://schemas.microsoft.com/office/drawing/2014/main" id="{C5EB8B3B-3207-48FB-93E7-7574C50A7682}"/>
              </a:ext>
            </a:extLst>
          </p:cNvPr>
          <p:cNvSpPr txBox="1"/>
          <p:nvPr/>
        </p:nvSpPr>
        <p:spPr>
          <a:xfrm>
            <a:off x="1006794" y="4476509"/>
            <a:ext cx="3206159" cy="299581"/>
          </a:xfrm>
          <a:prstGeom prst="rect">
            <a:avLst/>
          </a:prstGeom>
          <a:noFill/>
        </p:spPr>
        <p:txBody>
          <a:bodyPr wrap="square">
            <a:spAutoFit/>
          </a:bodyPr>
          <a:lstStyle/>
          <a:p>
            <a:r>
              <a:rPr lang="en-US" sz="700" b="1" i="1" u="none" strike="noStrike" dirty="0">
                <a:solidFill>
                  <a:srgbClr val="000000"/>
                </a:solidFill>
                <a:effectLst/>
                <a:latin typeface="Gill Sans MT" panose="020B0502020104020203" pitchFamily="34" charset="0"/>
              </a:rPr>
              <a:t>Chattahoochee Riverkeeper</a:t>
            </a:r>
            <a:r>
              <a:rPr lang="en-US" sz="700" b="0" i="0" dirty="0">
                <a:solidFill>
                  <a:srgbClr val="000000"/>
                </a:solidFill>
                <a:effectLst/>
                <a:latin typeface="Gill Sans MT" panose="020B0502020104020203" pitchFamily="34" charset="0"/>
              </a:rPr>
              <a:t>​</a:t>
            </a:r>
            <a:endParaRPr lang="en-US" sz="700" dirty="0"/>
          </a:p>
        </p:txBody>
      </p:sp>
      <p:pic>
        <p:nvPicPr>
          <p:cNvPr id="10" name="Picture 4">
            <a:extLst>
              <a:ext uri="{FF2B5EF4-FFF2-40B4-BE49-F238E27FC236}">
                <a16:creationId xmlns:a16="http://schemas.microsoft.com/office/drawing/2014/main" id="{9901B70D-20A9-4CFB-9760-63C797263172}"/>
              </a:ext>
            </a:extLst>
          </p:cNvPr>
          <p:cNvPicPr>
            <a:picLocks noChangeAspect="1"/>
          </p:cNvPicPr>
          <p:nvPr/>
        </p:nvPicPr>
        <p:blipFill rotWithShape="1">
          <a:blip r:embed="rId4"/>
          <a:srcRect t="4038" b="4038"/>
          <a:stretch/>
        </p:blipFill>
        <p:spPr>
          <a:xfrm>
            <a:off x="7165206" y="1714302"/>
            <a:ext cx="4020000" cy="2941662"/>
          </a:xfrm>
          <a:prstGeom prst="rect">
            <a:avLst/>
          </a:prstGeom>
        </p:spPr>
      </p:pic>
      <p:sp>
        <p:nvSpPr>
          <p:cNvPr id="11" name="Content Placeholder 2">
            <a:extLst>
              <a:ext uri="{FF2B5EF4-FFF2-40B4-BE49-F238E27FC236}">
                <a16:creationId xmlns:a16="http://schemas.microsoft.com/office/drawing/2014/main" id="{56A439C0-4371-4F7E-992F-AD42A02EA18A}"/>
              </a:ext>
            </a:extLst>
          </p:cNvPr>
          <p:cNvSpPr txBox="1">
            <a:spLocks/>
          </p:cNvSpPr>
          <p:nvPr/>
        </p:nvSpPr>
        <p:spPr>
          <a:xfrm>
            <a:off x="521914" y="4802686"/>
            <a:ext cx="5126345" cy="190640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2200" u="sng" dirty="0"/>
              <a:t>POINT SOURCE POLLUTION</a:t>
            </a:r>
          </a:p>
          <a:p>
            <a:pPr lvl="1"/>
            <a:r>
              <a:rPr lang="en-US" sz="2200" dirty="0"/>
              <a:t>Easily identifiable pollutant source</a:t>
            </a:r>
          </a:p>
          <a:p>
            <a:pPr lvl="1"/>
            <a:r>
              <a:rPr lang="en-US" sz="2200" dirty="0"/>
              <a:t>Regulated by GA EPD through NPDES permitting process</a:t>
            </a:r>
          </a:p>
        </p:txBody>
      </p:sp>
      <p:sp>
        <p:nvSpPr>
          <p:cNvPr id="15" name="Content Placeholder 2">
            <a:extLst>
              <a:ext uri="{FF2B5EF4-FFF2-40B4-BE49-F238E27FC236}">
                <a16:creationId xmlns:a16="http://schemas.microsoft.com/office/drawing/2014/main" id="{12DC5D10-AB22-40DC-9924-9B168C8B8167}"/>
              </a:ext>
            </a:extLst>
          </p:cNvPr>
          <p:cNvSpPr txBox="1">
            <a:spLocks/>
          </p:cNvSpPr>
          <p:nvPr/>
        </p:nvSpPr>
        <p:spPr>
          <a:xfrm>
            <a:off x="6157215" y="4802686"/>
            <a:ext cx="5817867" cy="205321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2400" u="sng" dirty="0"/>
              <a:t>NONPOINT SOURCE POLLUTION</a:t>
            </a:r>
          </a:p>
          <a:p>
            <a:pPr lvl="1"/>
            <a:r>
              <a:rPr lang="en-US" sz="2400" dirty="0"/>
              <a:t>Sources not easily distinguished/identified</a:t>
            </a:r>
          </a:p>
          <a:p>
            <a:pPr lvl="1"/>
            <a:r>
              <a:rPr lang="en-US" sz="2400" dirty="0"/>
              <a:t>Everyone contributes</a:t>
            </a:r>
          </a:p>
          <a:p>
            <a:pPr lvl="1"/>
            <a:r>
              <a:rPr lang="en-US" sz="2400" dirty="0"/>
              <a:t>Main cause of water quality problems in GA</a:t>
            </a:r>
          </a:p>
        </p:txBody>
      </p:sp>
    </p:spTree>
    <p:extLst>
      <p:ext uri="{BB962C8B-B14F-4D97-AF65-F5344CB8AC3E}">
        <p14:creationId xmlns:p14="http://schemas.microsoft.com/office/powerpoint/2010/main" val="328916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#9</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2" name="Picture 4" descr="IMG_3443_editcrop.jpg">
            <a:extLst>
              <a:ext uri="{FF2B5EF4-FFF2-40B4-BE49-F238E27FC236}">
                <a16:creationId xmlns:a16="http://schemas.microsoft.com/office/drawing/2014/main" id="{998E5E87-E398-4BF5-B217-7FF844659928}"/>
              </a:ext>
            </a:extLst>
          </p:cNvPr>
          <p:cNvPicPr>
            <a:picLocks noChangeAspect="1"/>
          </p:cNvPicPr>
          <p:nvPr/>
        </p:nvPicPr>
        <p:blipFill>
          <a:blip r:embed="rId3"/>
          <a:stretch>
            <a:fillRect/>
          </a:stretch>
        </p:blipFill>
        <p:spPr>
          <a:xfrm>
            <a:off x="4652513" y="-6216"/>
            <a:ext cx="8062822" cy="6870431"/>
          </a:xfrm>
          <a:prstGeom prst="rect">
            <a:avLst/>
          </a:prstGeom>
        </p:spPr>
      </p:pic>
      <p:sp>
        <p:nvSpPr>
          <p:cNvPr id="7" name="Oval 6">
            <a:extLst>
              <a:ext uri="{FF2B5EF4-FFF2-40B4-BE49-F238E27FC236}">
                <a16:creationId xmlns:a16="http://schemas.microsoft.com/office/drawing/2014/main" id="{FFEE7DB1-44CF-4F15-BD95-AB6D1F20E966}"/>
              </a:ext>
            </a:extLst>
          </p:cNvPr>
          <p:cNvSpPr/>
          <p:nvPr/>
        </p:nvSpPr>
        <p:spPr>
          <a:xfrm>
            <a:off x="7405183" y="776941"/>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F31763-5FC1-45EA-9CD1-D4CCC0BDC980}"/>
              </a:ext>
            </a:extLst>
          </p:cNvPr>
          <p:cNvSpPr/>
          <p:nvPr/>
        </p:nvSpPr>
        <p:spPr>
          <a:xfrm>
            <a:off x="10066416" y="137660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0B0AD4-21E5-4F9C-828C-9F3A077C48E4}"/>
              </a:ext>
            </a:extLst>
          </p:cNvPr>
          <p:cNvSpPr/>
          <p:nvPr/>
        </p:nvSpPr>
        <p:spPr>
          <a:xfrm>
            <a:off x="5997999" y="266206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15DF70-0C73-470B-B118-09584B00F687}"/>
              </a:ext>
            </a:extLst>
          </p:cNvPr>
          <p:cNvSpPr/>
          <p:nvPr/>
        </p:nvSpPr>
        <p:spPr>
          <a:xfrm>
            <a:off x="6395564" y="3230216"/>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F0C500-A0A4-4BEE-B700-EDD68D397122}"/>
              </a:ext>
            </a:extLst>
          </p:cNvPr>
          <p:cNvSpPr/>
          <p:nvPr/>
        </p:nvSpPr>
        <p:spPr>
          <a:xfrm>
            <a:off x="7405183" y="2953609"/>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6BFC96-C9DC-4579-A25B-C72698938564}"/>
              </a:ext>
            </a:extLst>
          </p:cNvPr>
          <p:cNvSpPr/>
          <p:nvPr/>
        </p:nvSpPr>
        <p:spPr>
          <a:xfrm>
            <a:off x="6196781" y="4032664"/>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19132F-37EB-498B-AB8A-32107092DF56}"/>
              </a:ext>
            </a:extLst>
          </p:cNvPr>
          <p:cNvSpPr/>
          <p:nvPr/>
        </p:nvSpPr>
        <p:spPr>
          <a:xfrm>
            <a:off x="6536101" y="4770032"/>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9F11C4-C16A-49F1-8432-5EB199A5893B}"/>
              </a:ext>
            </a:extLst>
          </p:cNvPr>
          <p:cNvSpPr/>
          <p:nvPr/>
        </p:nvSpPr>
        <p:spPr>
          <a:xfrm>
            <a:off x="7249103" y="4342648"/>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29E50C-B3DD-4F90-AD9F-9743BADA3A9E}"/>
              </a:ext>
            </a:extLst>
          </p:cNvPr>
          <p:cNvSpPr/>
          <p:nvPr/>
        </p:nvSpPr>
        <p:spPr>
          <a:xfrm>
            <a:off x="10074432" y="499200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7E33BB1-F8E9-4566-9B09-189946839562}"/>
              </a:ext>
            </a:extLst>
          </p:cNvPr>
          <p:cNvSpPr/>
          <p:nvPr/>
        </p:nvSpPr>
        <p:spPr>
          <a:xfrm>
            <a:off x="11150967" y="3780873"/>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91523B1-A41C-41E8-BE33-5F9B0EF058F2}"/>
              </a:ext>
            </a:extLst>
          </p:cNvPr>
          <p:cNvSpPr/>
          <p:nvPr/>
        </p:nvSpPr>
        <p:spPr>
          <a:xfrm>
            <a:off x="7249102" y="3383308"/>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04122C-3ED1-4371-9AA5-02B617F9713A}"/>
              </a:ext>
            </a:extLst>
          </p:cNvPr>
          <p:cNvSpPr/>
          <p:nvPr/>
        </p:nvSpPr>
        <p:spPr>
          <a:xfrm>
            <a:off x="9599808" y="687035"/>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57C9C7-BD7A-4048-9AB0-58696E5B7DC4}"/>
              </a:ext>
            </a:extLst>
          </p:cNvPr>
          <p:cNvSpPr/>
          <p:nvPr/>
        </p:nvSpPr>
        <p:spPr>
          <a:xfrm>
            <a:off x="6764008" y="5411266"/>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5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#10</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9" name="Picture 10" descr="IMG_3517_deepred_editcrop.jpg">
            <a:extLst>
              <a:ext uri="{FF2B5EF4-FFF2-40B4-BE49-F238E27FC236}">
                <a16:creationId xmlns:a16="http://schemas.microsoft.com/office/drawing/2014/main" id="{7B16C5D4-A61B-427F-B9CE-66F05101EDF2}"/>
              </a:ext>
            </a:extLst>
          </p:cNvPr>
          <p:cNvPicPr>
            <a:picLocks noChangeAspect="1"/>
          </p:cNvPicPr>
          <p:nvPr/>
        </p:nvPicPr>
        <p:blipFill rotWithShape="1">
          <a:blip r:embed="rId3"/>
          <a:srcRect l="52" r="4152" b="-42"/>
          <a:stretch/>
        </p:blipFill>
        <p:spPr>
          <a:xfrm>
            <a:off x="4656636" y="-195"/>
            <a:ext cx="7530986" cy="6861303"/>
          </a:xfrm>
          <a:prstGeom prst="rect">
            <a:avLst/>
          </a:prstGeom>
        </p:spPr>
      </p:pic>
      <p:pic>
        <p:nvPicPr>
          <p:cNvPr id="11" name="Picture 11">
            <a:extLst>
              <a:ext uri="{FF2B5EF4-FFF2-40B4-BE49-F238E27FC236}">
                <a16:creationId xmlns:a16="http://schemas.microsoft.com/office/drawing/2014/main" id="{1B5F74F2-FE39-4E5D-83C1-717E480D7AA3}"/>
              </a:ext>
            </a:extLst>
          </p:cNvPr>
          <p:cNvPicPr>
            <a:picLocks noChangeAspect="1"/>
          </p:cNvPicPr>
          <p:nvPr/>
        </p:nvPicPr>
        <p:blipFill>
          <a:blip r:embed="rId4"/>
          <a:stretch>
            <a:fillRect/>
          </a:stretch>
        </p:blipFill>
        <p:spPr>
          <a:xfrm>
            <a:off x="10003946" y="4863412"/>
            <a:ext cx="2190750" cy="1990725"/>
          </a:xfrm>
          <a:prstGeom prst="rect">
            <a:avLst/>
          </a:prstGeom>
        </p:spPr>
      </p:pic>
    </p:spTree>
    <p:extLst>
      <p:ext uri="{BB962C8B-B14F-4D97-AF65-F5344CB8AC3E}">
        <p14:creationId xmlns:p14="http://schemas.microsoft.com/office/powerpoint/2010/main" val="399903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#11</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2" name="Picture 3" descr="IMG_4431new.jpg">
            <a:extLst>
              <a:ext uri="{FF2B5EF4-FFF2-40B4-BE49-F238E27FC236}">
                <a16:creationId xmlns:a16="http://schemas.microsoft.com/office/drawing/2014/main" id="{0181A4F0-61C6-4E0D-80AD-F686DB988625}"/>
              </a:ext>
            </a:extLst>
          </p:cNvPr>
          <p:cNvPicPr>
            <a:picLocks noChangeAspect="1"/>
          </p:cNvPicPr>
          <p:nvPr/>
        </p:nvPicPr>
        <p:blipFill>
          <a:blip r:embed="rId3"/>
          <a:stretch>
            <a:fillRect/>
          </a:stretch>
        </p:blipFill>
        <p:spPr>
          <a:xfrm>
            <a:off x="4651332" y="-109137"/>
            <a:ext cx="7722294" cy="6971890"/>
          </a:xfrm>
          <a:prstGeom prst="rect">
            <a:avLst/>
          </a:prstGeom>
        </p:spPr>
      </p:pic>
      <p:sp>
        <p:nvSpPr>
          <p:cNvPr id="5" name="Oval 4">
            <a:extLst>
              <a:ext uri="{FF2B5EF4-FFF2-40B4-BE49-F238E27FC236}">
                <a16:creationId xmlns:a16="http://schemas.microsoft.com/office/drawing/2014/main" id="{694EB4E6-0EF2-41CC-A8CD-ECC518B3AAC0}"/>
              </a:ext>
            </a:extLst>
          </p:cNvPr>
          <p:cNvSpPr/>
          <p:nvPr/>
        </p:nvSpPr>
        <p:spPr>
          <a:xfrm>
            <a:off x="7173689" y="863751"/>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2AD8E9-6A92-4236-804E-4DCF16540DA9}"/>
              </a:ext>
            </a:extLst>
          </p:cNvPr>
          <p:cNvSpPr/>
          <p:nvPr/>
        </p:nvSpPr>
        <p:spPr>
          <a:xfrm>
            <a:off x="9516618" y="2794502"/>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17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8E2C-E732-43CB-BC0D-B721B7AF7186}"/>
              </a:ext>
            </a:extLst>
          </p:cNvPr>
          <p:cNvSpPr txBox="1"/>
          <p:nvPr/>
        </p:nvSpPr>
        <p:spPr>
          <a:xfrm>
            <a:off x="643468" y="820010"/>
            <a:ext cx="3415288" cy="3212654"/>
          </a:xfrm>
          <a:prstGeom prst="rect">
            <a:avLst/>
          </a:prstGeom>
          <a:noFill/>
          <a:ln>
            <a:solidFill>
              <a:schemeClr val="bg1"/>
            </a:solidFill>
          </a:ln>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algn="ctr" defTabSz="914400">
              <a:lnSpc>
                <a:spcPct val="90000"/>
              </a:lnSpc>
              <a:spcBef>
                <a:spcPct val="0"/>
              </a:spcBef>
              <a:spcAft>
                <a:spcPts val="600"/>
              </a:spcAft>
            </a:pPr>
            <a:r>
              <a:rPr lang="en-US" sz="3800" cap="all" spc="200">
                <a:solidFill>
                  <a:schemeClr val="bg1"/>
                </a:solidFill>
                <a:latin typeface="+mj-lt"/>
                <a:ea typeface="+mj-ea"/>
                <a:cs typeface="+mj-cs"/>
              </a:rPr>
              <a:t>Example #12</a:t>
            </a:r>
          </a:p>
        </p:txBody>
      </p:sp>
      <p:sp>
        <p:nvSpPr>
          <p:cNvPr id="6" name="TextBox 5">
            <a:extLst>
              <a:ext uri="{FF2B5EF4-FFF2-40B4-BE49-F238E27FC236}">
                <a16:creationId xmlns:a16="http://schemas.microsoft.com/office/drawing/2014/main" id="{9B8D48A9-E5F6-4DED-AE87-93A446A552B0}"/>
              </a:ext>
            </a:extLst>
          </p:cNvPr>
          <p:cNvSpPr txBox="1"/>
          <p:nvPr/>
        </p:nvSpPr>
        <p:spPr>
          <a:xfrm>
            <a:off x="641230" y="4968815"/>
            <a:ext cx="3605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How many </a:t>
            </a:r>
            <a:r>
              <a:rPr lang="en-US" sz="2800" i="1">
                <a:solidFill>
                  <a:schemeClr val="bg1"/>
                </a:solidFill>
              </a:rPr>
              <a:t>E. coli </a:t>
            </a:r>
            <a:r>
              <a:rPr lang="en-US" sz="2800">
                <a:solidFill>
                  <a:schemeClr val="bg1"/>
                </a:solidFill>
              </a:rPr>
              <a:t>colonies do you see?</a:t>
            </a:r>
            <a:endParaRPr lang="en-US"/>
          </a:p>
        </p:txBody>
      </p:sp>
      <p:pic>
        <p:nvPicPr>
          <p:cNvPr id="8" name="Picture 8" descr="IMG_4434new.jpg">
            <a:extLst>
              <a:ext uri="{FF2B5EF4-FFF2-40B4-BE49-F238E27FC236}">
                <a16:creationId xmlns:a16="http://schemas.microsoft.com/office/drawing/2014/main" id="{2B42148D-46A5-482B-A8FB-1FB3BF918A23}"/>
              </a:ext>
            </a:extLst>
          </p:cNvPr>
          <p:cNvPicPr>
            <a:picLocks noChangeAspect="1"/>
          </p:cNvPicPr>
          <p:nvPr/>
        </p:nvPicPr>
        <p:blipFill>
          <a:blip r:embed="rId3"/>
          <a:stretch>
            <a:fillRect/>
          </a:stretch>
        </p:blipFill>
        <p:spPr>
          <a:xfrm>
            <a:off x="4656881" y="-44"/>
            <a:ext cx="7922870" cy="6858089"/>
          </a:xfrm>
          <a:prstGeom prst="rect">
            <a:avLst/>
          </a:prstGeom>
        </p:spPr>
      </p:pic>
      <p:sp>
        <p:nvSpPr>
          <p:cNvPr id="9" name="Oval 8">
            <a:extLst>
              <a:ext uri="{FF2B5EF4-FFF2-40B4-BE49-F238E27FC236}">
                <a16:creationId xmlns:a16="http://schemas.microsoft.com/office/drawing/2014/main" id="{60B790E1-3543-4678-98E4-659974CBB7CA}"/>
              </a:ext>
            </a:extLst>
          </p:cNvPr>
          <p:cNvSpPr/>
          <p:nvPr/>
        </p:nvSpPr>
        <p:spPr>
          <a:xfrm>
            <a:off x="8321512" y="2493852"/>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A46D22-2AAE-457F-8DAF-2E0AFB379943}"/>
              </a:ext>
            </a:extLst>
          </p:cNvPr>
          <p:cNvSpPr/>
          <p:nvPr/>
        </p:nvSpPr>
        <p:spPr>
          <a:xfrm>
            <a:off x="10056770" y="4328147"/>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69EAE6-9279-4A95-AE13-15CCD955727A}"/>
              </a:ext>
            </a:extLst>
          </p:cNvPr>
          <p:cNvSpPr/>
          <p:nvPr/>
        </p:nvSpPr>
        <p:spPr>
          <a:xfrm>
            <a:off x="9300795" y="2963389"/>
            <a:ext cx="397565" cy="3975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6: Calculating your results</a:t>
            </a:r>
          </a:p>
        </p:txBody>
      </p:sp>
      <p:pic>
        <p:nvPicPr>
          <p:cNvPr id="3" name="Picture 2" descr="IMG_3431_editcrop.jpg">
            <a:extLst>
              <a:ext uri="{FF2B5EF4-FFF2-40B4-BE49-F238E27FC236}">
                <a16:creationId xmlns:a16="http://schemas.microsoft.com/office/drawing/2014/main" id="{F0A84C31-482E-4AD7-ACE6-E147233529E1}"/>
              </a:ext>
            </a:extLst>
          </p:cNvPr>
          <p:cNvPicPr>
            <a:picLocks noChangeAspect="1"/>
          </p:cNvPicPr>
          <p:nvPr/>
        </p:nvPicPr>
        <p:blipFill rotWithShape="1">
          <a:blip r:embed="rId3"/>
          <a:srcRect l="3598" r="2857"/>
          <a:stretch/>
        </p:blipFill>
        <p:spPr>
          <a:xfrm>
            <a:off x="602248" y="1613758"/>
            <a:ext cx="3306282" cy="2958638"/>
          </a:xfrm>
          <a:prstGeom prst="rect">
            <a:avLst/>
          </a:prstGeom>
        </p:spPr>
      </p:pic>
      <p:pic>
        <p:nvPicPr>
          <p:cNvPr id="5" name="Picture 3">
            <a:extLst>
              <a:ext uri="{FF2B5EF4-FFF2-40B4-BE49-F238E27FC236}">
                <a16:creationId xmlns:a16="http://schemas.microsoft.com/office/drawing/2014/main" id="{6DAC02DE-E0AD-419C-A24D-272FDE508F3B}"/>
              </a:ext>
            </a:extLst>
          </p:cNvPr>
          <p:cNvPicPr>
            <a:picLocks noChangeAspect="1"/>
          </p:cNvPicPr>
          <p:nvPr/>
        </p:nvPicPr>
        <p:blipFill rotWithShape="1">
          <a:blip r:embed="rId4"/>
          <a:srcRect l="62" t="-82" r="4316" b="-128"/>
          <a:stretch/>
        </p:blipFill>
        <p:spPr>
          <a:xfrm>
            <a:off x="4456112" y="1611261"/>
            <a:ext cx="3289758" cy="2962916"/>
          </a:xfrm>
          <a:prstGeom prst="rect">
            <a:avLst/>
          </a:prstGeom>
        </p:spPr>
      </p:pic>
      <p:pic>
        <p:nvPicPr>
          <p:cNvPr id="11" name="Picture 4">
            <a:extLst>
              <a:ext uri="{FF2B5EF4-FFF2-40B4-BE49-F238E27FC236}">
                <a16:creationId xmlns:a16="http://schemas.microsoft.com/office/drawing/2014/main" id="{549A5EDA-B541-419F-A011-80700EAB715E}"/>
              </a:ext>
            </a:extLst>
          </p:cNvPr>
          <p:cNvPicPr>
            <a:picLocks noChangeAspect="1"/>
          </p:cNvPicPr>
          <p:nvPr/>
        </p:nvPicPr>
        <p:blipFill rotWithShape="1">
          <a:blip r:embed="rId5"/>
          <a:srcRect l="64" t="-54" r="1808" b="-156"/>
          <a:stretch/>
        </p:blipFill>
        <p:spPr>
          <a:xfrm>
            <a:off x="8294867" y="1610919"/>
            <a:ext cx="3289676" cy="2967468"/>
          </a:xfrm>
          <a:prstGeom prst="rect">
            <a:avLst/>
          </a:prstGeom>
        </p:spPr>
      </p:pic>
      <p:sp>
        <p:nvSpPr>
          <p:cNvPr id="12" name="TextBox 11">
            <a:extLst>
              <a:ext uri="{FF2B5EF4-FFF2-40B4-BE49-F238E27FC236}">
                <a16:creationId xmlns:a16="http://schemas.microsoft.com/office/drawing/2014/main" id="{BE50B2FC-3A9B-4826-B29C-48635A0CE18A}"/>
              </a:ext>
            </a:extLst>
          </p:cNvPr>
          <p:cNvSpPr txBox="1"/>
          <p:nvPr/>
        </p:nvSpPr>
        <p:spPr>
          <a:xfrm>
            <a:off x="598098" y="4724400"/>
            <a:ext cx="3318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Plate 1</a:t>
            </a:r>
          </a:p>
        </p:txBody>
      </p:sp>
      <p:sp>
        <p:nvSpPr>
          <p:cNvPr id="13" name="TextBox 12">
            <a:extLst>
              <a:ext uri="{FF2B5EF4-FFF2-40B4-BE49-F238E27FC236}">
                <a16:creationId xmlns:a16="http://schemas.microsoft.com/office/drawing/2014/main" id="{4608E3CD-5F2F-4613-99F9-BF1779133521}"/>
              </a:ext>
            </a:extLst>
          </p:cNvPr>
          <p:cNvSpPr txBox="1"/>
          <p:nvPr/>
        </p:nvSpPr>
        <p:spPr>
          <a:xfrm>
            <a:off x="4451229" y="4724399"/>
            <a:ext cx="3318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Plate 2</a:t>
            </a:r>
          </a:p>
        </p:txBody>
      </p:sp>
      <p:sp>
        <p:nvSpPr>
          <p:cNvPr id="14" name="TextBox 13">
            <a:extLst>
              <a:ext uri="{FF2B5EF4-FFF2-40B4-BE49-F238E27FC236}">
                <a16:creationId xmlns:a16="http://schemas.microsoft.com/office/drawing/2014/main" id="{5B422D89-3BCC-4BBF-B931-F51DBE5BBB83}"/>
              </a:ext>
            </a:extLst>
          </p:cNvPr>
          <p:cNvSpPr txBox="1"/>
          <p:nvPr/>
        </p:nvSpPr>
        <p:spPr>
          <a:xfrm>
            <a:off x="8289985" y="4724400"/>
            <a:ext cx="3318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Plate 3</a:t>
            </a:r>
          </a:p>
        </p:txBody>
      </p:sp>
      <p:graphicFrame>
        <p:nvGraphicFramePr>
          <p:cNvPr id="15" name="Table 15">
            <a:extLst>
              <a:ext uri="{FF2B5EF4-FFF2-40B4-BE49-F238E27FC236}">
                <a16:creationId xmlns:a16="http://schemas.microsoft.com/office/drawing/2014/main" id="{87283DF2-FF79-41C0-9AFD-6CEBB3D3643A}"/>
              </a:ext>
            </a:extLst>
          </p:cNvPr>
          <p:cNvGraphicFramePr>
            <a:graphicFrameLocks noGrp="1"/>
          </p:cNvGraphicFramePr>
          <p:nvPr>
            <p:extLst>
              <p:ext uri="{D42A27DB-BD31-4B8C-83A1-F6EECF244321}">
                <p14:modId xmlns:p14="http://schemas.microsoft.com/office/powerpoint/2010/main" val="3108659673"/>
              </p:ext>
            </p:extLst>
          </p:nvPr>
        </p:nvGraphicFramePr>
        <p:xfrm>
          <a:off x="675735" y="5319622"/>
          <a:ext cx="10925556" cy="965200"/>
        </p:xfrm>
        <a:graphic>
          <a:graphicData uri="http://schemas.openxmlformats.org/drawingml/2006/table">
            <a:tbl>
              <a:tblPr firstRow="1" bandRow="1">
                <a:tableStyleId>{616DA210-FB5B-4158-B5E0-FEB733F419BA}</a:tableStyleId>
              </a:tblPr>
              <a:tblGrid>
                <a:gridCol w="2731389">
                  <a:extLst>
                    <a:ext uri="{9D8B030D-6E8A-4147-A177-3AD203B41FA5}">
                      <a16:colId xmlns:a16="http://schemas.microsoft.com/office/drawing/2014/main" val="2462102543"/>
                    </a:ext>
                  </a:extLst>
                </a:gridCol>
                <a:gridCol w="2731389">
                  <a:extLst>
                    <a:ext uri="{9D8B030D-6E8A-4147-A177-3AD203B41FA5}">
                      <a16:colId xmlns:a16="http://schemas.microsoft.com/office/drawing/2014/main" val="3313647060"/>
                    </a:ext>
                  </a:extLst>
                </a:gridCol>
                <a:gridCol w="2731389">
                  <a:extLst>
                    <a:ext uri="{9D8B030D-6E8A-4147-A177-3AD203B41FA5}">
                      <a16:colId xmlns:a16="http://schemas.microsoft.com/office/drawing/2014/main" val="922782266"/>
                    </a:ext>
                  </a:extLst>
                </a:gridCol>
                <a:gridCol w="2731389">
                  <a:extLst>
                    <a:ext uri="{9D8B030D-6E8A-4147-A177-3AD203B41FA5}">
                      <a16:colId xmlns:a16="http://schemas.microsoft.com/office/drawing/2014/main" val="705650342"/>
                    </a:ext>
                  </a:extLst>
                </a:gridCol>
              </a:tblGrid>
              <a:tr h="482600">
                <a:tc>
                  <a:txBody>
                    <a:bodyPr/>
                    <a:lstStyle/>
                    <a:p>
                      <a:endParaRPr lang="en-US" sz="2400"/>
                    </a:p>
                  </a:txBody>
                  <a:tcPr/>
                </a:tc>
                <a:tc>
                  <a:txBody>
                    <a:bodyPr/>
                    <a:lstStyle/>
                    <a:p>
                      <a:r>
                        <a:rPr lang="en-US" sz="2400"/>
                        <a:t>Plate 1</a:t>
                      </a:r>
                    </a:p>
                  </a:txBody>
                  <a:tcPr/>
                </a:tc>
                <a:tc>
                  <a:txBody>
                    <a:bodyPr/>
                    <a:lstStyle/>
                    <a:p>
                      <a:r>
                        <a:rPr lang="en-US" sz="2400"/>
                        <a:t>Plate 2</a:t>
                      </a:r>
                    </a:p>
                  </a:txBody>
                  <a:tcPr/>
                </a:tc>
                <a:tc>
                  <a:txBody>
                    <a:bodyPr/>
                    <a:lstStyle/>
                    <a:p>
                      <a:r>
                        <a:rPr lang="en-US" sz="2400"/>
                        <a:t>Plate 3</a:t>
                      </a:r>
                    </a:p>
                  </a:txBody>
                  <a:tcPr/>
                </a:tc>
                <a:extLst>
                  <a:ext uri="{0D108BD9-81ED-4DB2-BD59-A6C34878D82A}">
                    <a16:rowId xmlns:a16="http://schemas.microsoft.com/office/drawing/2014/main" val="1898069611"/>
                  </a:ext>
                </a:extLst>
              </a:tr>
              <a:tr h="482600">
                <a:tc>
                  <a:txBody>
                    <a:bodyPr/>
                    <a:lstStyle/>
                    <a:p>
                      <a:r>
                        <a:rPr lang="en-US" sz="2400" dirty="0"/>
                        <a:t>E . coli colonies</a:t>
                      </a:r>
                    </a:p>
                  </a:txBody>
                  <a:tcPr>
                    <a:solidFill>
                      <a:srgbClr val="9BAFB5"/>
                    </a:solidFill>
                  </a:tcPr>
                </a:tc>
                <a:tc>
                  <a:txBody>
                    <a:bodyPr/>
                    <a:lstStyle/>
                    <a:p>
                      <a:r>
                        <a:rPr lang="en-US" sz="2400" dirty="0"/>
                        <a:t>5</a:t>
                      </a:r>
                    </a:p>
                  </a:txBody>
                  <a:tcPr>
                    <a:solidFill>
                      <a:srgbClr val="9BAFB5"/>
                    </a:solidFill>
                  </a:tcPr>
                </a:tc>
                <a:tc>
                  <a:txBody>
                    <a:bodyPr/>
                    <a:lstStyle/>
                    <a:p>
                      <a:r>
                        <a:rPr lang="en-US" sz="2400" dirty="0"/>
                        <a:t>2</a:t>
                      </a:r>
                    </a:p>
                  </a:txBody>
                  <a:tcPr>
                    <a:solidFill>
                      <a:srgbClr val="9BAFB5"/>
                    </a:solidFill>
                  </a:tcPr>
                </a:tc>
                <a:tc>
                  <a:txBody>
                    <a:bodyPr/>
                    <a:lstStyle/>
                    <a:p>
                      <a:r>
                        <a:rPr lang="en-US" sz="2400" dirty="0"/>
                        <a:t>2</a:t>
                      </a:r>
                    </a:p>
                  </a:txBody>
                  <a:tcPr>
                    <a:solidFill>
                      <a:srgbClr val="9BAFB5"/>
                    </a:solidFill>
                  </a:tcPr>
                </a:tc>
                <a:extLst>
                  <a:ext uri="{0D108BD9-81ED-4DB2-BD59-A6C34878D82A}">
                    <a16:rowId xmlns:a16="http://schemas.microsoft.com/office/drawing/2014/main" val="3527845376"/>
                  </a:ext>
                </a:extLst>
              </a:tr>
            </a:tbl>
          </a:graphicData>
        </a:graphic>
      </p:graphicFrame>
    </p:spTree>
    <p:extLst>
      <p:ext uri="{BB962C8B-B14F-4D97-AF65-F5344CB8AC3E}">
        <p14:creationId xmlns:p14="http://schemas.microsoft.com/office/powerpoint/2010/main" val="3633874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6: Calculating your results</a:t>
            </a:r>
          </a:p>
        </p:txBody>
      </p:sp>
      <p:sp>
        <p:nvSpPr>
          <p:cNvPr id="6" name="TextBox 5">
            <a:extLst>
              <a:ext uri="{FF2B5EF4-FFF2-40B4-BE49-F238E27FC236}">
                <a16:creationId xmlns:a16="http://schemas.microsoft.com/office/drawing/2014/main" id="{E103C0E9-34AC-489E-8CFA-7A81E08F727B}"/>
              </a:ext>
            </a:extLst>
          </p:cNvPr>
          <p:cNvSpPr txBox="1"/>
          <p:nvPr/>
        </p:nvSpPr>
        <p:spPr>
          <a:xfrm>
            <a:off x="598100" y="2510285"/>
            <a:ext cx="14637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Step 1:</a:t>
            </a:r>
          </a:p>
        </p:txBody>
      </p:sp>
      <p:sp>
        <p:nvSpPr>
          <p:cNvPr id="16" name="TextBox 15">
            <a:extLst>
              <a:ext uri="{FF2B5EF4-FFF2-40B4-BE49-F238E27FC236}">
                <a16:creationId xmlns:a16="http://schemas.microsoft.com/office/drawing/2014/main" id="{D6DB77DB-8090-4826-AC44-61C25E6D7EB9}"/>
              </a:ext>
            </a:extLst>
          </p:cNvPr>
          <p:cNvSpPr txBox="1"/>
          <p:nvPr/>
        </p:nvSpPr>
        <p:spPr>
          <a:xfrm>
            <a:off x="2434510" y="2958978"/>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3</a:t>
            </a:r>
          </a:p>
        </p:txBody>
      </p:sp>
      <p:cxnSp>
        <p:nvCxnSpPr>
          <p:cNvPr id="7" name="Straight Arrow Connector 6">
            <a:extLst>
              <a:ext uri="{FF2B5EF4-FFF2-40B4-BE49-F238E27FC236}">
                <a16:creationId xmlns:a16="http://schemas.microsoft.com/office/drawing/2014/main" id="{F6311B8D-EDDF-4CBE-B64E-BF493DDF3B88}"/>
              </a:ext>
            </a:extLst>
          </p:cNvPr>
          <p:cNvCxnSpPr/>
          <p:nvPr/>
        </p:nvCxnSpPr>
        <p:spPr>
          <a:xfrm flipV="1">
            <a:off x="2395939" y="2927768"/>
            <a:ext cx="4820475" cy="1"/>
          </a:xfrm>
          <a:prstGeom prst="straightConnector1">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1F75F261-760F-4443-A066-72AE8C3605A6}"/>
              </a:ext>
            </a:extLst>
          </p:cNvPr>
          <p:cNvSpPr txBox="1"/>
          <p:nvPr/>
        </p:nvSpPr>
        <p:spPr>
          <a:xfrm>
            <a:off x="6841413" y="2697190"/>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a:t>
            </a:r>
            <a:r>
              <a:rPr lang="en-US" sz="3200">
                <a:solidFill>
                  <a:srgbClr val="0070C0"/>
                </a:solidFill>
              </a:rPr>
              <a:t>Average CFU/1 mL</a:t>
            </a:r>
          </a:p>
        </p:txBody>
      </p:sp>
      <p:sp>
        <p:nvSpPr>
          <p:cNvPr id="17" name="TextBox 16">
            <a:extLst>
              <a:ext uri="{FF2B5EF4-FFF2-40B4-BE49-F238E27FC236}">
                <a16:creationId xmlns:a16="http://schemas.microsoft.com/office/drawing/2014/main" id="{E7570F83-23AA-4D7D-970D-ECBBDCD20A9D}"/>
              </a:ext>
            </a:extLst>
          </p:cNvPr>
          <p:cNvSpPr txBox="1"/>
          <p:nvPr/>
        </p:nvSpPr>
        <p:spPr>
          <a:xfrm>
            <a:off x="2434509" y="2341111"/>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(Plate 1 + Plate 2 + Plate 3)</a:t>
            </a:r>
          </a:p>
        </p:txBody>
      </p:sp>
      <p:sp>
        <p:nvSpPr>
          <p:cNvPr id="20" name="TextBox 19">
            <a:extLst>
              <a:ext uri="{FF2B5EF4-FFF2-40B4-BE49-F238E27FC236}">
                <a16:creationId xmlns:a16="http://schemas.microsoft.com/office/drawing/2014/main" id="{2584F482-DDF2-4C2C-9892-CA77E8320C67}"/>
              </a:ext>
            </a:extLst>
          </p:cNvPr>
          <p:cNvSpPr txBox="1"/>
          <p:nvPr/>
        </p:nvSpPr>
        <p:spPr>
          <a:xfrm>
            <a:off x="598099" y="4853795"/>
            <a:ext cx="14637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Step 2:</a:t>
            </a:r>
          </a:p>
        </p:txBody>
      </p:sp>
      <p:sp>
        <p:nvSpPr>
          <p:cNvPr id="24" name="TextBox 23">
            <a:extLst>
              <a:ext uri="{FF2B5EF4-FFF2-40B4-BE49-F238E27FC236}">
                <a16:creationId xmlns:a16="http://schemas.microsoft.com/office/drawing/2014/main" id="{77BE2F1F-D773-4314-8D5F-2AE797398353}"/>
              </a:ext>
            </a:extLst>
          </p:cNvPr>
          <p:cNvSpPr txBox="1"/>
          <p:nvPr/>
        </p:nvSpPr>
        <p:spPr>
          <a:xfrm>
            <a:off x="6886712" y="4853793"/>
            <a:ext cx="49516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a:t>
            </a:r>
            <a:r>
              <a:rPr lang="en-US" sz="3200" u="sng">
                <a:solidFill>
                  <a:srgbClr val="41821E"/>
                </a:solidFill>
              </a:rPr>
              <a:t>Average CFU/100 mL</a:t>
            </a:r>
          </a:p>
        </p:txBody>
      </p:sp>
      <p:sp>
        <p:nvSpPr>
          <p:cNvPr id="25" name="TextBox 24">
            <a:extLst>
              <a:ext uri="{FF2B5EF4-FFF2-40B4-BE49-F238E27FC236}">
                <a16:creationId xmlns:a16="http://schemas.microsoft.com/office/drawing/2014/main" id="{3694F3B5-07CC-49E6-B64F-B49AD94C3037}"/>
              </a:ext>
            </a:extLst>
          </p:cNvPr>
          <p:cNvSpPr txBox="1"/>
          <p:nvPr/>
        </p:nvSpPr>
        <p:spPr>
          <a:xfrm>
            <a:off x="2044985" y="4857147"/>
            <a:ext cx="55996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70C0"/>
                </a:solidFill>
              </a:rPr>
              <a:t>Average CFU/1 mL </a:t>
            </a:r>
            <a:r>
              <a:rPr lang="en-US" sz="3200"/>
              <a:t>* 100</a:t>
            </a:r>
          </a:p>
        </p:txBody>
      </p:sp>
      <p:cxnSp>
        <p:nvCxnSpPr>
          <p:cNvPr id="10" name="Straight Arrow Connector 9">
            <a:extLst>
              <a:ext uri="{FF2B5EF4-FFF2-40B4-BE49-F238E27FC236}">
                <a16:creationId xmlns:a16="http://schemas.microsoft.com/office/drawing/2014/main" id="{4B7BBC5C-5BAD-49A1-844E-2DD2BA8DDA63}"/>
              </a:ext>
            </a:extLst>
          </p:cNvPr>
          <p:cNvCxnSpPr/>
          <p:nvPr/>
        </p:nvCxnSpPr>
        <p:spPr>
          <a:xfrm flipH="1">
            <a:off x="5213970" y="3259347"/>
            <a:ext cx="3212277" cy="15326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442A07F2-FA66-4C00-A350-45481F0A508C}"/>
              </a:ext>
            </a:extLst>
          </p:cNvPr>
          <p:cNvSpPr txBox="1"/>
          <p:nvPr/>
        </p:nvSpPr>
        <p:spPr>
          <a:xfrm>
            <a:off x="3502325" y="35310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(total # of plates)</a:t>
            </a:r>
          </a:p>
        </p:txBody>
      </p:sp>
    </p:spTree>
    <p:extLst>
      <p:ext uri="{BB962C8B-B14F-4D97-AF65-F5344CB8AC3E}">
        <p14:creationId xmlns:p14="http://schemas.microsoft.com/office/powerpoint/2010/main" val="155894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6: Calculating your results</a:t>
            </a:r>
          </a:p>
        </p:txBody>
      </p:sp>
      <p:grpSp>
        <p:nvGrpSpPr>
          <p:cNvPr id="5" name="Group 4">
            <a:extLst>
              <a:ext uri="{FF2B5EF4-FFF2-40B4-BE49-F238E27FC236}">
                <a16:creationId xmlns:a16="http://schemas.microsoft.com/office/drawing/2014/main" id="{74F0857C-2623-4616-924B-4D05EEEEA0A0}"/>
              </a:ext>
            </a:extLst>
          </p:cNvPr>
          <p:cNvGrpSpPr/>
          <p:nvPr/>
        </p:nvGrpSpPr>
        <p:grpSpPr>
          <a:xfrm>
            <a:off x="598100" y="3793223"/>
            <a:ext cx="10987099" cy="1260770"/>
            <a:chOff x="598100" y="3793223"/>
            <a:chExt cx="10987099" cy="1260770"/>
          </a:xfrm>
        </p:grpSpPr>
        <p:sp>
          <p:nvSpPr>
            <p:cNvPr id="6" name="TextBox 5">
              <a:extLst>
                <a:ext uri="{FF2B5EF4-FFF2-40B4-BE49-F238E27FC236}">
                  <a16:creationId xmlns:a16="http://schemas.microsoft.com/office/drawing/2014/main" id="{E103C0E9-34AC-489E-8CFA-7A81E08F727B}"/>
                </a:ext>
              </a:extLst>
            </p:cNvPr>
            <p:cNvSpPr txBox="1"/>
            <p:nvPr/>
          </p:nvSpPr>
          <p:spPr>
            <a:xfrm>
              <a:off x="598100" y="3976775"/>
              <a:ext cx="14637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Step 1:</a:t>
              </a:r>
            </a:p>
          </p:txBody>
        </p:sp>
        <p:sp>
          <p:nvSpPr>
            <p:cNvPr id="16" name="TextBox 15">
              <a:extLst>
                <a:ext uri="{FF2B5EF4-FFF2-40B4-BE49-F238E27FC236}">
                  <a16:creationId xmlns:a16="http://schemas.microsoft.com/office/drawing/2014/main" id="{D6DB77DB-8090-4826-AC44-61C25E6D7EB9}"/>
                </a:ext>
              </a:extLst>
            </p:cNvPr>
            <p:cNvSpPr txBox="1"/>
            <p:nvPr/>
          </p:nvSpPr>
          <p:spPr>
            <a:xfrm>
              <a:off x="2434510" y="4425468"/>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3</a:t>
              </a:r>
            </a:p>
          </p:txBody>
        </p:sp>
        <p:cxnSp>
          <p:nvCxnSpPr>
            <p:cNvPr id="7" name="Straight Arrow Connector 6">
              <a:extLst>
                <a:ext uri="{FF2B5EF4-FFF2-40B4-BE49-F238E27FC236}">
                  <a16:creationId xmlns:a16="http://schemas.microsoft.com/office/drawing/2014/main" id="{F6311B8D-EDDF-4CBE-B64E-BF493DDF3B88}"/>
                </a:ext>
              </a:extLst>
            </p:cNvPr>
            <p:cNvCxnSpPr/>
            <p:nvPr/>
          </p:nvCxnSpPr>
          <p:spPr>
            <a:xfrm flipV="1">
              <a:off x="2395939" y="4394258"/>
              <a:ext cx="4820475" cy="1"/>
            </a:xfrm>
            <a:prstGeom prst="straightConnector1">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1F75F261-760F-4443-A066-72AE8C3605A6}"/>
                </a:ext>
              </a:extLst>
            </p:cNvPr>
            <p:cNvSpPr txBox="1"/>
            <p:nvPr/>
          </p:nvSpPr>
          <p:spPr>
            <a:xfrm>
              <a:off x="6841413" y="4163680"/>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a:t>
              </a:r>
              <a:r>
                <a:rPr lang="en-US" sz="3200">
                  <a:solidFill>
                    <a:srgbClr val="0070C0"/>
                  </a:solidFill>
                </a:rPr>
                <a:t>3.00 CFU/1 mL</a:t>
              </a:r>
            </a:p>
          </p:txBody>
        </p:sp>
        <p:sp>
          <p:nvSpPr>
            <p:cNvPr id="17" name="TextBox 16">
              <a:extLst>
                <a:ext uri="{FF2B5EF4-FFF2-40B4-BE49-F238E27FC236}">
                  <a16:creationId xmlns:a16="http://schemas.microsoft.com/office/drawing/2014/main" id="{E7570F83-23AA-4D7D-970D-ECBBDCD20A9D}"/>
                </a:ext>
              </a:extLst>
            </p:cNvPr>
            <p:cNvSpPr txBox="1"/>
            <p:nvPr/>
          </p:nvSpPr>
          <p:spPr>
            <a:xfrm>
              <a:off x="2434509" y="3793223"/>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(5 + 2 + 2)</a:t>
              </a:r>
            </a:p>
          </p:txBody>
        </p:sp>
      </p:grpSp>
      <p:sp>
        <p:nvSpPr>
          <p:cNvPr id="20" name="TextBox 19">
            <a:extLst>
              <a:ext uri="{FF2B5EF4-FFF2-40B4-BE49-F238E27FC236}">
                <a16:creationId xmlns:a16="http://schemas.microsoft.com/office/drawing/2014/main" id="{2584F482-DDF2-4C2C-9892-CA77E8320C67}"/>
              </a:ext>
            </a:extLst>
          </p:cNvPr>
          <p:cNvSpPr txBox="1"/>
          <p:nvPr/>
        </p:nvSpPr>
        <p:spPr>
          <a:xfrm>
            <a:off x="598099" y="5817078"/>
            <a:ext cx="14637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Step 2:</a:t>
            </a:r>
          </a:p>
        </p:txBody>
      </p:sp>
      <p:sp>
        <p:nvSpPr>
          <p:cNvPr id="24" name="TextBox 23">
            <a:extLst>
              <a:ext uri="{FF2B5EF4-FFF2-40B4-BE49-F238E27FC236}">
                <a16:creationId xmlns:a16="http://schemas.microsoft.com/office/drawing/2014/main" id="{77BE2F1F-D773-4314-8D5F-2AE797398353}"/>
              </a:ext>
            </a:extLst>
          </p:cNvPr>
          <p:cNvSpPr txBox="1"/>
          <p:nvPr/>
        </p:nvSpPr>
        <p:spPr>
          <a:xfrm>
            <a:off x="6886712" y="5817076"/>
            <a:ext cx="49516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a:t>
            </a:r>
            <a:r>
              <a:rPr lang="en-US" sz="3200" u="sng">
                <a:solidFill>
                  <a:srgbClr val="41821E"/>
                </a:solidFill>
              </a:rPr>
              <a:t>300 CFU/100 mL</a:t>
            </a:r>
          </a:p>
        </p:txBody>
      </p:sp>
      <p:sp>
        <p:nvSpPr>
          <p:cNvPr id="25" name="TextBox 24">
            <a:extLst>
              <a:ext uri="{FF2B5EF4-FFF2-40B4-BE49-F238E27FC236}">
                <a16:creationId xmlns:a16="http://schemas.microsoft.com/office/drawing/2014/main" id="{3694F3B5-07CC-49E6-B64F-B49AD94C3037}"/>
              </a:ext>
            </a:extLst>
          </p:cNvPr>
          <p:cNvSpPr txBox="1"/>
          <p:nvPr/>
        </p:nvSpPr>
        <p:spPr>
          <a:xfrm>
            <a:off x="2044985" y="5820430"/>
            <a:ext cx="55996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70C0"/>
                </a:solidFill>
              </a:rPr>
              <a:t>3.00 CFU/1 mL </a:t>
            </a:r>
            <a:r>
              <a:rPr lang="en-US" sz="3200"/>
              <a:t>* 100</a:t>
            </a:r>
          </a:p>
        </p:txBody>
      </p:sp>
      <p:graphicFrame>
        <p:nvGraphicFramePr>
          <p:cNvPr id="3" name="Table 15">
            <a:extLst>
              <a:ext uri="{FF2B5EF4-FFF2-40B4-BE49-F238E27FC236}">
                <a16:creationId xmlns:a16="http://schemas.microsoft.com/office/drawing/2014/main" id="{3874E737-CA28-4BF6-9A3B-11191121905B}"/>
              </a:ext>
            </a:extLst>
          </p:cNvPr>
          <p:cNvGraphicFramePr>
            <a:graphicFrameLocks noGrp="1"/>
          </p:cNvGraphicFramePr>
          <p:nvPr>
            <p:extLst>
              <p:ext uri="{D42A27DB-BD31-4B8C-83A1-F6EECF244321}">
                <p14:modId xmlns:p14="http://schemas.microsoft.com/office/powerpoint/2010/main" val="3657076780"/>
              </p:ext>
            </p:extLst>
          </p:nvPr>
        </p:nvGraphicFramePr>
        <p:xfrm>
          <a:off x="632603" y="2228490"/>
          <a:ext cx="10925556" cy="965200"/>
        </p:xfrm>
        <a:graphic>
          <a:graphicData uri="http://schemas.openxmlformats.org/drawingml/2006/table">
            <a:tbl>
              <a:tblPr firstRow="1" bandRow="1">
                <a:tableStyleId>{616DA210-FB5B-4158-B5E0-FEB733F419BA}</a:tableStyleId>
              </a:tblPr>
              <a:tblGrid>
                <a:gridCol w="2731389">
                  <a:extLst>
                    <a:ext uri="{9D8B030D-6E8A-4147-A177-3AD203B41FA5}">
                      <a16:colId xmlns:a16="http://schemas.microsoft.com/office/drawing/2014/main" val="2462102543"/>
                    </a:ext>
                  </a:extLst>
                </a:gridCol>
                <a:gridCol w="2731389">
                  <a:extLst>
                    <a:ext uri="{9D8B030D-6E8A-4147-A177-3AD203B41FA5}">
                      <a16:colId xmlns:a16="http://schemas.microsoft.com/office/drawing/2014/main" val="3313647060"/>
                    </a:ext>
                  </a:extLst>
                </a:gridCol>
                <a:gridCol w="2731389">
                  <a:extLst>
                    <a:ext uri="{9D8B030D-6E8A-4147-A177-3AD203B41FA5}">
                      <a16:colId xmlns:a16="http://schemas.microsoft.com/office/drawing/2014/main" val="922782266"/>
                    </a:ext>
                  </a:extLst>
                </a:gridCol>
                <a:gridCol w="2731389">
                  <a:extLst>
                    <a:ext uri="{9D8B030D-6E8A-4147-A177-3AD203B41FA5}">
                      <a16:colId xmlns:a16="http://schemas.microsoft.com/office/drawing/2014/main" val="705650342"/>
                    </a:ext>
                  </a:extLst>
                </a:gridCol>
              </a:tblGrid>
              <a:tr h="482600">
                <a:tc>
                  <a:txBody>
                    <a:bodyPr/>
                    <a:lstStyle/>
                    <a:p>
                      <a:endParaRPr lang="en-US" sz="2400"/>
                    </a:p>
                  </a:txBody>
                  <a:tcPr/>
                </a:tc>
                <a:tc>
                  <a:txBody>
                    <a:bodyPr/>
                    <a:lstStyle/>
                    <a:p>
                      <a:r>
                        <a:rPr lang="en-US" sz="2400"/>
                        <a:t>Plate 1</a:t>
                      </a:r>
                    </a:p>
                  </a:txBody>
                  <a:tcPr/>
                </a:tc>
                <a:tc>
                  <a:txBody>
                    <a:bodyPr/>
                    <a:lstStyle/>
                    <a:p>
                      <a:r>
                        <a:rPr lang="en-US" sz="2400"/>
                        <a:t>Plate 2</a:t>
                      </a:r>
                    </a:p>
                  </a:txBody>
                  <a:tcPr/>
                </a:tc>
                <a:tc>
                  <a:txBody>
                    <a:bodyPr/>
                    <a:lstStyle/>
                    <a:p>
                      <a:r>
                        <a:rPr lang="en-US" sz="2400"/>
                        <a:t>Plate 3</a:t>
                      </a:r>
                    </a:p>
                  </a:txBody>
                  <a:tcPr/>
                </a:tc>
                <a:extLst>
                  <a:ext uri="{0D108BD9-81ED-4DB2-BD59-A6C34878D82A}">
                    <a16:rowId xmlns:a16="http://schemas.microsoft.com/office/drawing/2014/main" val="1898069611"/>
                  </a:ext>
                </a:extLst>
              </a:tr>
              <a:tr h="482600">
                <a:tc>
                  <a:txBody>
                    <a:bodyPr/>
                    <a:lstStyle/>
                    <a:p>
                      <a:r>
                        <a:rPr lang="en-US" sz="2400" dirty="0"/>
                        <a:t>E</a:t>
                      </a:r>
                      <a:r>
                        <a:rPr lang="en-US" sz="2400" i="1" dirty="0"/>
                        <a:t> . </a:t>
                      </a:r>
                      <a:r>
                        <a:rPr lang="en-US" sz="2400" i="0" dirty="0"/>
                        <a:t>coli</a:t>
                      </a:r>
                      <a:r>
                        <a:rPr lang="en-US" sz="2400" dirty="0"/>
                        <a:t> colonies</a:t>
                      </a:r>
                    </a:p>
                  </a:txBody>
                  <a:tcPr>
                    <a:solidFill>
                      <a:srgbClr val="9BAFB5"/>
                    </a:solidFill>
                  </a:tcPr>
                </a:tc>
                <a:tc>
                  <a:txBody>
                    <a:bodyPr/>
                    <a:lstStyle/>
                    <a:p>
                      <a:r>
                        <a:rPr lang="en-US" sz="2400" dirty="0"/>
                        <a:t>5</a:t>
                      </a:r>
                    </a:p>
                  </a:txBody>
                  <a:tcPr>
                    <a:solidFill>
                      <a:srgbClr val="9BAFB5"/>
                    </a:solidFill>
                  </a:tcPr>
                </a:tc>
                <a:tc>
                  <a:txBody>
                    <a:bodyPr/>
                    <a:lstStyle/>
                    <a:p>
                      <a:r>
                        <a:rPr lang="en-US" sz="2400" dirty="0"/>
                        <a:t>2</a:t>
                      </a:r>
                    </a:p>
                  </a:txBody>
                  <a:tcPr>
                    <a:solidFill>
                      <a:srgbClr val="9BAFB5"/>
                    </a:solidFill>
                  </a:tcPr>
                </a:tc>
                <a:tc>
                  <a:txBody>
                    <a:bodyPr/>
                    <a:lstStyle/>
                    <a:p>
                      <a:r>
                        <a:rPr lang="en-US" sz="2400" dirty="0"/>
                        <a:t>2</a:t>
                      </a:r>
                    </a:p>
                  </a:txBody>
                  <a:tcPr>
                    <a:solidFill>
                      <a:srgbClr val="9BAFB5"/>
                    </a:solidFill>
                  </a:tcPr>
                </a:tc>
                <a:extLst>
                  <a:ext uri="{0D108BD9-81ED-4DB2-BD59-A6C34878D82A}">
                    <a16:rowId xmlns:a16="http://schemas.microsoft.com/office/drawing/2014/main" val="3527845376"/>
                  </a:ext>
                </a:extLst>
              </a:tr>
            </a:tbl>
          </a:graphicData>
        </a:graphic>
      </p:graphicFrame>
      <p:cxnSp>
        <p:nvCxnSpPr>
          <p:cNvPr id="4" name="Straight Arrow Connector 3">
            <a:extLst>
              <a:ext uri="{FF2B5EF4-FFF2-40B4-BE49-F238E27FC236}">
                <a16:creationId xmlns:a16="http://schemas.microsoft.com/office/drawing/2014/main" id="{A30290E7-6279-4275-8653-BEC3AB8561DF}"/>
              </a:ext>
            </a:extLst>
          </p:cNvPr>
          <p:cNvCxnSpPr/>
          <p:nvPr/>
        </p:nvCxnSpPr>
        <p:spPr>
          <a:xfrm flipH="1">
            <a:off x="4667630" y="4668328"/>
            <a:ext cx="3485447" cy="10869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27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6: Calculating your results</a:t>
            </a:r>
          </a:p>
        </p:txBody>
      </p:sp>
      <p:sp>
        <p:nvSpPr>
          <p:cNvPr id="12" name="TextBox 11">
            <a:extLst>
              <a:ext uri="{FF2B5EF4-FFF2-40B4-BE49-F238E27FC236}">
                <a16:creationId xmlns:a16="http://schemas.microsoft.com/office/drawing/2014/main" id="{BE50B2FC-3A9B-4826-B29C-48635A0CE18A}"/>
              </a:ext>
            </a:extLst>
          </p:cNvPr>
          <p:cNvSpPr txBox="1"/>
          <p:nvPr/>
        </p:nvSpPr>
        <p:spPr>
          <a:xfrm>
            <a:off x="598098" y="4724400"/>
            <a:ext cx="3318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Plate 1</a:t>
            </a:r>
          </a:p>
        </p:txBody>
      </p:sp>
      <p:sp>
        <p:nvSpPr>
          <p:cNvPr id="13" name="TextBox 12">
            <a:extLst>
              <a:ext uri="{FF2B5EF4-FFF2-40B4-BE49-F238E27FC236}">
                <a16:creationId xmlns:a16="http://schemas.microsoft.com/office/drawing/2014/main" id="{4608E3CD-5F2F-4613-99F9-BF1779133521}"/>
              </a:ext>
            </a:extLst>
          </p:cNvPr>
          <p:cNvSpPr txBox="1"/>
          <p:nvPr/>
        </p:nvSpPr>
        <p:spPr>
          <a:xfrm>
            <a:off x="4451229" y="4724399"/>
            <a:ext cx="3318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Plate 2</a:t>
            </a:r>
          </a:p>
        </p:txBody>
      </p:sp>
      <p:sp>
        <p:nvSpPr>
          <p:cNvPr id="14" name="TextBox 13">
            <a:extLst>
              <a:ext uri="{FF2B5EF4-FFF2-40B4-BE49-F238E27FC236}">
                <a16:creationId xmlns:a16="http://schemas.microsoft.com/office/drawing/2014/main" id="{5B422D89-3BCC-4BBF-B931-F51DBE5BBB83}"/>
              </a:ext>
            </a:extLst>
          </p:cNvPr>
          <p:cNvSpPr txBox="1"/>
          <p:nvPr/>
        </p:nvSpPr>
        <p:spPr>
          <a:xfrm>
            <a:off x="8289985" y="4724400"/>
            <a:ext cx="3318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Plate 3</a:t>
            </a:r>
          </a:p>
        </p:txBody>
      </p:sp>
      <p:graphicFrame>
        <p:nvGraphicFramePr>
          <p:cNvPr id="15" name="Table 15">
            <a:extLst>
              <a:ext uri="{FF2B5EF4-FFF2-40B4-BE49-F238E27FC236}">
                <a16:creationId xmlns:a16="http://schemas.microsoft.com/office/drawing/2014/main" id="{87283DF2-FF79-41C0-9AFD-6CEBB3D3643A}"/>
              </a:ext>
            </a:extLst>
          </p:cNvPr>
          <p:cNvGraphicFramePr>
            <a:graphicFrameLocks noGrp="1"/>
          </p:cNvGraphicFramePr>
          <p:nvPr>
            <p:extLst>
              <p:ext uri="{D42A27DB-BD31-4B8C-83A1-F6EECF244321}">
                <p14:modId xmlns:p14="http://schemas.microsoft.com/office/powerpoint/2010/main" val="2033925467"/>
              </p:ext>
            </p:extLst>
          </p:nvPr>
        </p:nvGraphicFramePr>
        <p:xfrm>
          <a:off x="675735" y="5319622"/>
          <a:ext cx="10925556" cy="965200"/>
        </p:xfrm>
        <a:graphic>
          <a:graphicData uri="http://schemas.openxmlformats.org/drawingml/2006/table">
            <a:tbl>
              <a:tblPr firstRow="1" bandRow="1">
                <a:tableStyleId>{616DA210-FB5B-4158-B5E0-FEB733F419BA}</a:tableStyleId>
              </a:tblPr>
              <a:tblGrid>
                <a:gridCol w="2731389">
                  <a:extLst>
                    <a:ext uri="{9D8B030D-6E8A-4147-A177-3AD203B41FA5}">
                      <a16:colId xmlns:a16="http://schemas.microsoft.com/office/drawing/2014/main" val="2462102543"/>
                    </a:ext>
                  </a:extLst>
                </a:gridCol>
                <a:gridCol w="2731389">
                  <a:extLst>
                    <a:ext uri="{9D8B030D-6E8A-4147-A177-3AD203B41FA5}">
                      <a16:colId xmlns:a16="http://schemas.microsoft.com/office/drawing/2014/main" val="3313647060"/>
                    </a:ext>
                  </a:extLst>
                </a:gridCol>
                <a:gridCol w="2731389">
                  <a:extLst>
                    <a:ext uri="{9D8B030D-6E8A-4147-A177-3AD203B41FA5}">
                      <a16:colId xmlns:a16="http://schemas.microsoft.com/office/drawing/2014/main" val="922782266"/>
                    </a:ext>
                  </a:extLst>
                </a:gridCol>
                <a:gridCol w="2731389">
                  <a:extLst>
                    <a:ext uri="{9D8B030D-6E8A-4147-A177-3AD203B41FA5}">
                      <a16:colId xmlns:a16="http://schemas.microsoft.com/office/drawing/2014/main" val="705650342"/>
                    </a:ext>
                  </a:extLst>
                </a:gridCol>
              </a:tblGrid>
              <a:tr h="482600">
                <a:tc>
                  <a:txBody>
                    <a:bodyPr/>
                    <a:lstStyle/>
                    <a:p>
                      <a:endParaRPr lang="en-US" sz="2400"/>
                    </a:p>
                  </a:txBody>
                  <a:tcPr/>
                </a:tc>
                <a:tc>
                  <a:txBody>
                    <a:bodyPr/>
                    <a:lstStyle/>
                    <a:p>
                      <a:r>
                        <a:rPr lang="en-US" sz="2400"/>
                        <a:t>Plate 1</a:t>
                      </a:r>
                    </a:p>
                  </a:txBody>
                  <a:tcPr/>
                </a:tc>
                <a:tc>
                  <a:txBody>
                    <a:bodyPr/>
                    <a:lstStyle/>
                    <a:p>
                      <a:r>
                        <a:rPr lang="en-US" sz="2400"/>
                        <a:t>Plate 2</a:t>
                      </a:r>
                    </a:p>
                  </a:txBody>
                  <a:tcPr/>
                </a:tc>
                <a:tc>
                  <a:txBody>
                    <a:bodyPr/>
                    <a:lstStyle/>
                    <a:p>
                      <a:r>
                        <a:rPr lang="en-US" sz="2400"/>
                        <a:t>Plate 3</a:t>
                      </a:r>
                    </a:p>
                  </a:txBody>
                  <a:tcPr/>
                </a:tc>
                <a:extLst>
                  <a:ext uri="{0D108BD9-81ED-4DB2-BD59-A6C34878D82A}">
                    <a16:rowId xmlns:a16="http://schemas.microsoft.com/office/drawing/2014/main" val="1898069611"/>
                  </a:ext>
                </a:extLst>
              </a:tr>
              <a:tr h="482600">
                <a:tc>
                  <a:txBody>
                    <a:bodyPr/>
                    <a:lstStyle/>
                    <a:p>
                      <a:r>
                        <a:rPr lang="en-US" sz="2400" dirty="0"/>
                        <a:t>E . coli colonies</a:t>
                      </a:r>
                    </a:p>
                  </a:txBody>
                  <a:tcPr>
                    <a:solidFill>
                      <a:srgbClr val="9BAFB5"/>
                    </a:solidFill>
                  </a:tcPr>
                </a:tc>
                <a:tc>
                  <a:txBody>
                    <a:bodyPr/>
                    <a:lstStyle/>
                    <a:p>
                      <a:r>
                        <a:rPr lang="en-US" sz="2400" dirty="0"/>
                        <a:t>TNTC</a:t>
                      </a:r>
                    </a:p>
                  </a:txBody>
                  <a:tcPr>
                    <a:solidFill>
                      <a:srgbClr val="9BAFB5"/>
                    </a:solidFill>
                  </a:tcPr>
                </a:tc>
                <a:tc>
                  <a:txBody>
                    <a:bodyPr/>
                    <a:lstStyle/>
                    <a:p>
                      <a:r>
                        <a:rPr lang="en-US" sz="2400" dirty="0"/>
                        <a:t>TNTC</a:t>
                      </a:r>
                    </a:p>
                  </a:txBody>
                  <a:tcPr>
                    <a:solidFill>
                      <a:srgbClr val="9BAFB5"/>
                    </a:solidFill>
                  </a:tcPr>
                </a:tc>
                <a:tc>
                  <a:txBody>
                    <a:bodyPr/>
                    <a:lstStyle/>
                    <a:p>
                      <a:r>
                        <a:rPr lang="en-US" sz="2400" dirty="0"/>
                        <a:t>TNTC</a:t>
                      </a:r>
                    </a:p>
                  </a:txBody>
                  <a:tcPr>
                    <a:solidFill>
                      <a:srgbClr val="9BAFB5"/>
                    </a:solidFill>
                  </a:tcPr>
                </a:tc>
                <a:extLst>
                  <a:ext uri="{0D108BD9-81ED-4DB2-BD59-A6C34878D82A}">
                    <a16:rowId xmlns:a16="http://schemas.microsoft.com/office/drawing/2014/main" val="3527845376"/>
                  </a:ext>
                </a:extLst>
              </a:tr>
            </a:tbl>
          </a:graphicData>
        </a:graphic>
      </p:graphicFrame>
      <p:pic>
        <p:nvPicPr>
          <p:cNvPr id="4" name="Picture 5">
            <a:extLst>
              <a:ext uri="{FF2B5EF4-FFF2-40B4-BE49-F238E27FC236}">
                <a16:creationId xmlns:a16="http://schemas.microsoft.com/office/drawing/2014/main" id="{72713401-77A3-4715-A26E-AADA9D5B86B0}"/>
              </a:ext>
            </a:extLst>
          </p:cNvPr>
          <p:cNvPicPr>
            <a:picLocks noChangeAspect="1"/>
          </p:cNvPicPr>
          <p:nvPr/>
        </p:nvPicPr>
        <p:blipFill rotWithShape="1">
          <a:blip r:embed="rId3"/>
          <a:srcRect l="63" r="7200"/>
          <a:stretch/>
        </p:blipFill>
        <p:spPr>
          <a:xfrm>
            <a:off x="603157" y="1610819"/>
            <a:ext cx="3293653" cy="2961180"/>
          </a:xfrm>
          <a:prstGeom prst="rect">
            <a:avLst/>
          </a:prstGeom>
        </p:spPr>
      </p:pic>
      <p:pic>
        <p:nvPicPr>
          <p:cNvPr id="6" name="Picture 6" descr="IMG_3515_tntc_editcrop.jpg">
            <a:extLst>
              <a:ext uri="{FF2B5EF4-FFF2-40B4-BE49-F238E27FC236}">
                <a16:creationId xmlns:a16="http://schemas.microsoft.com/office/drawing/2014/main" id="{0E88B85E-F300-4F44-B446-2E41718B18B8}"/>
              </a:ext>
            </a:extLst>
          </p:cNvPr>
          <p:cNvPicPr>
            <a:picLocks noChangeAspect="1"/>
          </p:cNvPicPr>
          <p:nvPr/>
        </p:nvPicPr>
        <p:blipFill>
          <a:blip r:embed="rId4"/>
          <a:stretch>
            <a:fillRect/>
          </a:stretch>
        </p:blipFill>
        <p:spPr>
          <a:xfrm>
            <a:off x="4459601" y="1604140"/>
            <a:ext cx="3414387" cy="2964884"/>
          </a:xfrm>
          <a:prstGeom prst="rect">
            <a:avLst/>
          </a:prstGeom>
        </p:spPr>
      </p:pic>
      <p:pic>
        <p:nvPicPr>
          <p:cNvPr id="17" name="Picture 5">
            <a:extLst>
              <a:ext uri="{FF2B5EF4-FFF2-40B4-BE49-F238E27FC236}">
                <a16:creationId xmlns:a16="http://schemas.microsoft.com/office/drawing/2014/main" id="{1AB3CC49-62B8-470D-9554-FC00A0AD66D1}"/>
              </a:ext>
            </a:extLst>
          </p:cNvPr>
          <p:cNvPicPr>
            <a:picLocks noChangeAspect="1"/>
          </p:cNvPicPr>
          <p:nvPr/>
        </p:nvPicPr>
        <p:blipFill rotWithShape="1">
          <a:blip r:embed="rId3"/>
          <a:srcRect l="63" r="7200"/>
          <a:stretch/>
        </p:blipFill>
        <p:spPr>
          <a:xfrm rot="10800000">
            <a:off x="8300321" y="1610818"/>
            <a:ext cx="3293653" cy="2961180"/>
          </a:xfrm>
          <a:prstGeom prst="rect">
            <a:avLst/>
          </a:prstGeom>
        </p:spPr>
      </p:pic>
    </p:spTree>
    <p:extLst>
      <p:ext uri="{BB962C8B-B14F-4D97-AF65-F5344CB8AC3E}">
        <p14:creationId xmlns:p14="http://schemas.microsoft.com/office/powerpoint/2010/main" val="3850441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6: Calculating your results</a:t>
            </a:r>
          </a:p>
        </p:txBody>
      </p:sp>
      <p:sp>
        <p:nvSpPr>
          <p:cNvPr id="16" name="TextBox 15">
            <a:extLst>
              <a:ext uri="{FF2B5EF4-FFF2-40B4-BE49-F238E27FC236}">
                <a16:creationId xmlns:a16="http://schemas.microsoft.com/office/drawing/2014/main" id="{D6DB77DB-8090-4826-AC44-61C25E6D7EB9}"/>
              </a:ext>
            </a:extLst>
          </p:cNvPr>
          <p:cNvSpPr txBox="1"/>
          <p:nvPr/>
        </p:nvSpPr>
        <p:spPr>
          <a:xfrm>
            <a:off x="2829978" y="5052429"/>
            <a:ext cx="41264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3</a:t>
            </a:r>
          </a:p>
        </p:txBody>
      </p:sp>
      <p:cxnSp>
        <p:nvCxnSpPr>
          <p:cNvPr id="7" name="Straight Arrow Connector 6">
            <a:extLst>
              <a:ext uri="{FF2B5EF4-FFF2-40B4-BE49-F238E27FC236}">
                <a16:creationId xmlns:a16="http://schemas.microsoft.com/office/drawing/2014/main" id="{F6311B8D-EDDF-4CBE-B64E-BF493DDF3B88}"/>
              </a:ext>
            </a:extLst>
          </p:cNvPr>
          <p:cNvCxnSpPr/>
          <p:nvPr/>
        </p:nvCxnSpPr>
        <p:spPr>
          <a:xfrm flipV="1">
            <a:off x="2482749" y="5001928"/>
            <a:ext cx="4820475" cy="1"/>
          </a:xfrm>
          <a:prstGeom prst="straightConnector1">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1F75F261-760F-4443-A066-72AE8C3605A6}"/>
              </a:ext>
            </a:extLst>
          </p:cNvPr>
          <p:cNvSpPr txBox="1"/>
          <p:nvPr/>
        </p:nvSpPr>
        <p:spPr>
          <a:xfrm>
            <a:off x="7265818" y="4790641"/>
            <a:ext cx="24384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 </a:t>
            </a:r>
            <a:r>
              <a:rPr lang="en-US" sz="3200">
                <a:solidFill>
                  <a:srgbClr val="41821E"/>
                </a:solidFill>
              </a:rPr>
              <a:t>TNTC</a:t>
            </a:r>
          </a:p>
        </p:txBody>
      </p:sp>
      <p:sp>
        <p:nvSpPr>
          <p:cNvPr id="17" name="TextBox 16">
            <a:extLst>
              <a:ext uri="{FF2B5EF4-FFF2-40B4-BE49-F238E27FC236}">
                <a16:creationId xmlns:a16="http://schemas.microsoft.com/office/drawing/2014/main" id="{E7570F83-23AA-4D7D-970D-ECBBDCD20A9D}"/>
              </a:ext>
            </a:extLst>
          </p:cNvPr>
          <p:cNvSpPr txBox="1"/>
          <p:nvPr/>
        </p:nvSpPr>
        <p:spPr>
          <a:xfrm>
            <a:off x="2521319" y="4400893"/>
            <a:ext cx="474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(TNTC + TNTC + TNTC)</a:t>
            </a:r>
          </a:p>
        </p:txBody>
      </p:sp>
      <p:graphicFrame>
        <p:nvGraphicFramePr>
          <p:cNvPr id="3" name="Table 15">
            <a:extLst>
              <a:ext uri="{FF2B5EF4-FFF2-40B4-BE49-F238E27FC236}">
                <a16:creationId xmlns:a16="http://schemas.microsoft.com/office/drawing/2014/main" id="{3874E737-CA28-4BF6-9A3B-11191121905B}"/>
              </a:ext>
            </a:extLst>
          </p:cNvPr>
          <p:cNvGraphicFramePr>
            <a:graphicFrameLocks noGrp="1"/>
          </p:cNvGraphicFramePr>
          <p:nvPr>
            <p:extLst>
              <p:ext uri="{D42A27DB-BD31-4B8C-83A1-F6EECF244321}">
                <p14:modId xmlns:p14="http://schemas.microsoft.com/office/powerpoint/2010/main" val="1404551419"/>
              </p:ext>
            </p:extLst>
          </p:nvPr>
        </p:nvGraphicFramePr>
        <p:xfrm>
          <a:off x="632603" y="2633604"/>
          <a:ext cx="10925556" cy="965200"/>
        </p:xfrm>
        <a:graphic>
          <a:graphicData uri="http://schemas.openxmlformats.org/drawingml/2006/table">
            <a:tbl>
              <a:tblPr firstRow="1" bandRow="1">
                <a:tableStyleId>{616DA210-FB5B-4158-B5E0-FEB733F419BA}</a:tableStyleId>
              </a:tblPr>
              <a:tblGrid>
                <a:gridCol w="2731389">
                  <a:extLst>
                    <a:ext uri="{9D8B030D-6E8A-4147-A177-3AD203B41FA5}">
                      <a16:colId xmlns:a16="http://schemas.microsoft.com/office/drawing/2014/main" val="2462102543"/>
                    </a:ext>
                  </a:extLst>
                </a:gridCol>
                <a:gridCol w="2731389">
                  <a:extLst>
                    <a:ext uri="{9D8B030D-6E8A-4147-A177-3AD203B41FA5}">
                      <a16:colId xmlns:a16="http://schemas.microsoft.com/office/drawing/2014/main" val="3313647060"/>
                    </a:ext>
                  </a:extLst>
                </a:gridCol>
                <a:gridCol w="2731389">
                  <a:extLst>
                    <a:ext uri="{9D8B030D-6E8A-4147-A177-3AD203B41FA5}">
                      <a16:colId xmlns:a16="http://schemas.microsoft.com/office/drawing/2014/main" val="922782266"/>
                    </a:ext>
                  </a:extLst>
                </a:gridCol>
                <a:gridCol w="2731389">
                  <a:extLst>
                    <a:ext uri="{9D8B030D-6E8A-4147-A177-3AD203B41FA5}">
                      <a16:colId xmlns:a16="http://schemas.microsoft.com/office/drawing/2014/main" val="705650342"/>
                    </a:ext>
                  </a:extLst>
                </a:gridCol>
              </a:tblGrid>
              <a:tr h="482600">
                <a:tc>
                  <a:txBody>
                    <a:bodyPr/>
                    <a:lstStyle/>
                    <a:p>
                      <a:endParaRPr lang="en-US" sz="2400"/>
                    </a:p>
                  </a:txBody>
                  <a:tcPr/>
                </a:tc>
                <a:tc>
                  <a:txBody>
                    <a:bodyPr/>
                    <a:lstStyle/>
                    <a:p>
                      <a:r>
                        <a:rPr lang="en-US" sz="2400"/>
                        <a:t>Plate 1</a:t>
                      </a:r>
                    </a:p>
                  </a:txBody>
                  <a:tcPr/>
                </a:tc>
                <a:tc>
                  <a:txBody>
                    <a:bodyPr/>
                    <a:lstStyle/>
                    <a:p>
                      <a:r>
                        <a:rPr lang="en-US" sz="2400"/>
                        <a:t>Plate 2</a:t>
                      </a:r>
                    </a:p>
                  </a:txBody>
                  <a:tcPr/>
                </a:tc>
                <a:tc>
                  <a:txBody>
                    <a:bodyPr/>
                    <a:lstStyle/>
                    <a:p>
                      <a:r>
                        <a:rPr lang="en-US" sz="2400"/>
                        <a:t>Plate 3</a:t>
                      </a:r>
                    </a:p>
                  </a:txBody>
                  <a:tcPr/>
                </a:tc>
                <a:extLst>
                  <a:ext uri="{0D108BD9-81ED-4DB2-BD59-A6C34878D82A}">
                    <a16:rowId xmlns:a16="http://schemas.microsoft.com/office/drawing/2014/main" val="1898069611"/>
                  </a:ext>
                </a:extLst>
              </a:tr>
              <a:tr h="482600">
                <a:tc>
                  <a:txBody>
                    <a:bodyPr/>
                    <a:lstStyle/>
                    <a:p>
                      <a:r>
                        <a:rPr lang="en-US" sz="2400" dirty="0"/>
                        <a:t>E</a:t>
                      </a:r>
                      <a:r>
                        <a:rPr lang="en-US" sz="2400" i="1" dirty="0"/>
                        <a:t> . </a:t>
                      </a:r>
                      <a:r>
                        <a:rPr lang="en-US" sz="2400" i="0" dirty="0"/>
                        <a:t>coli</a:t>
                      </a:r>
                      <a:r>
                        <a:rPr lang="en-US" sz="2400" dirty="0"/>
                        <a:t> colonies</a:t>
                      </a:r>
                    </a:p>
                  </a:txBody>
                  <a:tcPr>
                    <a:solidFill>
                      <a:srgbClr val="9BAFB5"/>
                    </a:solidFill>
                  </a:tcPr>
                </a:tc>
                <a:tc>
                  <a:txBody>
                    <a:bodyPr/>
                    <a:lstStyle/>
                    <a:p>
                      <a:r>
                        <a:rPr lang="en-US" sz="2400" dirty="0"/>
                        <a:t>TNTC</a:t>
                      </a:r>
                    </a:p>
                  </a:txBody>
                  <a:tcPr>
                    <a:solidFill>
                      <a:srgbClr val="9BAFB5"/>
                    </a:solidFill>
                  </a:tcPr>
                </a:tc>
                <a:tc>
                  <a:txBody>
                    <a:bodyPr/>
                    <a:lstStyle/>
                    <a:p>
                      <a:r>
                        <a:rPr lang="en-US" sz="2400" dirty="0"/>
                        <a:t>TNTC</a:t>
                      </a:r>
                    </a:p>
                  </a:txBody>
                  <a:tcPr>
                    <a:solidFill>
                      <a:srgbClr val="9BAFB5"/>
                    </a:solidFill>
                  </a:tcPr>
                </a:tc>
                <a:tc>
                  <a:txBody>
                    <a:bodyPr/>
                    <a:lstStyle/>
                    <a:p>
                      <a:r>
                        <a:rPr lang="en-US" sz="2400" dirty="0"/>
                        <a:t>TNTC</a:t>
                      </a:r>
                    </a:p>
                  </a:txBody>
                  <a:tcPr>
                    <a:solidFill>
                      <a:srgbClr val="9BAFB5"/>
                    </a:solidFill>
                  </a:tcPr>
                </a:tc>
                <a:extLst>
                  <a:ext uri="{0D108BD9-81ED-4DB2-BD59-A6C34878D82A}">
                    <a16:rowId xmlns:a16="http://schemas.microsoft.com/office/drawing/2014/main" val="3527845376"/>
                  </a:ext>
                </a:extLst>
              </a:tr>
            </a:tbl>
          </a:graphicData>
        </a:graphic>
      </p:graphicFrame>
    </p:spTree>
    <p:extLst>
      <p:ext uri="{BB962C8B-B14F-4D97-AF65-F5344CB8AC3E}">
        <p14:creationId xmlns:p14="http://schemas.microsoft.com/office/powerpoint/2010/main" val="2704924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Step 7: Disposal and Clean-up</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5046622"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Aft>
                <a:spcPts val="1000"/>
              </a:spcAft>
            </a:pPr>
            <a:r>
              <a:rPr lang="en-US" sz="2400" b="1" dirty="0">
                <a:ea typeface="+mn-lt"/>
                <a:cs typeface="+mn-lt"/>
              </a:rPr>
              <a:t>Spray plates with disinfectant, seal in bag/used Whirl-Pak, and throw away</a:t>
            </a:r>
          </a:p>
          <a:p>
            <a:pPr>
              <a:lnSpc>
                <a:spcPct val="90000"/>
              </a:lnSpc>
              <a:spcAft>
                <a:spcPts val="1000"/>
              </a:spcAft>
            </a:pPr>
            <a:r>
              <a:rPr lang="en-US" sz="2400" dirty="0">
                <a:ea typeface="+mn-lt"/>
                <a:cs typeface="+mn-lt"/>
              </a:rPr>
              <a:t>Wipe down incubator &amp; surrounding surfaces with disinfectant</a:t>
            </a:r>
            <a:endParaRPr lang="en-US" sz="2400" dirty="0"/>
          </a:p>
          <a:p>
            <a:pPr>
              <a:lnSpc>
                <a:spcPct val="90000"/>
              </a:lnSpc>
              <a:spcAft>
                <a:spcPts val="1000"/>
              </a:spcAft>
            </a:pPr>
            <a:r>
              <a:rPr lang="en-US" sz="2400" dirty="0"/>
              <a:t>Wash hands!</a:t>
            </a:r>
          </a:p>
        </p:txBody>
      </p:sp>
      <p:pic>
        <p:nvPicPr>
          <p:cNvPr id="3" name="Picture 5" descr="Spray Bottle Free Stock Photo - Public Domain Pictures">
            <a:extLst>
              <a:ext uri="{FF2B5EF4-FFF2-40B4-BE49-F238E27FC236}">
                <a16:creationId xmlns:a16="http://schemas.microsoft.com/office/drawing/2014/main" id="{CC82419E-0993-487A-8198-1C55E54AB94A}"/>
              </a:ext>
            </a:extLst>
          </p:cNvPr>
          <p:cNvPicPr>
            <a:picLocks noChangeAspect="1"/>
          </p:cNvPicPr>
          <p:nvPr/>
        </p:nvPicPr>
        <p:blipFill>
          <a:blip r:embed="rId3"/>
          <a:stretch>
            <a:fillRect/>
          </a:stretch>
        </p:blipFill>
        <p:spPr>
          <a:xfrm>
            <a:off x="6090249" y="1710097"/>
            <a:ext cx="5518030" cy="4099164"/>
          </a:xfrm>
          <a:prstGeom prst="rect">
            <a:avLst/>
          </a:prstGeom>
        </p:spPr>
      </p:pic>
    </p:spTree>
    <p:extLst>
      <p:ext uri="{BB962C8B-B14F-4D97-AF65-F5344CB8AC3E}">
        <p14:creationId xmlns:p14="http://schemas.microsoft.com/office/powerpoint/2010/main" val="326609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What is a watershed? </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4666704" cy="3749460"/>
          </a:xfrm>
        </p:spPr>
        <p:txBody>
          <a:bodyPr vert="horz" lIns="91440" tIns="45720" rIns="91440" bIns="45720" rtlCol="0" anchor="t">
            <a:normAutofit/>
          </a:bodyPr>
          <a:lstStyle/>
          <a:p>
            <a:r>
              <a:rPr lang="en-US" sz="2400" b="1"/>
              <a:t>A land area from which water, sediment, and dissolved materials drain to a common point along a stream, wetland, lake, or river. </a:t>
            </a:r>
          </a:p>
          <a:p>
            <a:r>
              <a:rPr lang="en-US" sz="2400"/>
              <a:t>Its boundaries are defined by the highest points of land around the waterbody. </a:t>
            </a:r>
          </a:p>
          <a:p>
            <a:pPr lvl="1"/>
            <a:endParaRPr lang="en-US" sz="2000"/>
          </a:p>
          <a:p>
            <a:pPr lvl="1"/>
            <a:endParaRPr lang="en-US" sz="2000"/>
          </a:p>
        </p:txBody>
      </p:sp>
      <p:pic>
        <p:nvPicPr>
          <p:cNvPr id="4" name="Picture 3">
            <a:extLst>
              <a:ext uri="{FF2B5EF4-FFF2-40B4-BE49-F238E27FC236}">
                <a16:creationId xmlns:a16="http://schemas.microsoft.com/office/drawing/2014/main" id="{712C0A7D-5071-43CC-ABAA-919CF7F40168}"/>
              </a:ext>
            </a:extLst>
          </p:cNvPr>
          <p:cNvPicPr>
            <a:picLocks noChangeAspect="1"/>
          </p:cNvPicPr>
          <p:nvPr/>
        </p:nvPicPr>
        <p:blipFill rotWithShape="1">
          <a:blip r:embed="rId3"/>
          <a:srcRect t="9916"/>
          <a:stretch/>
        </p:blipFill>
        <p:spPr>
          <a:xfrm>
            <a:off x="5641076" y="1568331"/>
            <a:ext cx="5940243" cy="5030151"/>
          </a:xfrm>
          <a:prstGeom prst="rect">
            <a:avLst/>
          </a:prstGeom>
        </p:spPr>
      </p:pic>
      <p:sp>
        <p:nvSpPr>
          <p:cNvPr id="5" name="Speech Bubble: Rectangle with Corners Rounded 4">
            <a:extLst>
              <a:ext uri="{FF2B5EF4-FFF2-40B4-BE49-F238E27FC236}">
                <a16:creationId xmlns:a16="http://schemas.microsoft.com/office/drawing/2014/main" id="{78706149-D6B8-471B-B503-C29E7E16E1C3}"/>
              </a:ext>
            </a:extLst>
          </p:cNvPr>
          <p:cNvSpPr/>
          <p:nvPr/>
        </p:nvSpPr>
        <p:spPr>
          <a:xfrm>
            <a:off x="1598991" y="5106295"/>
            <a:ext cx="2552095" cy="1354666"/>
          </a:xfrm>
          <a:prstGeom prst="wedgeRoundRectCallout">
            <a:avLst>
              <a:gd name="adj1" fmla="val -28847"/>
              <a:gd name="adj2" fmla="val 59835"/>
              <a:gd name="adj3" fmla="val 166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A91DC7-0D8B-4B30-9EA0-4FC18896E853}"/>
              </a:ext>
            </a:extLst>
          </p:cNvPr>
          <p:cNvSpPr txBox="1"/>
          <p:nvPr/>
        </p:nvSpPr>
        <p:spPr>
          <a:xfrm>
            <a:off x="1601562" y="5181751"/>
            <a:ext cx="25859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There is an unbreakable link between human health and wellbeing and ecosystems.</a:t>
            </a:r>
            <a:r>
              <a:rPr lang="en-US"/>
              <a:t> -Walter Reid</a:t>
            </a:r>
          </a:p>
        </p:txBody>
      </p:sp>
      <p:sp>
        <p:nvSpPr>
          <p:cNvPr id="8" name="TextBox 7">
            <a:extLst>
              <a:ext uri="{FF2B5EF4-FFF2-40B4-BE49-F238E27FC236}">
                <a16:creationId xmlns:a16="http://schemas.microsoft.com/office/drawing/2014/main" id="{94F80A05-215C-4C78-BD57-4F8095039294}"/>
              </a:ext>
            </a:extLst>
          </p:cNvPr>
          <p:cNvSpPr txBox="1"/>
          <p:nvPr/>
        </p:nvSpPr>
        <p:spPr>
          <a:xfrm>
            <a:off x="9956452" y="6357028"/>
            <a:ext cx="1709658" cy="230832"/>
          </a:xfrm>
          <a:prstGeom prst="rect">
            <a:avLst/>
          </a:prstGeom>
          <a:noFill/>
        </p:spPr>
        <p:txBody>
          <a:bodyPr wrap="square" lIns="91440" tIns="45720" rIns="91440" bIns="45720" anchor="t">
            <a:spAutoFit/>
          </a:bodyPr>
          <a:lstStyle/>
          <a:p>
            <a:r>
              <a:rPr lang="en-US" sz="900" b="1" i="1"/>
              <a:t>A. Vicente, U.S. Forest Service</a:t>
            </a:r>
            <a:endParaRPr lang="en-US" sz="900"/>
          </a:p>
        </p:txBody>
      </p:sp>
    </p:spTree>
    <p:extLst>
      <p:ext uri="{BB962C8B-B14F-4D97-AF65-F5344CB8AC3E}">
        <p14:creationId xmlns:p14="http://schemas.microsoft.com/office/powerpoint/2010/main" val="2663300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How to store </a:t>
            </a:r>
            <a:r>
              <a:rPr lang="en-US" err="1"/>
              <a:t>petrifilm</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811880"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Aft>
                <a:spcPct val="0"/>
              </a:spcAft>
            </a:pPr>
            <a:r>
              <a:rPr lang="en-US" sz="2400">
                <a:latin typeface="Gill Sans MT"/>
                <a:ea typeface="+mn-lt"/>
                <a:cs typeface="Calibri"/>
              </a:rPr>
              <a:t>If using within one month, keep in the fridge</a:t>
            </a:r>
            <a:endParaRPr lang="en-US" sz="2400">
              <a:latin typeface="Gill Sans MT"/>
              <a:ea typeface="+mn-lt"/>
              <a:cs typeface="+mn-lt"/>
            </a:endParaRPr>
          </a:p>
          <a:p>
            <a:pPr>
              <a:lnSpc>
                <a:spcPct val="90000"/>
              </a:lnSpc>
              <a:spcAft>
                <a:spcPct val="0"/>
              </a:spcAft>
            </a:pPr>
            <a:r>
              <a:rPr lang="en-US" sz="2400">
                <a:latin typeface="Gill Sans MT"/>
                <a:ea typeface="+mn-lt"/>
                <a:cs typeface="Calibri"/>
              </a:rPr>
              <a:t>If not, store in the freezer and thaw before use</a:t>
            </a:r>
            <a:endParaRPr lang="en-US" sz="2000"/>
          </a:p>
        </p:txBody>
      </p:sp>
      <p:pic>
        <p:nvPicPr>
          <p:cNvPr id="5" name="Picture 4" descr="A picture containing text, appliance, indoor, white goods&#10;&#10;Description automatically generated">
            <a:extLst>
              <a:ext uri="{FF2B5EF4-FFF2-40B4-BE49-F238E27FC236}">
                <a16:creationId xmlns:a16="http://schemas.microsoft.com/office/drawing/2014/main" id="{36A2C198-0743-4CA6-9D40-C3953060FC6E}"/>
              </a:ext>
            </a:extLst>
          </p:cNvPr>
          <p:cNvPicPr>
            <a:picLocks noChangeAspect="1"/>
          </p:cNvPicPr>
          <p:nvPr/>
        </p:nvPicPr>
        <p:blipFill rotWithShape="1">
          <a:blip r:embed="rId3">
            <a:extLst>
              <a:ext uri="{28A0092B-C50C-407E-A947-70E740481C1C}">
                <a14:useLocalDpi xmlns:a14="http://schemas.microsoft.com/office/drawing/2010/main" val="0"/>
              </a:ext>
            </a:extLst>
          </a:blip>
          <a:srcRect t="51806"/>
          <a:stretch/>
        </p:blipFill>
        <p:spPr>
          <a:xfrm>
            <a:off x="1005296" y="3003081"/>
            <a:ext cx="5754453" cy="3566502"/>
          </a:xfrm>
          <a:prstGeom prst="rect">
            <a:avLst/>
          </a:prstGeom>
        </p:spPr>
      </p:pic>
      <p:pic>
        <p:nvPicPr>
          <p:cNvPr id="10" name="Picture 9" descr="A picture containing text, indoor, counter&#10;&#10;Description automatically generated">
            <a:extLst>
              <a:ext uri="{FF2B5EF4-FFF2-40B4-BE49-F238E27FC236}">
                <a16:creationId xmlns:a16="http://schemas.microsoft.com/office/drawing/2014/main" id="{C240BD1A-0A7F-4625-B7D8-2952D32008FF}"/>
              </a:ext>
            </a:extLst>
          </p:cNvPr>
          <p:cNvPicPr>
            <a:picLocks noChangeAspect="1"/>
          </p:cNvPicPr>
          <p:nvPr/>
        </p:nvPicPr>
        <p:blipFill rotWithShape="1">
          <a:blip r:embed="rId4">
            <a:extLst>
              <a:ext uri="{28A0092B-C50C-407E-A947-70E740481C1C}">
                <a14:useLocalDpi xmlns:a14="http://schemas.microsoft.com/office/drawing/2010/main" val="0"/>
              </a:ext>
            </a:extLst>
          </a:blip>
          <a:srcRect t="5929" b="6705"/>
          <a:stretch/>
        </p:blipFill>
        <p:spPr>
          <a:xfrm>
            <a:off x="7411344" y="1712069"/>
            <a:ext cx="4169975" cy="4857514"/>
          </a:xfrm>
          <a:prstGeom prst="rect">
            <a:avLst/>
          </a:prstGeom>
        </p:spPr>
      </p:pic>
    </p:spTree>
    <p:extLst>
      <p:ext uri="{BB962C8B-B14F-4D97-AF65-F5344CB8AC3E}">
        <p14:creationId xmlns:p14="http://schemas.microsoft.com/office/powerpoint/2010/main" val="1936302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Regulatory standards</a:t>
            </a:r>
          </a:p>
        </p:txBody>
      </p:sp>
      <p:sp>
        <p:nvSpPr>
          <p:cNvPr id="3" name="Content Placeholder 2">
            <a:extLst>
              <a:ext uri="{FF2B5EF4-FFF2-40B4-BE49-F238E27FC236}">
                <a16:creationId xmlns:a16="http://schemas.microsoft.com/office/drawing/2014/main" id="{EC53136E-5966-40F6-B627-03F9D78C9205}"/>
              </a:ext>
            </a:extLst>
          </p:cNvPr>
          <p:cNvSpPr txBox="1">
            <a:spLocks/>
          </p:cNvSpPr>
          <p:nvPr/>
        </p:nvSpPr>
        <p:spPr>
          <a:xfrm>
            <a:off x="601035" y="1712067"/>
            <a:ext cx="10985455" cy="370342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Aft>
                <a:spcPts val="1000"/>
              </a:spcAft>
            </a:pPr>
            <a:r>
              <a:rPr lang="en-US" sz="2400" dirty="0">
                <a:latin typeface="Gill Sans MT"/>
                <a:ea typeface="+mn-lt"/>
                <a:cs typeface="Calibri"/>
              </a:rPr>
              <a:t>State of GA regulatory data transitioned from fecal coliforms to </a:t>
            </a:r>
            <a:r>
              <a:rPr lang="en-US" sz="2400" i="1" dirty="0">
                <a:latin typeface="Gill Sans MT"/>
                <a:ea typeface="+mn-lt"/>
                <a:cs typeface="Calibri"/>
              </a:rPr>
              <a:t>E. coli</a:t>
            </a:r>
          </a:p>
          <a:p>
            <a:pPr lvl="1">
              <a:lnSpc>
                <a:spcPct val="90000"/>
              </a:lnSpc>
              <a:spcBef>
                <a:spcPts val="0"/>
              </a:spcBef>
              <a:spcAft>
                <a:spcPts val="1000"/>
              </a:spcAft>
            </a:pPr>
            <a:r>
              <a:rPr lang="en-US" sz="2200" dirty="0">
                <a:latin typeface="Gill Sans MT"/>
                <a:ea typeface="+mn-lt"/>
                <a:cs typeface="Calibri"/>
              </a:rPr>
              <a:t>State standards reflect established EPA guidelines</a:t>
            </a:r>
          </a:p>
          <a:p>
            <a:pPr lvl="1">
              <a:lnSpc>
                <a:spcPct val="90000"/>
              </a:lnSpc>
              <a:spcBef>
                <a:spcPts val="0"/>
              </a:spcBef>
              <a:spcAft>
                <a:spcPts val="1000"/>
              </a:spcAft>
            </a:pPr>
            <a:r>
              <a:rPr lang="en-US" sz="2200" dirty="0">
                <a:latin typeface="Gill Sans MT"/>
                <a:ea typeface="+mn-lt"/>
                <a:cs typeface="Calibri"/>
              </a:rPr>
              <a:t>Includes enterococci to indicate presence of pathogens in coastal waters</a:t>
            </a:r>
          </a:p>
          <a:p>
            <a:pPr>
              <a:lnSpc>
                <a:spcPct val="90000"/>
              </a:lnSpc>
              <a:spcAft>
                <a:spcPct val="0"/>
              </a:spcAft>
            </a:pPr>
            <a:r>
              <a:rPr lang="en-US" sz="2400" dirty="0">
                <a:cs typeface="Calibri"/>
              </a:rPr>
              <a:t>Statistical Threshold Value (STV) - &lt;10% of samples should exceed given level</a:t>
            </a:r>
          </a:p>
          <a:p>
            <a:pPr lvl="1">
              <a:lnSpc>
                <a:spcPct val="90000"/>
              </a:lnSpc>
              <a:spcAft>
                <a:spcPct val="0"/>
              </a:spcAft>
            </a:pPr>
            <a:r>
              <a:rPr lang="en-US" sz="2200" dirty="0">
                <a:latin typeface="Gill Sans MT"/>
                <a:ea typeface="+mn-lt"/>
                <a:cs typeface="Calibri"/>
              </a:rPr>
              <a:t>Risk level of 36/1,000 people getting sick from primary contact activities </a:t>
            </a:r>
          </a:p>
          <a:p>
            <a:pPr lvl="1">
              <a:lnSpc>
                <a:spcPct val="90000"/>
              </a:lnSpc>
              <a:spcAft>
                <a:spcPct val="0"/>
              </a:spcAft>
            </a:pPr>
            <a:r>
              <a:rPr lang="en-US" sz="2200" b="1" dirty="0">
                <a:latin typeface="Gill Sans MT"/>
                <a:ea typeface="+mn-lt"/>
                <a:cs typeface="Calibri"/>
              </a:rPr>
              <a:t>Sample again if sample &gt; STV</a:t>
            </a:r>
          </a:p>
          <a:p>
            <a:pPr lvl="1">
              <a:lnSpc>
                <a:spcPct val="90000"/>
              </a:lnSpc>
              <a:spcAft>
                <a:spcPct val="0"/>
              </a:spcAft>
            </a:pPr>
            <a:r>
              <a:rPr lang="en-US" sz="2200" b="1" dirty="0">
                <a:latin typeface="Gill Sans MT"/>
                <a:ea typeface="+mn-lt"/>
                <a:cs typeface="Calibri"/>
              </a:rPr>
              <a:t>Report if samples are consistently &gt; STV (2+ months out of the year)</a:t>
            </a:r>
          </a:p>
          <a:p>
            <a:pPr lvl="1">
              <a:lnSpc>
                <a:spcPct val="90000"/>
              </a:lnSpc>
              <a:spcAft>
                <a:spcPct val="0"/>
              </a:spcAft>
            </a:pPr>
            <a:endParaRPr lang="en-US" sz="2200" dirty="0">
              <a:latin typeface="Gill Sans MT"/>
              <a:ea typeface="+mn-lt"/>
              <a:cs typeface="Calibri"/>
            </a:endParaRPr>
          </a:p>
          <a:p>
            <a:pPr marL="0" indent="0">
              <a:lnSpc>
                <a:spcPct val="90000"/>
              </a:lnSpc>
              <a:spcBef>
                <a:spcPct val="20000"/>
              </a:spcBef>
              <a:spcAft>
                <a:spcPct val="0"/>
              </a:spcAft>
              <a:buNone/>
            </a:pPr>
            <a:endParaRPr lang="en-US" sz="2400" dirty="0">
              <a:cs typeface="Calibri"/>
            </a:endParaRPr>
          </a:p>
          <a:p>
            <a:pPr>
              <a:spcBef>
                <a:spcPts val="0"/>
              </a:spcBef>
            </a:pPr>
            <a:endParaRPr lang="en-US" sz="2400" dirty="0">
              <a:cs typeface="Calibri"/>
            </a:endParaRPr>
          </a:p>
          <a:p>
            <a:pPr lvl="1"/>
            <a:endParaRPr lang="en-US" sz="2000" dirty="0">
              <a:cs typeface="Calibri"/>
            </a:endParaRPr>
          </a:p>
          <a:p>
            <a:pPr lvl="1"/>
            <a:endParaRPr lang="en-US" sz="2000" dirty="0">
              <a:cs typeface="Calibri"/>
            </a:endParaRPr>
          </a:p>
        </p:txBody>
      </p:sp>
      <p:graphicFrame>
        <p:nvGraphicFramePr>
          <p:cNvPr id="11" name="Table 14">
            <a:extLst>
              <a:ext uri="{FF2B5EF4-FFF2-40B4-BE49-F238E27FC236}">
                <a16:creationId xmlns:a16="http://schemas.microsoft.com/office/drawing/2014/main" id="{0AC9A174-E4B4-4C4E-921F-63E59C6F55D3}"/>
              </a:ext>
            </a:extLst>
          </p:cNvPr>
          <p:cNvGraphicFramePr>
            <a:graphicFrameLocks noGrp="1"/>
          </p:cNvGraphicFramePr>
          <p:nvPr>
            <p:extLst>
              <p:ext uri="{D42A27DB-BD31-4B8C-83A1-F6EECF244321}">
                <p14:modId xmlns:p14="http://schemas.microsoft.com/office/powerpoint/2010/main" val="655650130"/>
              </p:ext>
            </p:extLst>
          </p:nvPr>
        </p:nvGraphicFramePr>
        <p:xfrm>
          <a:off x="402366" y="5045583"/>
          <a:ext cx="11387268" cy="1524000"/>
        </p:xfrm>
        <a:graphic>
          <a:graphicData uri="http://schemas.openxmlformats.org/drawingml/2006/table">
            <a:tbl>
              <a:tblPr firstRow="1" bandRow="1">
                <a:tableStyleId>{9D7B26C5-4107-4FEC-AEDC-1716B250A1EF}</a:tableStyleId>
              </a:tblPr>
              <a:tblGrid>
                <a:gridCol w="3795756">
                  <a:extLst>
                    <a:ext uri="{9D8B030D-6E8A-4147-A177-3AD203B41FA5}">
                      <a16:colId xmlns:a16="http://schemas.microsoft.com/office/drawing/2014/main" val="2972649908"/>
                    </a:ext>
                  </a:extLst>
                </a:gridCol>
                <a:gridCol w="3795756">
                  <a:extLst>
                    <a:ext uri="{9D8B030D-6E8A-4147-A177-3AD203B41FA5}">
                      <a16:colId xmlns:a16="http://schemas.microsoft.com/office/drawing/2014/main" val="1004790032"/>
                    </a:ext>
                  </a:extLst>
                </a:gridCol>
                <a:gridCol w="3795756">
                  <a:extLst>
                    <a:ext uri="{9D8B030D-6E8A-4147-A177-3AD203B41FA5}">
                      <a16:colId xmlns:a16="http://schemas.microsoft.com/office/drawing/2014/main" val="2575084686"/>
                    </a:ext>
                  </a:extLst>
                </a:gridCol>
              </a:tblGrid>
              <a:tr h="691055">
                <a:tc>
                  <a:txBody>
                    <a:bodyPr/>
                    <a:lstStyle/>
                    <a:p>
                      <a:pPr algn="ctr"/>
                      <a:endParaRPr lang="en-US" sz="2200"/>
                    </a:p>
                  </a:txBody>
                  <a:tcPr anchor="ctr"/>
                </a:tc>
                <a:tc>
                  <a:txBody>
                    <a:bodyPr/>
                    <a:lstStyle/>
                    <a:p>
                      <a:pPr algn="ctr"/>
                      <a:r>
                        <a:rPr lang="en-US" sz="2200" b="1" i="1" u="none" strike="noStrike" noProof="0" dirty="0">
                          <a:latin typeface="Gill Sans MT"/>
                        </a:rPr>
                        <a:t>E. coli </a:t>
                      </a:r>
                    </a:p>
                    <a:p>
                      <a:pPr algn="ctr"/>
                      <a:r>
                        <a:rPr lang="en-US" sz="2200" b="1" i="0" u="none" strike="noStrike" noProof="0" dirty="0">
                          <a:latin typeface="Gill Sans MT"/>
                        </a:rPr>
                        <a:t>STV</a:t>
                      </a:r>
                      <a:endParaRPr lang="en-US" sz="1800" b="1" i="1" u="none" strike="noStrike" noProof="0" dirty="0">
                        <a:latin typeface="Gill Sans MT"/>
                      </a:endParaRPr>
                    </a:p>
                  </a:txBody>
                  <a:tcPr anchor="ctr"/>
                </a:tc>
                <a:tc>
                  <a:txBody>
                    <a:bodyPr/>
                    <a:lstStyle/>
                    <a:p>
                      <a:pPr algn="ctr"/>
                      <a:r>
                        <a:rPr lang="en-US" sz="2200" b="0" dirty="0"/>
                        <a:t>Enterococci</a:t>
                      </a:r>
                    </a:p>
                    <a:p>
                      <a:pPr algn="ctr"/>
                      <a:r>
                        <a:rPr lang="en-US" sz="2200" b="0" dirty="0"/>
                        <a:t>STV</a:t>
                      </a:r>
                      <a:endParaRPr lang="en-US" sz="1800" b="0" dirty="0"/>
                    </a:p>
                  </a:txBody>
                  <a:tcPr anchor="ctr"/>
                </a:tc>
                <a:extLst>
                  <a:ext uri="{0D108BD9-81ED-4DB2-BD59-A6C34878D82A}">
                    <a16:rowId xmlns:a16="http://schemas.microsoft.com/office/drawing/2014/main" val="1595256757"/>
                  </a:ext>
                </a:extLst>
              </a:tr>
              <a:tr h="691055">
                <a:tc>
                  <a:txBody>
                    <a:bodyPr/>
                    <a:lstStyle/>
                    <a:p>
                      <a:pPr algn="ctr"/>
                      <a:r>
                        <a:rPr lang="en-US" sz="2200" i="0" dirty="0"/>
                        <a:t>EPA recommended</a:t>
                      </a:r>
                    </a:p>
                    <a:p>
                      <a:pPr algn="ctr"/>
                      <a:r>
                        <a:rPr lang="en-US" sz="2200" i="0" dirty="0"/>
                        <a:t>level (CFU/100 mL)</a:t>
                      </a:r>
                    </a:p>
                  </a:txBody>
                  <a:tcPr anchor="ctr">
                    <a:solidFill>
                      <a:srgbClr val="9BAFB5"/>
                    </a:solidFill>
                  </a:tcPr>
                </a:tc>
                <a:tc>
                  <a:txBody>
                    <a:bodyPr/>
                    <a:lstStyle/>
                    <a:p>
                      <a:pPr algn="ctr"/>
                      <a:r>
                        <a:rPr lang="en-US" sz="2200" b="1" dirty="0"/>
                        <a:t>&lt;410</a:t>
                      </a:r>
                    </a:p>
                  </a:txBody>
                  <a:tcPr anchor="ctr">
                    <a:solidFill>
                      <a:srgbClr val="9BAFB5"/>
                    </a:solidFill>
                  </a:tcPr>
                </a:tc>
                <a:tc>
                  <a:txBody>
                    <a:bodyPr/>
                    <a:lstStyle/>
                    <a:p>
                      <a:pPr algn="ctr"/>
                      <a:r>
                        <a:rPr lang="en-US" sz="2200" b="0" dirty="0"/>
                        <a:t>&lt;130</a:t>
                      </a:r>
                    </a:p>
                  </a:txBody>
                  <a:tcPr anchor="ctr">
                    <a:solidFill>
                      <a:srgbClr val="9BAFB5"/>
                    </a:solidFill>
                  </a:tcPr>
                </a:tc>
                <a:extLst>
                  <a:ext uri="{0D108BD9-81ED-4DB2-BD59-A6C34878D82A}">
                    <a16:rowId xmlns:a16="http://schemas.microsoft.com/office/drawing/2014/main" val="3277851977"/>
                  </a:ext>
                </a:extLst>
              </a:tr>
            </a:tbl>
          </a:graphicData>
        </a:graphic>
      </p:graphicFrame>
    </p:spTree>
    <p:extLst>
      <p:ext uri="{BB962C8B-B14F-4D97-AF65-F5344CB8AC3E}">
        <p14:creationId xmlns:p14="http://schemas.microsoft.com/office/powerpoint/2010/main" val="3511375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high </a:t>
            </a:r>
            <a:r>
              <a:rPr lang="en-US" i="1" dirty="0"/>
              <a:t>e. coli</a:t>
            </a:r>
            <a:r>
              <a:rPr lang="en-US" dirty="0"/>
              <a:t> counts</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539540"/>
            <a:ext cx="10984471" cy="84637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90000"/>
              </a:lnSpc>
              <a:spcBef>
                <a:spcPct val="20000"/>
              </a:spcBef>
              <a:spcAft>
                <a:spcPct val="0"/>
              </a:spcAft>
              <a:buNone/>
            </a:pPr>
            <a:r>
              <a:rPr lang="en-US" sz="2400" b="1" dirty="0">
                <a:latin typeface="Gill Sans MT"/>
                <a:ea typeface="+mn-lt"/>
                <a:cs typeface="Calibri"/>
              </a:rPr>
              <a:t>AAS Action Value: &gt;1000 CFU/100 mL</a:t>
            </a:r>
            <a:endParaRPr lang="en-US" dirty="0"/>
          </a:p>
          <a:p>
            <a:pPr marL="0" indent="0" algn="ctr">
              <a:lnSpc>
                <a:spcPct val="90000"/>
              </a:lnSpc>
              <a:spcBef>
                <a:spcPct val="20000"/>
              </a:spcBef>
              <a:spcAft>
                <a:spcPct val="0"/>
              </a:spcAft>
              <a:buNone/>
            </a:pPr>
            <a:r>
              <a:rPr lang="en-US" sz="2400" dirty="0">
                <a:latin typeface="Gill Sans MT"/>
                <a:ea typeface="+mn-lt"/>
                <a:cs typeface="Calibri"/>
              </a:rPr>
              <a:t>If your count exceeds this value and you </a:t>
            </a:r>
            <a:r>
              <a:rPr lang="en-US" sz="2400" u="sng" dirty="0">
                <a:latin typeface="Gill Sans MT"/>
                <a:ea typeface="+mn-lt"/>
                <a:cs typeface="Calibri"/>
              </a:rPr>
              <a:t>did find</a:t>
            </a:r>
            <a:r>
              <a:rPr lang="en-US" sz="2400" dirty="0">
                <a:latin typeface="Gill Sans MT"/>
                <a:ea typeface="+mn-lt"/>
                <a:cs typeface="Calibri"/>
              </a:rPr>
              <a:t> a source:</a:t>
            </a:r>
            <a:endParaRPr lang="en-US" sz="2400" b="1" dirty="0">
              <a:latin typeface="Gill Sans MT"/>
              <a:ea typeface="+mn-lt"/>
              <a:cs typeface="Calibri"/>
            </a:endParaRPr>
          </a:p>
          <a:p>
            <a:pPr algn="ctr">
              <a:lnSpc>
                <a:spcPct val="90000"/>
              </a:lnSpc>
              <a:spcBef>
                <a:spcPct val="20000"/>
              </a:spcBef>
              <a:spcAft>
                <a:spcPct val="0"/>
              </a:spcAft>
            </a:pPr>
            <a:endParaRPr lang="en-US" sz="2400" b="1" dirty="0">
              <a:latin typeface="Gill Sans MT"/>
              <a:cs typeface="Calibri"/>
            </a:endParaRPr>
          </a:p>
          <a:p>
            <a:pPr algn="ctr">
              <a:lnSpc>
                <a:spcPct val="90000"/>
              </a:lnSpc>
              <a:spcBef>
                <a:spcPct val="20000"/>
              </a:spcBef>
              <a:spcAft>
                <a:spcPct val="0"/>
              </a:spcAft>
            </a:pPr>
            <a:endParaRPr lang="en-US" sz="2400" b="1" dirty="0">
              <a:latin typeface="Gill Sans MT"/>
              <a:cs typeface="Calibri"/>
            </a:endParaRPr>
          </a:p>
          <a:p>
            <a:pPr algn="ctr">
              <a:spcBef>
                <a:spcPts val="0"/>
              </a:spcBef>
            </a:pPr>
            <a:endParaRPr lang="en-US" sz="2400" dirty="0">
              <a:cs typeface="Calibri"/>
            </a:endParaRPr>
          </a:p>
          <a:p>
            <a:pPr lvl="1" algn="ctr"/>
            <a:endParaRPr lang="en-US" sz="2000" dirty="0">
              <a:cs typeface="Calibri"/>
            </a:endParaRPr>
          </a:p>
          <a:p>
            <a:pPr lvl="1" algn="ctr"/>
            <a:endParaRPr lang="en-US" sz="2000" dirty="0"/>
          </a:p>
        </p:txBody>
      </p:sp>
      <p:sp>
        <p:nvSpPr>
          <p:cNvPr id="9" name="TextBox 8">
            <a:extLst>
              <a:ext uri="{FF2B5EF4-FFF2-40B4-BE49-F238E27FC236}">
                <a16:creationId xmlns:a16="http://schemas.microsoft.com/office/drawing/2014/main" id="{50B76D52-21ED-4A5E-99B5-47823F64482F}"/>
              </a:ext>
            </a:extLst>
          </p:cNvPr>
          <p:cNvSpPr txBox="1"/>
          <p:nvPr/>
        </p:nvSpPr>
        <p:spPr>
          <a:xfrm>
            <a:off x="4835319" y="5095852"/>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I found a source!</a:t>
            </a:r>
          </a:p>
        </p:txBody>
      </p:sp>
      <p:cxnSp>
        <p:nvCxnSpPr>
          <p:cNvPr id="27" name="Straight Arrow Connector 26">
            <a:extLst>
              <a:ext uri="{FF2B5EF4-FFF2-40B4-BE49-F238E27FC236}">
                <a16:creationId xmlns:a16="http://schemas.microsoft.com/office/drawing/2014/main" id="{079EB352-AD57-47B3-9D89-8B169EBA2782}"/>
              </a:ext>
            </a:extLst>
          </p:cNvPr>
          <p:cNvCxnSpPr>
            <a:cxnSpLocks/>
          </p:cNvCxnSpPr>
          <p:nvPr/>
        </p:nvCxnSpPr>
        <p:spPr>
          <a:xfrm>
            <a:off x="6198670" y="4695626"/>
            <a:ext cx="8249" cy="3680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4" name="Group 33">
            <a:extLst>
              <a:ext uri="{FF2B5EF4-FFF2-40B4-BE49-F238E27FC236}">
                <a16:creationId xmlns:a16="http://schemas.microsoft.com/office/drawing/2014/main" id="{24620FC2-A068-4CE2-8F7D-1AEF4B65C045}"/>
              </a:ext>
            </a:extLst>
          </p:cNvPr>
          <p:cNvGrpSpPr/>
          <p:nvPr/>
        </p:nvGrpSpPr>
        <p:grpSpPr>
          <a:xfrm>
            <a:off x="4369511" y="2833839"/>
            <a:ext cx="3674817" cy="1850169"/>
            <a:chOff x="2586954" y="2479296"/>
            <a:chExt cx="3674817" cy="1850169"/>
          </a:xfrm>
        </p:grpSpPr>
        <p:sp>
          <p:nvSpPr>
            <p:cNvPr id="35" name="TextBox 34">
              <a:extLst>
                <a:ext uri="{FF2B5EF4-FFF2-40B4-BE49-F238E27FC236}">
                  <a16:creationId xmlns:a16="http://schemas.microsoft.com/office/drawing/2014/main" id="{17E48B33-3A0C-43BC-9929-0F388CEA257B}"/>
                </a:ext>
              </a:extLst>
            </p:cNvPr>
            <p:cNvSpPr txBox="1"/>
            <p:nvPr/>
          </p:nvSpPr>
          <p:spPr>
            <a:xfrm>
              <a:off x="3052762" y="3621579"/>
              <a:ext cx="2743200"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C00000"/>
                  </a:solidFill>
                </a:rPr>
                <a:t>INVESTIGATE site and identify possible sources</a:t>
              </a:r>
            </a:p>
          </p:txBody>
        </p:sp>
        <p:sp>
          <p:nvSpPr>
            <p:cNvPr id="37" name="TextBox 36">
              <a:extLst>
                <a:ext uri="{FF2B5EF4-FFF2-40B4-BE49-F238E27FC236}">
                  <a16:creationId xmlns:a16="http://schemas.microsoft.com/office/drawing/2014/main" id="{5A6373D9-04A4-462D-BDC5-FD66AB1EFA6A}"/>
                </a:ext>
              </a:extLst>
            </p:cNvPr>
            <p:cNvSpPr txBox="1"/>
            <p:nvPr/>
          </p:nvSpPr>
          <p:spPr>
            <a:xfrm>
              <a:off x="2586954" y="2479296"/>
              <a:ext cx="3674817"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C00000"/>
                  </a:solidFill>
                </a:rPr>
                <a:t>NOTIFY local AAS coordinator and/or water authority</a:t>
              </a:r>
            </a:p>
          </p:txBody>
        </p:sp>
        <p:cxnSp>
          <p:nvCxnSpPr>
            <p:cNvPr id="38" name="Straight Arrow Connector 37">
              <a:extLst>
                <a:ext uri="{FF2B5EF4-FFF2-40B4-BE49-F238E27FC236}">
                  <a16:creationId xmlns:a16="http://schemas.microsoft.com/office/drawing/2014/main" id="{664DA54D-46F0-4430-AF90-77FDD660AC4B}"/>
                </a:ext>
              </a:extLst>
            </p:cNvPr>
            <p:cNvCxnSpPr>
              <a:cxnSpLocks/>
            </p:cNvCxnSpPr>
            <p:nvPr/>
          </p:nvCxnSpPr>
          <p:spPr>
            <a:xfrm>
              <a:off x="4433478" y="3196970"/>
              <a:ext cx="0" cy="425416"/>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grpSp>
      <p:grpSp>
        <p:nvGrpSpPr>
          <p:cNvPr id="18" name="Group 17">
            <a:extLst>
              <a:ext uri="{FF2B5EF4-FFF2-40B4-BE49-F238E27FC236}">
                <a16:creationId xmlns:a16="http://schemas.microsoft.com/office/drawing/2014/main" id="{78CC2C67-0C2A-4D75-8537-59B6F0CDFFDA}"/>
              </a:ext>
            </a:extLst>
          </p:cNvPr>
          <p:cNvGrpSpPr/>
          <p:nvPr/>
        </p:nvGrpSpPr>
        <p:grpSpPr>
          <a:xfrm>
            <a:off x="3217598" y="3164975"/>
            <a:ext cx="3019860" cy="3038066"/>
            <a:chOff x="3217598" y="3164975"/>
            <a:chExt cx="3019860" cy="3038066"/>
          </a:xfrm>
        </p:grpSpPr>
        <p:cxnSp>
          <p:nvCxnSpPr>
            <p:cNvPr id="39" name="Straight Arrow Connector 38">
              <a:extLst>
                <a:ext uri="{FF2B5EF4-FFF2-40B4-BE49-F238E27FC236}">
                  <a16:creationId xmlns:a16="http://schemas.microsoft.com/office/drawing/2014/main" id="{23CD831B-05A9-47D4-9E6B-BFC3C91DE191}"/>
                </a:ext>
              </a:extLst>
            </p:cNvPr>
            <p:cNvCxnSpPr>
              <a:cxnSpLocks/>
            </p:cNvCxnSpPr>
            <p:nvPr/>
          </p:nvCxnSpPr>
          <p:spPr>
            <a:xfrm>
              <a:off x="3217598" y="3164975"/>
              <a:ext cx="1083780" cy="123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DF46A71D-EEB9-4F7E-9031-75594FF54CBE}"/>
                </a:ext>
              </a:extLst>
            </p:cNvPr>
            <p:cNvCxnSpPr>
              <a:cxnSpLocks/>
            </p:cNvCxnSpPr>
            <p:nvPr/>
          </p:nvCxnSpPr>
          <p:spPr>
            <a:xfrm>
              <a:off x="3217598" y="3164975"/>
              <a:ext cx="0" cy="3038066"/>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0B69AF7F-E84E-41D5-84B3-DC6959B3B8F4}"/>
                </a:ext>
              </a:extLst>
            </p:cNvPr>
            <p:cNvCxnSpPr>
              <a:cxnSpLocks/>
            </p:cNvCxnSpPr>
            <p:nvPr/>
          </p:nvCxnSpPr>
          <p:spPr>
            <a:xfrm>
              <a:off x="3217598" y="6203041"/>
              <a:ext cx="3019860" cy="0"/>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261308DB-CB73-4BEC-BA62-256692B42135}"/>
                </a:ext>
              </a:extLst>
            </p:cNvPr>
            <p:cNvCxnSpPr>
              <a:cxnSpLocks/>
            </p:cNvCxnSpPr>
            <p:nvPr/>
          </p:nvCxnSpPr>
          <p:spPr>
            <a:xfrm>
              <a:off x="6237458" y="5518515"/>
              <a:ext cx="0" cy="684526"/>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9078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high </a:t>
            </a:r>
            <a:r>
              <a:rPr lang="en-US" i="1"/>
              <a:t>e. coli</a:t>
            </a:r>
            <a:r>
              <a:rPr lang="en-US"/>
              <a:t> counts</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539540"/>
            <a:ext cx="10984471" cy="84637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90000"/>
              </a:lnSpc>
              <a:spcBef>
                <a:spcPct val="20000"/>
              </a:spcBef>
              <a:spcAft>
                <a:spcPct val="0"/>
              </a:spcAft>
              <a:buNone/>
            </a:pPr>
            <a:r>
              <a:rPr lang="en-US" sz="2400" b="1" dirty="0">
                <a:latin typeface="Gill Sans MT"/>
                <a:ea typeface="+mn-lt"/>
                <a:cs typeface="Calibri"/>
              </a:rPr>
              <a:t>AAS Action Value: &gt;1000 CFU/100 mL</a:t>
            </a:r>
            <a:endParaRPr lang="en-US" dirty="0"/>
          </a:p>
          <a:p>
            <a:pPr marL="0" indent="0" algn="ctr">
              <a:lnSpc>
                <a:spcPct val="90000"/>
              </a:lnSpc>
              <a:spcBef>
                <a:spcPct val="20000"/>
              </a:spcBef>
              <a:spcAft>
                <a:spcPct val="0"/>
              </a:spcAft>
              <a:buNone/>
            </a:pPr>
            <a:r>
              <a:rPr lang="en-US" sz="2400" dirty="0">
                <a:latin typeface="Gill Sans MT"/>
                <a:ea typeface="+mn-lt"/>
                <a:cs typeface="Calibri"/>
              </a:rPr>
              <a:t>If your count exceeds this value and you </a:t>
            </a:r>
            <a:r>
              <a:rPr lang="en-US" sz="2400" u="sng" dirty="0">
                <a:latin typeface="Gill Sans MT"/>
                <a:ea typeface="+mn-lt"/>
                <a:cs typeface="Calibri"/>
              </a:rPr>
              <a:t>did not find</a:t>
            </a:r>
            <a:r>
              <a:rPr lang="en-US" sz="2400" dirty="0">
                <a:latin typeface="Gill Sans MT"/>
                <a:ea typeface="+mn-lt"/>
                <a:cs typeface="Calibri"/>
              </a:rPr>
              <a:t> a source:</a:t>
            </a:r>
            <a:endParaRPr lang="en-US" sz="2400" b="1" dirty="0">
              <a:latin typeface="Gill Sans MT"/>
              <a:ea typeface="+mn-lt"/>
              <a:cs typeface="Calibri"/>
            </a:endParaRPr>
          </a:p>
          <a:p>
            <a:pPr algn="ctr">
              <a:lnSpc>
                <a:spcPct val="90000"/>
              </a:lnSpc>
              <a:spcBef>
                <a:spcPct val="20000"/>
              </a:spcBef>
              <a:spcAft>
                <a:spcPct val="0"/>
              </a:spcAft>
            </a:pPr>
            <a:endParaRPr lang="en-US" sz="2400" b="1" dirty="0">
              <a:latin typeface="Gill Sans MT"/>
              <a:cs typeface="Calibri"/>
            </a:endParaRPr>
          </a:p>
          <a:p>
            <a:pPr algn="ctr">
              <a:lnSpc>
                <a:spcPct val="90000"/>
              </a:lnSpc>
              <a:spcBef>
                <a:spcPct val="20000"/>
              </a:spcBef>
              <a:spcAft>
                <a:spcPct val="0"/>
              </a:spcAft>
            </a:pPr>
            <a:endParaRPr lang="en-US" sz="2400" b="1" dirty="0">
              <a:latin typeface="Gill Sans MT"/>
              <a:cs typeface="Calibri"/>
            </a:endParaRPr>
          </a:p>
          <a:p>
            <a:pPr algn="ctr">
              <a:spcBef>
                <a:spcPts val="0"/>
              </a:spcBef>
            </a:pPr>
            <a:endParaRPr lang="en-US" sz="2400" dirty="0">
              <a:cs typeface="Calibri"/>
            </a:endParaRPr>
          </a:p>
          <a:p>
            <a:pPr lvl="1" algn="ctr"/>
            <a:endParaRPr lang="en-US" sz="2000" dirty="0">
              <a:cs typeface="Calibri"/>
            </a:endParaRPr>
          </a:p>
          <a:p>
            <a:pPr lvl="1" algn="ctr"/>
            <a:endParaRPr lang="en-US" sz="2000" dirty="0"/>
          </a:p>
        </p:txBody>
      </p:sp>
      <p:grpSp>
        <p:nvGrpSpPr>
          <p:cNvPr id="11" name="Group 10">
            <a:extLst>
              <a:ext uri="{FF2B5EF4-FFF2-40B4-BE49-F238E27FC236}">
                <a16:creationId xmlns:a16="http://schemas.microsoft.com/office/drawing/2014/main" id="{8063E495-5A23-4ADA-94BA-D221EC9297F8}"/>
              </a:ext>
            </a:extLst>
          </p:cNvPr>
          <p:cNvGrpSpPr/>
          <p:nvPr/>
        </p:nvGrpSpPr>
        <p:grpSpPr>
          <a:xfrm>
            <a:off x="1074982" y="2686824"/>
            <a:ext cx="3674817" cy="1850169"/>
            <a:chOff x="2586954" y="2479296"/>
            <a:chExt cx="3674817" cy="1850169"/>
          </a:xfrm>
        </p:grpSpPr>
        <p:sp>
          <p:nvSpPr>
            <p:cNvPr id="5" name="TextBox 4">
              <a:extLst>
                <a:ext uri="{FF2B5EF4-FFF2-40B4-BE49-F238E27FC236}">
                  <a16:creationId xmlns:a16="http://schemas.microsoft.com/office/drawing/2014/main" id="{4F5C56A2-CF01-493F-88E6-B0E7F6265C78}"/>
                </a:ext>
              </a:extLst>
            </p:cNvPr>
            <p:cNvSpPr txBox="1"/>
            <p:nvPr/>
          </p:nvSpPr>
          <p:spPr>
            <a:xfrm>
              <a:off x="3052762" y="3621579"/>
              <a:ext cx="2743200"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C00000"/>
                  </a:solidFill>
                </a:rPr>
                <a:t>INVESTIGATE site and identify possible sources</a:t>
              </a:r>
            </a:p>
          </p:txBody>
        </p:sp>
        <p:sp>
          <p:nvSpPr>
            <p:cNvPr id="22" name="TextBox 21">
              <a:extLst>
                <a:ext uri="{FF2B5EF4-FFF2-40B4-BE49-F238E27FC236}">
                  <a16:creationId xmlns:a16="http://schemas.microsoft.com/office/drawing/2014/main" id="{542E07F1-7855-441D-BAE7-A39B7A4F665E}"/>
                </a:ext>
              </a:extLst>
            </p:cNvPr>
            <p:cNvSpPr txBox="1"/>
            <p:nvPr/>
          </p:nvSpPr>
          <p:spPr>
            <a:xfrm>
              <a:off x="2586954" y="2479296"/>
              <a:ext cx="3674817"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C00000"/>
                  </a:solidFill>
                </a:rPr>
                <a:t>NOTIFY local AAS coordinator and/or water authority</a:t>
              </a:r>
            </a:p>
          </p:txBody>
        </p:sp>
        <p:cxnSp>
          <p:nvCxnSpPr>
            <p:cNvPr id="33" name="Straight Arrow Connector 32">
              <a:extLst>
                <a:ext uri="{FF2B5EF4-FFF2-40B4-BE49-F238E27FC236}">
                  <a16:creationId xmlns:a16="http://schemas.microsoft.com/office/drawing/2014/main" id="{B7569B75-676C-420C-8331-576CB0748E35}"/>
                </a:ext>
              </a:extLst>
            </p:cNvPr>
            <p:cNvCxnSpPr>
              <a:cxnSpLocks/>
            </p:cNvCxnSpPr>
            <p:nvPr/>
          </p:nvCxnSpPr>
          <p:spPr>
            <a:xfrm>
              <a:off x="4433478" y="3196970"/>
              <a:ext cx="0" cy="425416"/>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grpSp>
      <p:cxnSp>
        <p:nvCxnSpPr>
          <p:cNvPr id="61" name="Straight Arrow Connector 60">
            <a:extLst>
              <a:ext uri="{FF2B5EF4-FFF2-40B4-BE49-F238E27FC236}">
                <a16:creationId xmlns:a16="http://schemas.microsoft.com/office/drawing/2014/main" id="{46C3F887-B869-443A-A87B-2A9997184AC0}"/>
              </a:ext>
            </a:extLst>
          </p:cNvPr>
          <p:cNvCxnSpPr>
            <a:cxnSpLocks/>
          </p:cNvCxnSpPr>
          <p:nvPr/>
        </p:nvCxnSpPr>
        <p:spPr>
          <a:xfrm flipV="1">
            <a:off x="5051746" y="2991217"/>
            <a:ext cx="2011206" cy="154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2" name="Straight Arrow Connector 61">
            <a:extLst>
              <a:ext uri="{FF2B5EF4-FFF2-40B4-BE49-F238E27FC236}">
                <a16:creationId xmlns:a16="http://schemas.microsoft.com/office/drawing/2014/main" id="{D8818090-AA53-44B4-8B12-3C38178E0E83}"/>
              </a:ext>
            </a:extLst>
          </p:cNvPr>
          <p:cNvCxnSpPr>
            <a:cxnSpLocks/>
          </p:cNvCxnSpPr>
          <p:nvPr/>
        </p:nvCxnSpPr>
        <p:spPr>
          <a:xfrm>
            <a:off x="5051746" y="3006640"/>
            <a:ext cx="0" cy="1833689"/>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7FF95BAD-6C1D-4EC4-B9F7-A7D311BA1E10}"/>
              </a:ext>
            </a:extLst>
          </p:cNvPr>
          <p:cNvCxnSpPr>
            <a:cxnSpLocks/>
          </p:cNvCxnSpPr>
          <p:nvPr/>
        </p:nvCxnSpPr>
        <p:spPr>
          <a:xfrm flipV="1">
            <a:off x="2921506" y="4840329"/>
            <a:ext cx="2130240" cy="12607"/>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2165883E-6ABA-43B8-8882-A0CF27B41CB1}"/>
              </a:ext>
            </a:extLst>
          </p:cNvPr>
          <p:cNvSpPr txBox="1"/>
          <p:nvPr/>
        </p:nvSpPr>
        <p:spPr>
          <a:xfrm>
            <a:off x="7160827" y="3596520"/>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Take another sample</a:t>
            </a:r>
          </a:p>
        </p:txBody>
      </p:sp>
      <p:sp>
        <p:nvSpPr>
          <p:cNvPr id="10" name="TextBox 9">
            <a:extLst>
              <a:ext uri="{FF2B5EF4-FFF2-40B4-BE49-F238E27FC236}">
                <a16:creationId xmlns:a16="http://schemas.microsoft.com/office/drawing/2014/main" id="{0EA6DC7C-02DC-481C-98DC-A157C4C8EE1C}"/>
              </a:ext>
            </a:extLst>
          </p:cNvPr>
          <p:cNvSpPr txBox="1"/>
          <p:nvPr/>
        </p:nvSpPr>
        <p:spPr>
          <a:xfrm>
            <a:off x="7160827" y="2807283"/>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I did not find a source</a:t>
            </a:r>
          </a:p>
        </p:txBody>
      </p:sp>
      <p:sp>
        <p:nvSpPr>
          <p:cNvPr id="16" name="TextBox 15">
            <a:extLst>
              <a:ext uri="{FF2B5EF4-FFF2-40B4-BE49-F238E27FC236}">
                <a16:creationId xmlns:a16="http://schemas.microsoft.com/office/drawing/2014/main" id="{79A50D3F-F27D-425B-9EFE-A3415521F240}"/>
              </a:ext>
            </a:extLst>
          </p:cNvPr>
          <p:cNvSpPr txBox="1"/>
          <p:nvPr/>
        </p:nvSpPr>
        <p:spPr>
          <a:xfrm>
            <a:off x="5388740" y="4452826"/>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Above threshold again</a:t>
            </a:r>
          </a:p>
        </p:txBody>
      </p:sp>
      <p:sp>
        <p:nvSpPr>
          <p:cNvPr id="17" name="TextBox 16">
            <a:extLst>
              <a:ext uri="{FF2B5EF4-FFF2-40B4-BE49-F238E27FC236}">
                <a16:creationId xmlns:a16="http://schemas.microsoft.com/office/drawing/2014/main" id="{A431578D-41FA-43C1-A2B3-499D5826E2AD}"/>
              </a:ext>
            </a:extLst>
          </p:cNvPr>
          <p:cNvSpPr txBox="1"/>
          <p:nvPr/>
        </p:nvSpPr>
        <p:spPr>
          <a:xfrm>
            <a:off x="8850700" y="4452826"/>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Below threshold</a:t>
            </a:r>
          </a:p>
        </p:txBody>
      </p:sp>
      <p:sp>
        <p:nvSpPr>
          <p:cNvPr id="19" name="TextBox 18">
            <a:extLst>
              <a:ext uri="{FF2B5EF4-FFF2-40B4-BE49-F238E27FC236}">
                <a16:creationId xmlns:a16="http://schemas.microsoft.com/office/drawing/2014/main" id="{C9E12DD1-ED39-4885-9BE4-AB4DC01B9CA2}"/>
              </a:ext>
            </a:extLst>
          </p:cNvPr>
          <p:cNvSpPr txBox="1"/>
          <p:nvPr/>
        </p:nvSpPr>
        <p:spPr>
          <a:xfrm>
            <a:off x="8850700" y="5272337"/>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Monitor as usual</a:t>
            </a:r>
          </a:p>
        </p:txBody>
      </p:sp>
      <p:cxnSp>
        <p:nvCxnSpPr>
          <p:cNvPr id="36" name="Straight Arrow Connector 35">
            <a:extLst>
              <a:ext uri="{FF2B5EF4-FFF2-40B4-BE49-F238E27FC236}">
                <a16:creationId xmlns:a16="http://schemas.microsoft.com/office/drawing/2014/main" id="{A90BA2D8-B147-41AE-815F-24638413798F}"/>
              </a:ext>
            </a:extLst>
          </p:cNvPr>
          <p:cNvCxnSpPr>
            <a:cxnSpLocks/>
          </p:cNvCxnSpPr>
          <p:nvPr/>
        </p:nvCxnSpPr>
        <p:spPr>
          <a:xfrm>
            <a:off x="8506068" y="3232304"/>
            <a:ext cx="8249" cy="339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69EE8989-5C97-4701-B746-AE362BA51574}"/>
              </a:ext>
            </a:extLst>
          </p:cNvPr>
          <p:cNvCxnSpPr>
            <a:cxnSpLocks/>
          </p:cNvCxnSpPr>
          <p:nvPr/>
        </p:nvCxnSpPr>
        <p:spPr>
          <a:xfrm>
            <a:off x="10218981" y="4894479"/>
            <a:ext cx="8249" cy="339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0126807A-D363-4271-B62A-62CD34FD47C9}"/>
              </a:ext>
            </a:extLst>
          </p:cNvPr>
          <p:cNvCxnSpPr>
            <a:cxnSpLocks/>
          </p:cNvCxnSpPr>
          <p:nvPr/>
        </p:nvCxnSpPr>
        <p:spPr>
          <a:xfrm>
            <a:off x="6731340" y="4169818"/>
            <a:ext cx="3319"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0CBF03B5-FDC8-46F0-91B0-292ADAE2E73B}"/>
              </a:ext>
            </a:extLst>
          </p:cNvPr>
          <p:cNvCxnSpPr>
            <a:cxnSpLocks/>
          </p:cNvCxnSpPr>
          <p:nvPr/>
        </p:nvCxnSpPr>
        <p:spPr>
          <a:xfrm flipV="1">
            <a:off x="6731401" y="4180256"/>
            <a:ext cx="3495829" cy="1"/>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0C3F454E-FA1C-453E-86BF-34F3E392DC4F}"/>
              </a:ext>
            </a:extLst>
          </p:cNvPr>
          <p:cNvCxnSpPr>
            <a:cxnSpLocks/>
          </p:cNvCxnSpPr>
          <p:nvPr/>
        </p:nvCxnSpPr>
        <p:spPr>
          <a:xfrm flipH="1" flipV="1">
            <a:off x="8532427" y="4010840"/>
            <a:ext cx="3461" cy="176257"/>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77" name="Straight Arrow Connector 76">
            <a:extLst>
              <a:ext uri="{FF2B5EF4-FFF2-40B4-BE49-F238E27FC236}">
                <a16:creationId xmlns:a16="http://schemas.microsoft.com/office/drawing/2014/main" id="{8A5841F4-F76E-4C96-9653-DB22F7B16EFE}"/>
              </a:ext>
            </a:extLst>
          </p:cNvPr>
          <p:cNvCxnSpPr>
            <a:cxnSpLocks/>
          </p:cNvCxnSpPr>
          <p:nvPr/>
        </p:nvCxnSpPr>
        <p:spPr>
          <a:xfrm>
            <a:off x="10217705" y="4174281"/>
            <a:ext cx="3319"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A584B5AA-6789-4408-B1EE-09B7B5F74E5D}"/>
              </a:ext>
            </a:extLst>
          </p:cNvPr>
          <p:cNvCxnSpPr>
            <a:cxnSpLocks/>
          </p:cNvCxnSpPr>
          <p:nvPr/>
        </p:nvCxnSpPr>
        <p:spPr>
          <a:xfrm flipV="1">
            <a:off x="2912390" y="4536994"/>
            <a:ext cx="0" cy="303335"/>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E1DEBEB4-E890-4F3D-A9B7-D07BBF87DEE6}"/>
              </a:ext>
            </a:extLst>
          </p:cNvPr>
          <p:cNvCxnSpPr>
            <a:cxnSpLocks/>
          </p:cNvCxnSpPr>
          <p:nvPr/>
        </p:nvCxnSpPr>
        <p:spPr>
          <a:xfrm>
            <a:off x="399426" y="2980707"/>
            <a:ext cx="57803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532D053D-A63D-44E9-8702-86A01538CBD9}"/>
              </a:ext>
            </a:extLst>
          </p:cNvPr>
          <p:cNvCxnSpPr>
            <a:cxnSpLocks/>
          </p:cNvCxnSpPr>
          <p:nvPr/>
        </p:nvCxnSpPr>
        <p:spPr>
          <a:xfrm flipH="1">
            <a:off x="412365" y="2974776"/>
            <a:ext cx="1" cy="2579942"/>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07D89906-D233-49BB-B3E4-8AA459CEF6C6}"/>
              </a:ext>
            </a:extLst>
          </p:cNvPr>
          <p:cNvCxnSpPr>
            <a:cxnSpLocks/>
          </p:cNvCxnSpPr>
          <p:nvPr/>
        </p:nvCxnSpPr>
        <p:spPr>
          <a:xfrm>
            <a:off x="412365" y="5554718"/>
            <a:ext cx="6318975" cy="0"/>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36163EA8-6FD1-4616-824D-FEC8CAE8EBE9}"/>
              </a:ext>
            </a:extLst>
          </p:cNvPr>
          <p:cNvCxnSpPr>
            <a:cxnSpLocks/>
          </p:cNvCxnSpPr>
          <p:nvPr/>
        </p:nvCxnSpPr>
        <p:spPr>
          <a:xfrm>
            <a:off x="6731340" y="4870192"/>
            <a:ext cx="0" cy="684526"/>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8527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Safety </a:t>
            </a:r>
          </a:p>
        </p:txBody>
      </p:sp>
      <p:sp>
        <p:nvSpPr>
          <p:cNvPr id="6" name="Content Placeholder 2">
            <a:extLst>
              <a:ext uri="{FF2B5EF4-FFF2-40B4-BE49-F238E27FC236}">
                <a16:creationId xmlns:a16="http://schemas.microsoft.com/office/drawing/2014/main" id="{3DDAA47F-8B17-49AC-B790-A639FA134C8B}"/>
              </a:ext>
            </a:extLst>
          </p:cNvPr>
          <p:cNvSpPr txBox="1">
            <a:spLocks/>
          </p:cNvSpPr>
          <p:nvPr/>
        </p:nvSpPr>
        <p:spPr>
          <a:xfrm>
            <a:off x="601034" y="1729513"/>
            <a:ext cx="6242527" cy="486167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Aft>
                <a:spcPts val="1000"/>
              </a:spcAft>
            </a:pPr>
            <a:r>
              <a:rPr lang="en-US" sz="2400" dirty="0">
                <a:latin typeface="Gill Sans MT"/>
                <a:ea typeface="+mn-lt"/>
                <a:cs typeface="Calibri"/>
              </a:rPr>
              <a:t>Try not to sample alone- take a monitoring buddy!</a:t>
            </a:r>
          </a:p>
          <a:p>
            <a:pPr>
              <a:lnSpc>
                <a:spcPct val="90000"/>
              </a:lnSpc>
              <a:spcAft>
                <a:spcPts val="1000"/>
              </a:spcAft>
            </a:pPr>
            <a:r>
              <a:rPr lang="en-US" sz="2400" dirty="0">
                <a:latin typeface="Gill Sans MT"/>
                <a:ea typeface="+mn-lt"/>
                <a:cs typeface="Calibri"/>
              </a:rPr>
              <a:t>Do not sample during high flows or after a heavy rain event </a:t>
            </a:r>
          </a:p>
          <a:p>
            <a:pPr>
              <a:lnSpc>
                <a:spcPct val="90000"/>
              </a:lnSpc>
              <a:spcAft>
                <a:spcPts val="1000"/>
              </a:spcAft>
            </a:pPr>
            <a:r>
              <a:rPr lang="en-US" sz="2400" dirty="0">
                <a:latin typeface="Gill Sans MT"/>
                <a:ea typeface="+mn-lt"/>
                <a:cs typeface="Calibri"/>
              </a:rPr>
              <a:t>Obtain permission if sampling on private property</a:t>
            </a:r>
          </a:p>
          <a:p>
            <a:pPr>
              <a:lnSpc>
                <a:spcPct val="90000"/>
              </a:lnSpc>
              <a:spcAft>
                <a:spcPts val="1000"/>
              </a:spcAft>
            </a:pPr>
            <a:r>
              <a:rPr lang="en-US" sz="2400" dirty="0">
                <a:latin typeface="Gill Sans MT"/>
                <a:ea typeface="+mn-lt"/>
                <a:cs typeface="Calibri"/>
              </a:rPr>
              <a:t>Wear PPE when sampling and plating</a:t>
            </a:r>
          </a:p>
          <a:p>
            <a:pPr>
              <a:lnSpc>
                <a:spcPct val="90000"/>
              </a:lnSpc>
              <a:spcAft>
                <a:spcPts val="1000"/>
              </a:spcAft>
            </a:pPr>
            <a:r>
              <a:rPr lang="en-US" sz="2400" dirty="0">
                <a:latin typeface="Gill Sans MT"/>
                <a:ea typeface="+mn-lt"/>
                <a:cs typeface="Calibri"/>
              </a:rPr>
              <a:t>Disinfect thoroughly before and after plating and counting</a:t>
            </a:r>
          </a:p>
        </p:txBody>
      </p:sp>
      <p:pic>
        <p:nvPicPr>
          <p:cNvPr id="5" name="Picture 4" descr="A picture containing icon&#10;&#10;Description automatically generated">
            <a:extLst>
              <a:ext uri="{FF2B5EF4-FFF2-40B4-BE49-F238E27FC236}">
                <a16:creationId xmlns:a16="http://schemas.microsoft.com/office/drawing/2014/main" id="{42E6DFC1-3275-41A7-9E16-5B910FD5A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329" y="1729513"/>
            <a:ext cx="4491990" cy="4491990"/>
          </a:xfrm>
          <a:prstGeom prst="rect">
            <a:avLst/>
          </a:prstGeom>
        </p:spPr>
      </p:pic>
    </p:spTree>
    <p:extLst>
      <p:ext uri="{BB962C8B-B14F-4D97-AF65-F5344CB8AC3E}">
        <p14:creationId xmlns:p14="http://schemas.microsoft.com/office/powerpoint/2010/main" val="2772261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Once you’re certified</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70"/>
            <a:ext cx="6248652" cy="485751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Aft>
                <a:spcPts val="1000"/>
              </a:spcAft>
            </a:pPr>
            <a:r>
              <a:rPr lang="en-US" sz="2400" dirty="0">
                <a:latin typeface="Gill Sans MT"/>
                <a:ea typeface="+mn-lt"/>
                <a:cs typeface="Calibri"/>
              </a:rPr>
              <a:t>You get an account to our online database!​</a:t>
            </a:r>
          </a:p>
          <a:p>
            <a:pPr>
              <a:lnSpc>
                <a:spcPct val="90000"/>
              </a:lnSpc>
              <a:spcAft>
                <a:spcPts val="1000"/>
              </a:spcAft>
            </a:pPr>
            <a:r>
              <a:rPr lang="en-US" sz="2400" dirty="0">
                <a:latin typeface="Gill Sans MT"/>
                <a:ea typeface="+mn-lt"/>
                <a:cs typeface="Calibri"/>
              </a:rPr>
              <a:t>Only certified volunteers can submit data</a:t>
            </a:r>
          </a:p>
          <a:p>
            <a:pPr>
              <a:lnSpc>
                <a:spcPct val="90000"/>
              </a:lnSpc>
              <a:spcAft>
                <a:spcPts val="1000"/>
              </a:spcAft>
            </a:pPr>
            <a:r>
              <a:rPr lang="en-US" sz="2400" dirty="0">
                <a:latin typeface="Gill Sans MT"/>
                <a:ea typeface="+mn-lt"/>
                <a:cs typeface="Calibri"/>
              </a:rPr>
              <a:t>Certification is valid for one year​</a:t>
            </a:r>
          </a:p>
          <a:p>
            <a:pPr>
              <a:lnSpc>
                <a:spcPct val="90000"/>
              </a:lnSpc>
              <a:spcAft>
                <a:spcPts val="1000"/>
              </a:spcAft>
            </a:pPr>
            <a:r>
              <a:rPr lang="en-US" sz="2400" dirty="0">
                <a:latin typeface="Gill Sans MT"/>
                <a:ea typeface="+mn-lt"/>
                <a:cs typeface="Calibri"/>
              </a:rPr>
              <a:t>Volunteers must attend an annual recertification workshop </a:t>
            </a:r>
          </a:p>
        </p:txBody>
      </p:sp>
      <p:pic>
        <p:nvPicPr>
          <p:cNvPr id="7" name="Picture 6" descr="A picture containing outdoor, water, sky, lake&#10;&#10;Description automatically generated">
            <a:extLst>
              <a:ext uri="{FF2B5EF4-FFF2-40B4-BE49-F238E27FC236}">
                <a16:creationId xmlns:a16="http://schemas.microsoft.com/office/drawing/2014/main" id="{E652EDDA-7C53-4FA6-8FD5-D70D0F8577BA}"/>
              </a:ext>
            </a:extLst>
          </p:cNvPr>
          <p:cNvPicPr>
            <a:picLocks noChangeAspect="1"/>
          </p:cNvPicPr>
          <p:nvPr/>
        </p:nvPicPr>
        <p:blipFill rotWithShape="1">
          <a:blip r:embed="rId3">
            <a:extLst>
              <a:ext uri="{28A0092B-C50C-407E-A947-70E740481C1C}">
                <a14:useLocalDpi xmlns:a14="http://schemas.microsoft.com/office/drawing/2010/main" val="0"/>
              </a:ext>
            </a:extLst>
          </a:blip>
          <a:srcRect t="13910" b="3021"/>
          <a:stretch/>
        </p:blipFill>
        <p:spPr>
          <a:xfrm>
            <a:off x="7346077" y="1712070"/>
            <a:ext cx="4235242" cy="4690918"/>
          </a:xfrm>
          <a:prstGeom prst="rect">
            <a:avLst/>
          </a:prstGeom>
        </p:spPr>
      </p:pic>
    </p:spTree>
    <p:extLst>
      <p:ext uri="{BB962C8B-B14F-4D97-AF65-F5344CB8AC3E}">
        <p14:creationId xmlns:p14="http://schemas.microsoft.com/office/powerpoint/2010/main" val="167843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ea typeface="+mj-lt"/>
                <a:cs typeface="+mj-lt"/>
              </a:rPr>
              <a:t>How are your data used?</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687407" cy="238061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1000"/>
              </a:spcAft>
            </a:pPr>
            <a:r>
              <a:rPr lang="en-US" sz="2400" dirty="0">
                <a:latin typeface="Gill Sans MT" panose="020B0502020104020203"/>
                <a:cs typeface="Calibri"/>
              </a:rPr>
              <a:t>Establish baseline conditions for waterbodies across the state</a:t>
            </a:r>
          </a:p>
          <a:p>
            <a:pPr>
              <a:spcBef>
                <a:spcPts val="0"/>
              </a:spcBef>
              <a:spcAft>
                <a:spcPts val="1000"/>
              </a:spcAft>
            </a:pPr>
            <a:r>
              <a:rPr lang="en-US" sz="2400" dirty="0">
                <a:latin typeface="Gill Sans MT" panose="020B0502020104020203"/>
                <a:cs typeface="Calibri"/>
              </a:rPr>
              <a:t>Discover and report water quality issues</a:t>
            </a:r>
            <a:endParaRPr lang="en-US" sz="2400" dirty="0">
              <a:ea typeface="+mn-lt"/>
              <a:cs typeface="Calibri"/>
            </a:endParaRPr>
          </a:p>
          <a:p>
            <a:pPr>
              <a:spcBef>
                <a:spcPts val="0"/>
              </a:spcBef>
              <a:spcAft>
                <a:spcPts val="1000"/>
              </a:spcAft>
            </a:pPr>
            <a:r>
              <a:rPr lang="en-US" sz="2400" dirty="0">
                <a:latin typeface="Gill Sans MT" panose="020B0502020104020203"/>
                <a:cs typeface="Calibri"/>
              </a:rPr>
              <a:t>Educate your community </a:t>
            </a:r>
            <a:endParaRPr lang="en-US" sz="2400" dirty="0">
              <a:cs typeface="Calibri"/>
            </a:endParaRPr>
          </a:p>
          <a:p>
            <a:pPr>
              <a:spcBef>
                <a:spcPts val="0"/>
              </a:spcBef>
              <a:spcAft>
                <a:spcPts val="1000"/>
              </a:spcAft>
            </a:pPr>
            <a:r>
              <a:rPr lang="en-US" sz="2400" dirty="0">
                <a:cs typeface="Calibri"/>
              </a:rPr>
              <a:t>Help inform status of streams for 303d/305b list</a:t>
            </a:r>
          </a:p>
        </p:txBody>
      </p:sp>
      <p:pic>
        <p:nvPicPr>
          <p:cNvPr id="5" name="Picture 6">
            <a:extLst>
              <a:ext uri="{FF2B5EF4-FFF2-40B4-BE49-F238E27FC236}">
                <a16:creationId xmlns:a16="http://schemas.microsoft.com/office/drawing/2014/main" id="{DABEFCD9-3710-4140-87F2-6B963896D4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200" y="3931470"/>
            <a:ext cx="3251499" cy="2324476"/>
          </a:xfrm>
          <a:prstGeom prst="rect">
            <a:avLst/>
          </a:prstGeom>
        </p:spPr>
      </p:pic>
      <p:pic>
        <p:nvPicPr>
          <p:cNvPr id="3" name="Picture 5" descr="9.jpg">
            <a:extLst>
              <a:ext uri="{FF2B5EF4-FFF2-40B4-BE49-F238E27FC236}">
                <a16:creationId xmlns:a16="http://schemas.microsoft.com/office/drawing/2014/main" id="{9E292E51-B7FB-4D0C-BE5D-21C6370E6221}"/>
              </a:ext>
            </a:extLst>
          </p:cNvPr>
          <p:cNvPicPr>
            <a:picLocks noChangeAspect="1"/>
          </p:cNvPicPr>
          <p:nvPr/>
        </p:nvPicPr>
        <p:blipFill>
          <a:blip r:embed="rId4"/>
          <a:stretch>
            <a:fillRect/>
          </a:stretch>
        </p:blipFill>
        <p:spPr>
          <a:xfrm>
            <a:off x="7533152" y="1934698"/>
            <a:ext cx="3264987" cy="238061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D971FE9-E89C-4728-936C-888B86839B2D}"/>
              </a:ext>
            </a:extLst>
          </p:cNvPr>
          <p:cNvPicPr>
            <a:picLocks noChangeAspect="1"/>
          </p:cNvPicPr>
          <p:nvPr/>
        </p:nvPicPr>
        <p:blipFill rotWithShape="1">
          <a:blip r:embed="rId5">
            <a:extLst>
              <a:ext uri="{28A0092B-C50C-407E-A947-70E740481C1C}">
                <a14:useLocalDpi xmlns:a14="http://schemas.microsoft.com/office/drawing/2010/main" val="0"/>
              </a:ext>
            </a:extLst>
          </a:blip>
          <a:srcRect l="3667" t="8875" r="2402" b="8451"/>
          <a:stretch/>
        </p:blipFill>
        <p:spPr>
          <a:xfrm>
            <a:off x="929064" y="4245107"/>
            <a:ext cx="6031349" cy="2324476"/>
          </a:xfrm>
          <a:prstGeom prst="rect">
            <a:avLst/>
          </a:prstGeom>
        </p:spPr>
      </p:pic>
      <p:sp>
        <p:nvSpPr>
          <p:cNvPr id="9" name="Oval 8">
            <a:extLst>
              <a:ext uri="{FF2B5EF4-FFF2-40B4-BE49-F238E27FC236}">
                <a16:creationId xmlns:a16="http://schemas.microsoft.com/office/drawing/2014/main" id="{EADBB64B-C9A9-4D21-AF31-82145600C571}"/>
              </a:ext>
            </a:extLst>
          </p:cNvPr>
          <p:cNvSpPr/>
          <p:nvPr/>
        </p:nvSpPr>
        <p:spPr>
          <a:xfrm>
            <a:off x="5385751" y="5587998"/>
            <a:ext cx="220721" cy="2124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75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Database login</a:t>
            </a:r>
          </a:p>
        </p:txBody>
      </p:sp>
      <p:sp>
        <p:nvSpPr>
          <p:cNvPr id="5" name="Content Placeholder 2">
            <a:extLst>
              <a:ext uri="{FF2B5EF4-FFF2-40B4-BE49-F238E27FC236}">
                <a16:creationId xmlns:a16="http://schemas.microsoft.com/office/drawing/2014/main" id="{E9707D7F-89D9-4577-ADFC-5EAACC22324A}"/>
              </a:ext>
            </a:extLst>
          </p:cNvPr>
          <p:cNvSpPr txBox="1">
            <a:spLocks/>
          </p:cNvSpPr>
          <p:nvPr/>
        </p:nvSpPr>
        <p:spPr>
          <a:xfrm>
            <a:off x="840712" y="5657330"/>
            <a:ext cx="10500930" cy="54145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From the AAS website’s homepage, hover over the My Profile tab and click Sign In</a:t>
            </a:r>
          </a:p>
          <a:p>
            <a:pPr lvl="1"/>
            <a:endParaRPr lang="en-US" sz="2000">
              <a:latin typeface="Gill Sans MT" panose="020B0502020104020203"/>
              <a:cs typeface="Calibri"/>
            </a:endParaRPr>
          </a:p>
          <a:p>
            <a:pPr lvl="1"/>
            <a:endParaRPr lang="en-US" sz="2000"/>
          </a:p>
        </p:txBody>
      </p:sp>
      <p:pic>
        <p:nvPicPr>
          <p:cNvPr id="8" name="Picture 7">
            <a:extLst>
              <a:ext uri="{FF2B5EF4-FFF2-40B4-BE49-F238E27FC236}">
                <a16:creationId xmlns:a16="http://schemas.microsoft.com/office/drawing/2014/main" id="{7C7BEC52-3DF1-4910-A930-9C0757B490ED}"/>
              </a:ext>
            </a:extLst>
          </p:cNvPr>
          <p:cNvPicPr>
            <a:picLocks noChangeAspect="1"/>
          </p:cNvPicPr>
          <p:nvPr/>
        </p:nvPicPr>
        <p:blipFill rotWithShape="1">
          <a:blip r:embed="rId3"/>
          <a:srcRect l="5756" t="12713" r="7122" b="39691"/>
          <a:stretch/>
        </p:blipFill>
        <p:spPr>
          <a:xfrm>
            <a:off x="780214" y="1796902"/>
            <a:ext cx="10621926" cy="3264195"/>
          </a:xfrm>
          <a:prstGeom prst="rect">
            <a:avLst/>
          </a:prstGeom>
        </p:spPr>
      </p:pic>
    </p:spTree>
    <p:extLst>
      <p:ext uri="{BB962C8B-B14F-4D97-AF65-F5344CB8AC3E}">
        <p14:creationId xmlns:p14="http://schemas.microsoft.com/office/powerpoint/2010/main" val="1468145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54C2E0E-4A4D-C473-FFF9-E784E92A147D}"/>
              </a:ext>
            </a:extLst>
          </p:cNvPr>
          <p:cNvPicPr>
            <a:picLocks noChangeAspect="1"/>
          </p:cNvPicPr>
          <p:nvPr/>
        </p:nvPicPr>
        <p:blipFill rotWithShape="1">
          <a:blip r:embed="rId3"/>
          <a:srcRect l="60159" t="19671" r="1798" b="21918"/>
          <a:stretch/>
        </p:blipFill>
        <p:spPr>
          <a:xfrm>
            <a:off x="1695131" y="1604655"/>
            <a:ext cx="8792092" cy="4594073"/>
          </a:xfrm>
          <a:prstGeom prst="rect">
            <a:avLst/>
          </a:prstGeom>
        </p:spPr>
      </p:pic>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 Submission Form</a:t>
            </a:r>
          </a:p>
        </p:txBody>
      </p:sp>
      <p:sp>
        <p:nvSpPr>
          <p:cNvPr id="5" name="Content Placeholder 2">
            <a:extLst>
              <a:ext uri="{FF2B5EF4-FFF2-40B4-BE49-F238E27FC236}">
                <a16:creationId xmlns:a16="http://schemas.microsoft.com/office/drawing/2014/main" id="{92FC20E2-F972-48B6-86E6-756472E89CC7}"/>
              </a:ext>
            </a:extLst>
          </p:cNvPr>
          <p:cNvSpPr txBox="1">
            <a:spLocks/>
          </p:cNvSpPr>
          <p:nvPr/>
        </p:nvSpPr>
        <p:spPr>
          <a:xfrm>
            <a:off x="840712" y="6198728"/>
            <a:ext cx="10500930" cy="54145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000">
                <a:ea typeface="+mn-lt"/>
                <a:cs typeface="Calibri"/>
              </a:rPr>
              <a:t>From the AAS website’s homepage, hover over the Data Entry tab and click Data Submission Form</a:t>
            </a:r>
            <a:endParaRPr lang="en-US" sz="2400">
              <a:ea typeface="+mn-lt"/>
              <a:cs typeface="Calibri"/>
            </a:endParaRPr>
          </a:p>
        </p:txBody>
      </p:sp>
    </p:spTree>
    <p:extLst>
      <p:ext uri="{BB962C8B-B14F-4D97-AF65-F5344CB8AC3E}">
        <p14:creationId xmlns:p14="http://schemas.microsoft.com/office/powerpoint/2010/main" val="2430844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4" y="288417"/>
            <a:ext cx="11238039" cy="1188720"/>
          </a:xfrm>
          <a:solidFill>
            <a:schemeClr val="bg1"/>
          </a:solidFill>
        </p:spPr>
        <p:txBody>
          <a:bodyPr/>
          <a:lstStyle/>
          <a:p>
            <a:r>
              <a:rPr lang="en-US"/>
              <a:t>Site, weather, and observations</a:t>
            </a:r>
          </a:p>
        </p:txBody>
      </p:sp>
      <p:pic>
        <p:nvPicPr>
          <p:cNvPr id="6" name="Picture 5">
            <a:extLst>
              <a:ext uri="{FF2B5EF4-FFF2-40B4-BE49-F238E27FC236}">
                <a16:creationId xmlns:a16="http://schemas.microsoft.com/office/drawing/2014/main" id="{5244EC2E-8D28-48DA-9A7D-FB2539C02E3D}"/>
              </a:ext>
            </a:extLst>
          </p:cNvPr>
          <p:cNvPicPr>
            <a:picLocks noChangeAspect="1"/>
          </p:cNvPicPr>
          <p:nvPr/>
        </p:nvPicPr>
        <p:blipFill>
          <a:blip r:embed="rId3"/>
          <a:stretch>
            <a:fillRect/>
          </a:stretch>
        </p:blipFill>
        <p:spPr>
          <a:xfrm>
            <a:off x="2306616" y="1622732"/>
            <a:ext cx="7578767" cy="4946851"/>
          </a:xfrm>
          <a:prstGeom prst="rect">
            <a:avLst/>
          </a:prstGeom>
        </p:spPr>
      </p:pic>
    </p:spTree>
    <p:extLst>
      <p:ext uri="{BB962C8B-B14F-4D97-AF65-F5344CB8AC3E}">
        <p14:creationId xmlns:p14="http://schemas.microsoft.com/office/powerpoint/2010/main" val="7158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5331"/>
            <a:ext cx="10980284" cy="1188720"/>
          </a:xfrm>
        </p:spPr>
        <p:txBody>
          <a:bodyPr/>
          <a:lstStyle/>
          <a:p>
            <a:r>
              <a:rPr lang="en-US"/>
              <a:t>Where is your watershed?</a:t>
            </a:r>
          </a:p>
        </p:txBody>
      </p:sp>
      <p:pic>
        <p:nvPicPr>
          <p:cNvPr id="9" name="Picture 8">
            <a:extLst>
              <a:ext uri="{FF2B5EF4-FFF2-40B4-BE49-F238E27FC236}">
                <a16:creationId xmlns:a16="http://schemas.microsoft.com/office/drawing/2014/main" id="{AE2D3DEA-74CF-4FE5-A87F-C127BC3E7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28" y="1581150"/>
            <a:ext cx="4371975" cy="5276850"/>
          </a:xfrm>
          <a:prstGeom prst="rect">
            <a:avLst/>
          </a:prstGeom>
        </p:spPr>
      </p:pic>
      <p:pic>
        <p:nvPicPr>
          <p:cNvPr id="12" name="Picture 11">
            <a:extLst>
              <a:ext uri="{FF2B5EF4-FFF2-40B4-BE49-F238E27FC236}">
                <a16:creationId xmlns:a16="http://schemas.microsoft.com/office/drawing/2014/main" id="{00C81983-2261-4268-B0CF-84869B92C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398" y="1596680"/>
            <a:ext cx="4579921" cy="5330727"/>
          </a:xfrm>
          <a:prstGeom prst="rect">
            <a:avLst/>
          </a:prstGeom>
        </p:spPr>
      </p:pic>
    </p:spTree>
    <p:extLst>
      <p:ext uri="{BB962C8B-B14F-4D97-AF65-F5344CB8AC3E}">
        <p14:creationId xmlns:p14="http://schemas.microsoft.com/office/powerpoint/2010/main" val="33606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4" y="288417"/>
            <a:ext cx="11238039" cy="1188720"/>
          </a:xfrm>
          <a:solidFill>
            <a:schemeClr val="bg1"/>
          </a:solidFill>
        </p:spPr>
        <p:txBody>
          <a:bodyPr/>
          <a:lstStyle/>
          <a:p>
            <a:r>
              <a:rPr lang="en-US"/>
              <a:t>Bacterial data</a:t>
            </a:r>
          </a:p>
        </p:txBody>
      </p:sp>
      <p:pic>
        <p:nvPicPr>
          <p:cNvPr id="8" name="Picture 7">
            <a:extLst>
              <a:ext uri="{FF2B5EF4-FFF2-40B4-BE49-F238E27FC236}">
                <a16:creationId xmlns:a16="http://schemas.microsoft.com/office/drawing/2014/main" id="{25664A11-2F76-4477-AEC3-54A44F1AF837}"/>
              </a:ext>
            </a:extLst>
          </p:cNvPr>
          <p:cNvPicPr>
            <a:picLocks noChangeAspect="1"/>
          </p:cNvPicPr>
          <p:nvPr/>
        </p:nvPicPr>
        <p:blipFill>
          <a:blip r:embed="rId3"/>
          <a:stretch>
            <a:fillRect/>
          </a:stretch>
        </p:blipFill>
        <p:spPr>
          <a:xfrm>
            <a:off x="2322310" y="1859626"/>
            <a:ext cx="7536005" cy="3824522"/>
          </a:xfrm>
          <a:prstGeom prst="rect">
            <a:avLst/>
          </a:prstGeom>
        </p:spPr>
      </p:pic>
      <p:sp>
        <p:nvSpPr>
          <p:cNvPr id="4" name="TextBox 3">
            <a:extLst>
              <a:ext uri="{FF2B5EF4-FFF2-40B4-BE49-F238E27FC236}">
                <a16:creationId xmlns:a16="http://schemas.microsoft.com/office/drawing/2014/main" id="{5B8DD717-651C-4FD0-819B-B190079A9EF3}"/>
              </a:ext>
            </a:extLst>
          </p:cNvPr>
          <p:cNvSpPr txBox="1"/>
          <p:nvPr/>
        </p:nvSpPr>
        <p:spPr>
          <a:xfrm>
            <a:off x="3350315" y="5909294"/>
            <a:ext cx="5741580" cy="461665"/>
          </a:xfrm>
          <a:prstGeom prst="rect">
            <a:avLst/>
          </a:prstGeom>
          <a:noFill/>
        </p:spPr>
        <p:txBody>
          <a:bodyPr wrap="square" lIns="91440" tIns="45720" rIns="91440" bIns="45720" rtlCol="0" anchor="t">
            <a:spAutoFit/>
          </a:bodyPr>
          <a:lstStyle/>
          <a:p>
            <a:pPr algn="ctr"/>
            <a:r>
              <a:rPr lang="en-US" sz="2400" b="1"/>
              <a:t>Submit data  ASAP to online database</a:t>
            </a:r>
            <a:endParaRPr lang="en-US"/>
          </a:p>
        </p:txBody>
      </p:sp>
      <p:sp>
        <p:nvSpPr>
          <p:cNvPr id="5" name="TextBox 4">
            <a:extLst>
              <a:ext uri="{FF2B5EF4-FFF2-40B4-BE49-F238E27FC236}">
                <a16:creationId xmlns:a16="http://schemas.microsoft.com/office/drawing/2014/main" id="{1CE1CA8B-74B3-4331-B20A-01FDA1899FD3}"/>
              </a:ext>
            </a:extLst>
          </p:cNvPr>
          <p:cNvSpPr txBox="1"/>
          <p:nvPr/>
        </p:nvSpPr>
        <p:spPr>
          <a:xfrm>
            <a:off x="3326404" y="6359586"/>
            <a:ext cx="5527819" cy="369332"/>
          </a:xfrm>
          <a:prstGeom prst="rect">
            <a:avLst/>
          </a:prstGeom>
          <a:noFill/>
        </p:spPr>
        <p:txBody>
          <a:bodyPr wrap="square" lIns="91440" tIns="45720" rIns="91440" bIns="45720" rtlCol="0" anchor="t">
            <a:spAutoFit/>
          </a:bodyPr>
          <a:lstStyle/>
          <a:p>
            <a:pPr algn="ctr"/>
            <a:r>
              <a:rPr lang="en-US"/>
              <a:t>Access database via AdoptAStream.Georgia.gov</a:t>
            </a:r>
          </a:p>
        </p:txBody>
      </p:sp>
    </p:spTree>
    <p:extLst>
      <p:ext uri="{BB962C8B-B14F-4D97-AF65-F5344CB8AC3E}">
        <p14:creationId xmlns:p14="http://schemas.microsoft.com/office/powerpoint/2010/main" val="281135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CA4C-D0FA-2CDD-D8FD-A1CE4DF46B58}"/>
              </a:ext>
            </a:extLst>
          </p:cNvPr>
          <p:cNvPicPr>
            <a:picLocks noChangeAspect="1"/>
          </p:cNvPicPr>
          <p:nvPr/>
        </p:nvPicPr>
        <p:blipFill rotWithShape="1">
          <a:blip r:embed="rId3"/>
          <a:srcRect l="65888" t="17200" r="6355" b="3915"/>
          <a:stretch/>
        </p:blipFill>
        <p:spPr>
          <a:xfrm>
            <a:off x="5136021" y="155961"/>
            <a:ext cx="6751179" cy="6529755"/>
          </a:xfrm>
          <a:prstGeom prst="rect">
            <a:avLst/>
          </a:prstGeom>
        </p:spPr>
      </p:pic>
      <p:sp>
        <p:nvSpPr>
          <p:cNvPr id="14" name="Content Placeholder 2">
            <a:extLst>
              <a:ext uri="{FF2B5EF4-FFF2-40B4-BE49-F238E27FC236}">
                <a16:creationId xmlns:a16="http://schemas.microsoft.com/office/drawing/2014/main" id="{B05B88C3-5366-F2AB-120B-3185AF8ACDF1}"/>
              </a:ext>
            </a:extLst>
          </p:cNvPr>
          <p:cNvSpPr txBox="1">
            <a:spLocks/>
          </p:cNvSpPr>
          <p:nvPr/>
        </p:nvSpPr>
        <p:spPr>
          <a:xfrm>
            <a:off x="304800" y="2875008"/>
            <a:ext cx="3666146" cy="201318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dirty="0">
                <a:ea typeface="+mn-lt"/>
                <a:cs typeface="Calibri"/>
              </a:rPr>
              <a:t>After entering all of your data, click “Submit All” to submit your data to the database</a:t>
            </a:r>
          </a:p>
        </p:txBody>
      </p:sp>
      <p:cxnSp>
        <p:nvCxnSpPr>
          <p:cNvPr id="16" name="Straight Arrow Connector 15">
            <a:extLst>
              <a:ext uri="{FF2B5EF4-FFF2-40B4-BE49-F238E27FC236}">
                <a16:creationId xmlns:a16="http://schemas.microsoft.com/office/drawing/2014/main" id="{1F8DCFA7-D099-D2C3-736D-F02899391B54}"/>
              </a:ext>
            </a:extLst>
          </p:cNvPr>
          <p:cNvCxnSpPr>
            <a:cxnSpLocks/>
          </p:cNvCxnSpPr>
          <p:nvPr/>
        </p:nvCxnSpPr>
        <p:spPr>
          <a:xfrm flipV="1">
            <a:off x="3710643" y="487110"/>
            <a:ext cx="7638172" cy="27450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B25A376-F8C6-D47F-35CA-064FBC5C73EE}"/>
              </a:ext>
            </a:extLst>
          </p:cNvPr>
          <p:cNvSpPr txBox="1">
            <a:spLocks/>
          </p:cNvSpPr>
          <p:nvPr/>
        </p:nvSpPr>
        <p:spPr>
          <a:xfrm>
            <a:off x="402956" y="334201"/>
            <a:ext cx="3781586" cy="258975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dirty="0">
                <a:ea typeface="+mn-lt"/>
                <a:cs typeface="Calibri"/>
              </a:rPr>
              <a:t>Fill out site data first, then navigate to the chemical tab to continue entering data</a:t>
            </a:r>
          </a:p>
        </p:txBody>
      </p:sp>
      <p:cxnSp>
        <p:nvCxnSpPr>
          <p:cNvPr id="18" name="Straight Arrow Connector 17">
            <a:extLst>
              <a:ext uri="{FF2B5EF4-FFF2-40B4-BE49-F238E27FC236}">
                <a16:creationId xmlns:a16="http://schemas.microsoft.com/office/drawing/2014/main" id="{43AE88BB-B06D-6CB5-17FC-6DB52F84A091}"/>
              </a:ext>
            </a:extLst>
          </p:cNvPr>
          <p:cNvCxnSpPr>
            <a:cxnSpLocks/>
          </p:cNvCxnSpPr>
          <p:nvPr/>
        </p:nvCxnSpPr>
        <p:spPr>
          <a:xfrm flipV="1">
            <a:off x="3854153" y="666572"/>
            <a:ext cx="1854438" cy="572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DEFE89-1AC0-0DE0-B95C-CC2B9297D35D}"/>
              </a:ext>
            </a:extLst>
          </p:cNvPr>
          <p:cNvCxnSpPr>
            <a:cxnSpLocks/>
          </p:cNvCxnSpPr>
          <p:nvPr/>
        </p:nvCxnSpPr>
        <p:spPr>
          <a:xfrm flipV="1">
            <a:off x="4184542" y="487110"/>
            <a:ext cx="6446426" cy="45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E6B3BCA-F408-4CA9-3558-CC04FE810C50}"/>
              </a:ext>
            </a:extLst>
          </p:cNvPr>
          <p:cNvSpPr txBox="1">
            <a:spLocks/>
          </p:cNvSpPr>
          <p:nvPr/>
        </p:nvSpPr>
        <p:spPr>
          <a:xfrm>
            <a:off x="304799" y="4766334"/>
            <a:ext cx="4065319" cy="160455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dirty="0">
                <a:ea typeface="+mn-lt"/>
                <a:cs typeface="Calibri"/>
              </a:rPr>
              <a:t>Use “Save as Draft” to finish submitting data at a later time. </a:t>
            </a:r>
            <a:r>
              <a:rPr lang="en-US" sz="2000" i="1" dirty="0">
                <a:ea typeface="+mn-lt"/>
                <a:cs typeface="Calibri"/>
              </a:rPr>
              <a:t>Data must be submitted within 7 days of saving as a draft.</a:t>
            </a:r>
            <a:endParaRPr lang="en-US" sz="2400" dirty="0">
              <a:ea typeface="+mn-lt"/>
              <a:cs typeface="Calibri"/>
            </a:endParaRPr>
          </a:p>
        </p:txBody>
      </p:sp>
    </p:spTree>
    <p:extLst>
      <p:ext uri="{BB962C8B-B14F-4D97-AF65-F5344CB8AC3E}">
        <p14:creationId xmlns:p14="http://schemas.microsoft.com/office/powerpoint/2010/main" val="41859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Follow </a:t>
            </a:r>
            <a:r>
              <a:rPr lang="en-US" err="1"/>
              <a:t>aas</a:t>
            </a:r>
            <a:r>
              <a:rPr lang="en-US"/>
              <a:t> and stay connected</a:t>
            </a:r>
          </a:p>
        </p:txBody>
      </p:sp>
      <p:grpSp>
        <p:nvGrpSpPr>
          <p:cNvPr id="4" name="Group 3">
            <a:extLst>
              <a:ext uri="{FF2B5EF4-FFF2-40B4-BE49-F238E27FC236}">
                <a16:creationId xmlns:a16="http://schemas.microsoft.com/office/drawing/2014/main" id="{92724687-74F6-5427-F556-7399C218DEE4}"/>
              </a:ext>
            </a:extLst>
          </p:cNvPr>
          <p:cNvGrpSpPr/>
          <p:nvPr/>
        </p:nvGrpSpPr>
        <p:grpSpPr>
          <a:xfrm>
            <a:off x="3359080" y="1791091"/>
            <a:ext cx="5473840" cy="4647864"/>
            <a:chOff x="4181722" y="1791091"/>
            <a:chExt cx="5473840" cy="4647864"/>
          </a:xfrm>
        </p:grpSpPr>
        <p:sp>
          <p:nvSpPr>
            <p:cNvPr id="38" name="Content Placeholder 2">
              <a:extLst>
                <a:ext uri="{FF2B5EF4-FFF2-40B4-BE49-F238E27FC236}">
                  <a16:creationId xmlns:a16="http://schemas.microsoft.com/office/drawing/2014/main" id="{A5B96C9F-955C-4353-9790-09EF4FBF3EF7}"/>
                </a:ext>
              </a:extLst>
            </p:cNvPr>
            <p:cNvSpPr txBox="1">
              <a:spLocks/>
            </p:cNvSpPr>
            <p:nvPr/>
          </p:nvSpPr>
          <p:spPr>
            <a:xfrm>
              <a:off x="4498813" y="3757808"/>
              <a:ext cx="3642355"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@georgiaadoptastream</a:t>
              </a:r>
            </a:p>
          </p:txBody>
        </p:sp>
        <p:pic>
          <p:nvPicPr>
            <p:cNvPr id="39" name="Picture 38">
              <a:extLst>
                <a:ext uri="{FF2B5EF4-FFF2-40B4-BE49-F238E27FC236}">
                  <a16:creationId xmlns:a16="http://schemas.microsoft.com/office/drawing/2014/main" id="{D57C0CAA-9F7B-4E3D-8B70-5081C1F4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552" y="3818163"/>
              <a:ext cx="421457" cy="411178"/>
            </a:xfrm>
            <a:prstGeom prst="rect">
              <a:avLst/>
            </a:prstGeom>
            <a:noFill/>
            <a:extLst>
              <a:ext uri="{909E8E84-426E-40DD-AFC4-6F175D3DCCD1}">
                <a14:hiddenFill xmlns:a14="http://schemas.microsoft.com/office/drawing/2010/main">
                  <a:solidFill>
                    <a:srgbClr val="FFFFFF"/>
                  </a:solidFill>
                </a14:hiddenFill>
              </a:ext>
            </a:extLst>
          </p:spPr>
        </p:pic>
        <p:sp>
          <p:nvSpPr>
            <p:cNvPr id="40" name="Content Placeholder 2">
              <a:extLst>
                <a:ext uri="{FF2B5EF4-FFF2-40B4-BE49-F238E27FC236}">
                  <a16:creationId xmlns:a16="http://schemas.microsoft.com/office/drawing/2014/main" id="{67CC1FF3-C4AA-45EB-AA93-DB64EAF0B2F1}"/>
                </a:ext>
              </a:extLst>
            </p:cNvPr>
            <p:cNvSpPr txBox="1">
              <a:spLocks/>
            </p:cNvSpPr>
            <p:nvPr/>
          </p:nvSpPr>
          <p:spPr>
            <a:xfrm>
              <a:off x="4514280" y="3144525"/>
              <a:ext cx="5141282"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facebook.com/</a:t>
              </a:r>
              <a:r>
                <a:rPr lang="en-US" sz="2400" err="1">
                  <a:latin typeface="Gill Sans MT"/>
                </a:rPr>
                <a:t>georgiaadoptastream</a:t>
              </a:r>
              <a:endParaRPr lang="en-US" sz="2400">
                <a:latin typeface="Gill Sans MT"/>
              </a:endParaRPr>
            </a:p>
          </p:txBody>
        </p:sp>
        <p:pic>
          <p:nvPicPr>
            <p:cNvPr id="41" name="Picture 40">
              <a:extLst>
                <a:ext uri="{FF2B5EF4-FFF2-40B4-BE49-F238E27FC236}">
                  <a16:creationId xmlns:a16="http://schemas.microsoft.com/office/drawing/2014/main" id="{070F7CF4-6E3F-4CD6-9DAF-DCDCC8F20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233" y="3207341"/>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2">
              <a:extLst>
                <a:ext uri="{FF2B5EF4-FFF2-40B4-BE49-F238E27FC236}">
                  <a16:creationId xmlns:a16="http://schemas.microsoft.com/office/drawing/2014/main" id="{C74E6754-A509-488A-8FD3-9C8DE6D5DBAE}"/>
                </a:ext>
              </a:extLst>
            </p:cNvPr>
            <p:cNvSpPr txBox="1">
              <a:spLocks/>
            </p:cNvSpPr>
            <p:nvPr/>
          </p:nvSpPr>
          <p:spPr>
            <a:xfrm>
              <a:off x="4568971" y="1828076"/>
              <a:ext cx="4137653"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AAS@dnr.ga.gov</a:t>
              </a:r>
            </a:p>
          </p:txBody>
        </p:sp>
        <p:pic>
          <p:nvPicPr>
            <p:cNvPr id="44" name="Picture 43" descr="Icon&#10;&#10;Description automatically generated">
              <a:extLst>
                <a:ext uri="{FF2B5EF4-FFF2-40B4-BE49-F238E27FC236}">
                  <a16:creationId xmlns:a16="http://schemas.microsoft.com/office/drawing/2014/main" id="{56082206-9D51-4246-AE55-E0C2A85DE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9381" y="2531906"/>
              <a:ext cx="269798" cy="404191"/>
            </a:xfrm>
            <a:prstGeom prst="rect">
              <a:avLst/>
            </a:prstGeom>
          </p:spPr>
        </p:pic>
        <p:sp>
          <p:nvSpPr>
            <p:cNvPr id="45" name="TextBox 11">
              <a:extLst>
                <a:ext uri="{FF2B5EF4-FFF2-40B4-BE49-F238E27FC236}">
                  <a16:creationId xmlns:a16="http://schemas.microsoft.com/office/drawing/2014/main" id="{CDD5C769-2338-447A-A56E-CC25BF20F082}"/>
                </a:ext>
              </a:extLst>
            </p:cNvPr>
            <p:cNvSpPr txBox="1"/>
            <p:nvPr/>
          </p:nvSpPr>
          <p:spPr>
            <a:xfrm>
              <a:off x="4738491" y="2528538"/>
              <a:ext cx="3942389"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AdoptAStream.Georgia.gov​</a:t>
              </a:r>
            </a:p>
          </p:txBody>
        </p:sp>
        <p:sp>
          <p:nvSpPr>
            <p:cNvPr id="46" name="TextBox 8">
              <a:extLst>
                <a:ext uri="{FF2B5EF4-FFF2-40B4-BE49-F238E27FC236}">
                  <a16:creationId xmlns:a16="http://schemas.microsoft.com/office/drawing/2014/main" id="{0AE46024-040E-4F38-919D-C04B52CC5A8A}"/>
                </a:ext>
              </a:extLst>
            </p:cNvPr>
            <p:cNvSpPr txBox="1"/>
            <p:nvPr/>
          </p:nvSpPr>
          <p:spPr>
            <a:xfrm>
              <a:off x="4768357" y="4499963"/>
              <a:ext cx="4269780"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2 Martin Luther King Jr. Drive​</a:t>
              </a:r>
            </a:p>
            <a:p>
              <a:pPr rtl="0" fontAlgn="base"/>
              <a:r>
                <a:rPr lang="en-US" sz="2400">
                  <a:solidFill>
                    <a:srgbClr val="000000"/>
                  </a:solidFill>
                  <a:latin typeface="Gill Sans MT"/>
                </a:rPr>
                <a:t>Suite 1462, East Tower​</a:t>
              </a:r>
            </a:p>
            <a:p>
              <a:pPr rtl="0" fontAlgn="base"/>
              <a:r>
                <a:rPr lang="en-US" sz="2400">
                  <a:solidFill>
                    <a:srgbClr val="000000"/>
                  </a:solidFill>
                  <a:latin typeface="Gill Sans MT"/>
                </a:rPr>
                <a:t>Atlanta, Georgia 30334​</a:t>
              </a:r>
            </a:p>
            <a:p>
              <a:pPr rtl="0" fontAlgn="base"/>
              <a:endParaRPr lang="en-US" sz="2400">
                <a:solidFill>
                  <a:srgbClr val="000000"/>
                </a:solidFill>
                <a:latin typeface="Gill Sans MT"/>
              </a:endParaRPr>
            </a:p>
            <a:p>
              <a:pPr rtl="0" fontAlgn="base"/>
              <a:r>
                <a:rPr lang="en-US" sz="2400">
                  <a:solidFill>
                    <a:srgbClr val="000000"/>
                  </a:solidFill>
                  <a:latin typeface="Gill Sans MT"/>
                </a:rPr>
                <a:t>470-938-3341 and 470-524-5791 </a:t>
              </a:r>
            </a:p>
          </p:txBody>
        </p:sp>
        <p:pic>
          <p:nvPicPr>
            <p:cNvPr id="47" name="Graphic 12" descr="Speaker phone with solid fill">
              <a:extLst>
                <a:ext uri="{FF2B5EF4-FFF2-40B4-BE49-F238E27FC236}">
                  <a16:creationId xmlns:a16="http://schemas.microsoft.com/office/drawing/2014/main" id="{20EDE4F9-7A0C-4B6F-8F9E-69A70E2B93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7498" y="5908830"/>
              <a:ext cx="517615" cy="517615"/>
            </a:xfrm>
            <a:prstGeom prst="rect">
              <a:avLst/>
            </a:prstGeom>
          </p:spPr>
        </p:pic>
        <p:pic>
          <p:nvPicPr>
            <p:cNvPr id="48" name="Graphic 11" descr="Marker with solid fill">
              <a:extLst>
                <a:ext uri="{FF2B5EF4-FFF2-40B4-BE49-F238E27FC236}">
                  <a16:creationId xmlns:a16="http://schemas.microsoft.com/office/drawing/2014/main" id="{161B7619-28AA-4E19-AA91-CEBB01001F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1722" y="4493932"/>
              <a:ext cx="564902" cy="564902"/>
            </a:xfrm>
            <a:prstGeom prst="rect">
              <a:avLst/>
            </a:prstGeom>
          </p:spPr>
        </p:pic>
        <p:pic>
          <p:nvPicPr>
            <p:cNvPr id="3" name="Graphic 3" descr="Envelope with solid fill">
              <a:extLst>
                <a:ext uri="{FF2B5EF4-FFF2-40B4-BE49-F238E27FC236}">
                  <a16:creationId xmlns:a16="http://schemas.microsoft.com/office/drawing/2014/main" id="{F62FA7DE-E6B7-4425-A36D-73EFB25CAC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9677" y="1791091"/>
              <a:ext cx="567161" cy="567161"/>
            </a:xfrm>
            <a:prstGeom prst="rect">
              <a:avLst/>
            </a:prstGeom>
          </p:spPr>
        </p:pic>
      </p:grpSp>
    </p:spTree>
    <p:extLst>
      <p:ext uri="{BB962C8B-B14F-4D97-AF65-F5344CB8AC3E}">
        <p14:creationId xmlns:p14="http://schemas.microsoft.com/office/powerpoint/2010/main" val="402937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Test review</a:t>
            </a:r>
            <a:endParaRPr lang="en-US">
              <a:solidFill>
                <a:schemeClr val="tx1"/>
              </a:solidFill>
              <a:ea typeface="+mj-ea"/>
              <a:cs typeface="+mj-cs"/>
            </a:endParaRPr>
          </a:p>
        </p:txBody>
      </p:sp>
    </p:spTree>
    <p:extLst>
      <p:ext uri="{BB962C8B-B14F-4D97-AF65-F5344CB8AC3E}">
        <p14:creationId xmlns:p14="http://schemas.microsoft.com/office/powerpoint/2010/main" val="352124252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Volunteer network and support</a:t>
            </a:r>
          </a:p>
        </p:txBody>
      </p:sp>
      <p:pic>
        <p:nvPicPr>
          <p:cNvPr id="4" name="Picture 3">
            <a:extLst>
              <a:ext uri="{FF2B5EF4-FFF2-40B4-BE49-F238E27FC236}">
                <a16:creationId xmlns:a16="http://schemas.microsoft.com/office/drawing/2014/main" id="{A8EA6528-44E1-4AF5-B195-91E6E187B0C7}"/>
              </a:ext>
            </a:extLst>
          </p:cNvPr>
          <p:cNvPicPr>
            <a:picLocks noChangeAspect="1"/>
          </p:cNvPicPr>
          <p:nvPr/>
        </p:nvPicPr>
        <p:blipFill>
          <a:blip r:embed="rId3"/>
          <a:stretch>
            <a:fillRect/>
          </a:stretch>
        </p:blipFill>
        <p:spPr>
          <a:xfrm>
            <a:off x="149491" y="1574860"/>
            <a:ext cx="3923046" cy="5283140"/>
          </a:xfrm>
          <a:prstGeom prst="rect">
            <a:avLst/>
          </a:prstGeom>
        </p:spPr>
      </p:pic>
      <p:pic>
        <p:nvPicPr>
          <p:cNvPr id="8" name="Picture 7" descr="A child sitting on a wooden bench&#10;&#10;Description automatically generated">
            <a:extLst>
              <a:ext uri="{FF2B5EF4-FFF2-40B4-BE49-F238E27FC236}">
                <a16:creationId xmlns:a16="http://schemas.microsoft.com/office/drawing/2014/main" id="{ED1A5594-DE6B-4C0D-9A59-5FB6336C7618}"/>
              </a:ext>
            </a:extLst>
          </p:cNvPr>
          <p:cNvPicPr>
            <a:picLocks noChangeAspect="1"/>
          </p:cNvPicPr>
          <p:nvPr/>
        </p:nvPicPr>
        <p:blipFill rotWithShape="1">
          <a:blip r:embed="rId4">
            <a:extLst>
              <a:ext uri="{28A0092B-C50C-407E-A947-70E740481C1C}">
                <a14:useLocalDpi xmlns:a14="http://schemas.microsoft.com/office/drawing/2010/main" val="0"/>
              </a:ext>
            </a:extLst>
          </a:blip>
          <a:srcRect l="3006" t="12230" r="16030" b="7529"/>
          <a:stretch/>
        </p:blipFill>
        <p:spPr>
          <a:xfrm>
            <a:off x="4270710" y="4651513"/>
            <a:ext cx="2968487" cy="2206487"/>
          </a:xfrm>
          <a:prstGeom prst="rect">
            <a:avLst/>
          </a:prstGeom>
        </p:spPr>
      </p:pic>
      <p:pic>
        <p:nvPicPr>
          <p:cNvPr id="11" name="Picture 10" descr="A picture containing person, outdoor, person, child&#10;&#10;Description automatically generated">
            <a:extLst>
              <a:ext uri="{FF2B5EF4-FFF2-40B4-BE49-F238E27FC236}">
                <a16:creationId xmlns:a16="http://schemas.microsoft.com/office/drawing/2014/main" id="{FD3AD6A6-1CC2-454C-8D32-C19E3F1CD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766" y="1574860"/>
            <a:ext cx="2371169" cy="2965689"/>
          </a:xfrm>
          <a:prstGeom prst="rect">
            <a:avLst/>
          </a:prstGeom>
        </p:spPr>
      </p:pic>
      <p:cxnSp>
        <p:nvCxnSpPr>
          <p:cNvPr id="19" name="Straight Arrow Connector 18">
            <a:extLst>
              <a:ext uri="{FF2B5EF4-FFF2-40B4-BE49-F238E27FC236}">
                <a16:creationId xmlns:a16="http://schemas.microsoft.com/office/drawing/2014/main" id="{8542B91B-29D0-4BA6-9093-3D4DFEDFA0CC}"/>
              </a:ext>
            </a:extLst>
          </p:cNvPr>
          <p:cNvCxnSpPr/>
          <p:nvPr/>
        </p:nvCxnSpPr>
        <p:spPr>
          <a:xfrm flipV="1">
            <a:off x="1378226" y="2504661"/>
            <a:ext cx="2892484"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B17C52C-3443-4D93-B632-E9E8BA96B95F}"/>
              </a:ext>
            </a:extLst>
          </p:cNvPr>
          <p:cNvCxnSpPr>
            <a:cxnSpLocks/>
          </p:cNvCxnSpPr>
          <p:nvPr/>
        </p:nvCxnSpPr>
        <p:spPr>
          <a:xfrm>
            <a:off x="3034748" y="3429000"/>
            <a:ext cx="1163431" cy="1438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62990F09-4185-4481-9446-8EFF94C8F9BF}"/>
              </a:ext>
            </a:extLst>
          </p:cNvPr>
          <p:cNvGrpSpPr/>
          <p:nvPr/>
        </p:nvGrpSpPr>
        <p:grpSpPr>
          <a:xfrm>
            <a:off x="5078387" y="1604671"/>
            <a:ext cx="6355580" cy="5166190"/>
            <a:chOff x="5078387" y="1604671"/>
            <a:chExt cx="6355580" cy="5166190"/>
          </a:xfrm>
        </p:grpSpPr>
        <p:sp>
          <p:nvSpPr>
            <p:cNvPr id="3" name="Isosceles Triangle 2">
              <a:extLst>
                <a:ext uri="{FF2B5EF4-FFF2-40B4-BE49-F238E27FC236}">
                  <a16:creationId xmlns:a16="http://schemas.microsoft.com/office/drawing/2014/main" id="{D1936538-C423-48A6-9BF5-2473CEB9F117}"/>
                </a:ext>
              </a:extLst>
            </p:cNvPr>
            <p:cNvSpPr/>
            <p:nvPr/>
          </p:nvSpPr>
          <p:spPr>
            <a:xfrm>
              <a:off x="5078387" y="1604671"/>
              <a:ext cx="6355580" cy="516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581318-9D46-4DC7-A260-1758A70C1B6F}"/>
                </a:ext>
              </a:extLst>
            </p:cNvPr>
            <p:cNvSpPr txBox="1"/>
            <p:nvPr/>
          </p:nvSpPr>
          <p:spPr>
            <a:xfrm>
              <a:off x="7792267" y="2014043"/>
              <a:ext cx="927826" cy="738664"/>
            </a:xfrm>
            <a:prstGeom prst="rect">
              <a:avLst/>
            </a:prstGeom>
            <a:noFill/>
          </p:spPr>
          <p:txBody>
            <a:bodyPr wrap="square" rtlCol="0">
              <a:spAutoFit/>
            </a:bodyPr>
            <a:lstStyle/>
            <a:p>
              <a:pPr lvl="0" algn="ctr"/>
              <a:r>
                <a:rPr lang="en-US" sz="1400" b="1">
                  <a:solidFill>
                    <a:schemeClr val="bg1"/>
                  </a:solidFill>
                </a:rPr>
                <a:t>State </a:t>
              </a:r>
            </a:p>
            <a:p>
              <a:pPr lvl="0" algn="ctr"/>
              <a:r>
                <a:rPr lang="en-US" sz="1400" b="1">
                  <a:solidFill>
                    <a:schemeClr val="bg1"/>
                  </a:solidFill>
                </a:rPr>
                <a:t>Staff </a:t>
              </a:r>
            </a:p>
            <a:p>
              <a:pPr lvl="0" algn="ctr"/>
              <a:r>
                <a:rPr lang="en-US" sz="1400" b="1">
                  <a:solidFill>
                    <a:schemeClr val="bg1"/>
                  </a:solidFill>
                </a:rPr>
                <a:t>2 to 4</a:t>
              </a:r>
              <a:endParaRPr lang="en-US" sz="1400"/>
            </a:p>
          </p:txBody>
        </p:sp>
        <p:sp>
          <p:nvSpPr>
            <p:cNvPr id="21" name="TextBox 20">
              <a:extLst>
                <a:ext uri="{FF2B5EF4-FFF2-40B4-BE49-F238E27FC236}">
                  <a16:creationId xmlns:a16="http://schemas.microsoft.com/office/drawing/2014/main" id="{28B5C6F4-7E8B-4909-8C66-88CD45D81A17}"/>
                </a:ext>
              </a:extLst>
            </p:cNvPr>
            <p:cNvSpPr txBox="1"/>
            <p:nvPr/>
          </p:nvSpPr>
          <p:spPr>
            <a:xfrm>
              <a:off x="7274232" y="2883066"/>
              <a:ext cx="1963891" cy="1015663"/>
            </a:xfrm>
            <a:prstGeom prst="rect">
              <a:avLst/>
            </a:prstGeom>
            <a:noFill/>
          </p:spPr>
          <p:txBody>
            <a:bodyPr wrap="square" rtlCol="0">
              <a:spAutoFit/>
            </a:bodyPr>
            <a:lstStyle/>
            <a:p>
              <a:pPr lvl="0" algn="ctr"/>
              <a:r>
                <a:rPr lang="en-US" sz="2000" b="1">
                  <a:solidFill>
                    <a:schemeClr val="bg1"/>
                  </a:solidFill>
                </a:rPr>
                <a:t>Board Members</a:t>
              </a:r>
            </a:p>
            <a:p>
              <a:pPr lvl="0" algn="ctr"/>
              <a:r>
                <a:rPr lang="en-US" sz="2000" b="1">
                  <a:solidFill>
                    <a:schemeClr val="bg1"/>
                  </a:solidFill>
                </a:rPr>
                <a:t>20</a:t>
              </a:r>
            </a:p>
          </p:txBody>
        </p:sp>
        <p:sp>
          <p:nvSpPr>
            <p:cNvPr id="22" name="TextBox 21">
              <a:extLst>
                <a:ext uri="{FF2B5EF4-FFF2-40B4-BE49-F238E27FC236}">
                  <a16:creationId xmlns:a16="http://schemas.microsoft.com/office/drawing/2014/main" id="{62F921B8-088B-430D-B44F-92D1B83E12A3}"/>
                </a:ext>
              </a:extLst>
            </p:cNvPr>
            <p:cNvSpPr txBox="1"/>
            <p:nvPr/>
          </p:nvSpPr>
          <p:spPr>
            <a:xfrm>
              <a:off x="6411311" y="4249053"/>
              <a:ext cx="3689734" cy="954107"/>
            </a:xfrm>
            <a:prstGeom prst="rect">
              <a:avLst/>
            </a:prstGeom>
            <a:noFill/>
          </p:spPr>
          <p:txBody>
            <a:bodyPr wrap="square" rtlCol="0">
              <a:spAutoFit/>
            </a:bodyPr>
            <a:lstStyle/>
            <a:p>
              <a:pPr lvl="0" algn="ctr"/>
              <a:r>
                <a:rPr lang="en-US" sz="2800" b="1">
                  <a:solidFill>
                    <a:schemeClr val="bg1"/>
                  </a:solidFill>
                </a:rPr>
                <a:t>Local Coordinators</a:t>
              </a:r>
            </a:p>
            <a:p>
              <a:pPr lvl="0" algn="ctr"/>
              <a:r>
                <a:rPr lang="en-US" sz="2800" b="1">
                  <a:solidFill>
                    <a:schemeClr val="bg1"/>
                  </a:solidFill>
                </a:rPr>
                <a:t>70</a:t>
              </a:r>
            </a:p>
          </p:txBody>
        </p:sp>
        <p:sp>
          <p:nvSpPr>
            <p:cNvPr id="23" name="TextBox 22">
              <a:extLst>
                <a:ext uri="{FF2B5EF4-FFF2-40B4-BE49-F238E27FC236}">
                  <a16:creationId xmlns:a16="http://schemas.microsoft.com/office/drawing/2014/main" id="{488D5AA7-49C2-4371-B63D-7CB3D00EFC0F}"/>
                </a:ext>
              </a:extLst>
            </p:cNvPr>
            <p:cNvSpPr txBox="1"/>
            <p:nvPr/>
          </p:nvSpPr>
          <p:spPr>
            <a:xfrm>
              <a:off x="6359991" y="5394258"/>
              <a:ext cx="3689734" cy="1323439"/>
            </a:xfrm>
            <a:prstGeom prst="rect">
              <a:avLst/>
            </a:prstGeom>
            <a:noFill/>
          </p:spPr>
          <p:txBody>
            <a:bodyPr wrap="square" rtlCol="0">
              <a:spAutoFit/>
            </a:bodyPr>
            <a:lstStyle/>
            <a:p>
              <a:pPr lvl="0" algn="ctr"/>
              <a:r>
                <a:rPr lang="en-US" sz="4000" b="1">
                  <a:solidFill>
                    <a:schemeClr val="bg1"/>
                  </a:solidFill>
                </a:rPr>
                <a:t>Volunteers</a:t>
              </a:r>
            </a:p>
            <a:p>
              <a:pPr lvl="0" algn="ctr"/>
              <a:r>
                <a:rPr lang="en-US" sz="4000" b="1">
                  <a:solidFill>
                    <a:schemeClr val="bg1"/>
                  </a:solidFill>
                </a:rPr>
                <a:t>3,000 +</a:t>
              </a:r>
            </a:p>
          </p:txBody>
        </p:sp>
        <p:cxnSp>
          <p:nvCxnSpPr>
            <p:cNvPr id="6" name="Straight Connector 5">
              <a:extLst>
                <a:ext uri="{FF2B5EF4-FFF2-40B4-BE49-F238E27FC236}">
                  <a16:creationId xmlns:a16="http://schemas.microsoft.com/office/drawing/2014/main" id="{AE36B748-310B-4F1B-BC7E-54A66854428B}"/>
                </a:ext>
              </a:extLst>
            </p:cNvPr>
            <p:cNvCxnSpPr>
              <a:cxnSpLocks/>
            </p:cNvCxnSpPr>
            <p:nvPr/>
          </p:nvCxnSpPr>
          <p:spPr>
            <a:xfrm>
              <a:off x="7536461" y="2819653"/>
              <a:ext cx="1439437" cy="7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D48FB2-FE2C-4CDD-8599-D447FC79A606}"/>
                </a:ext>
              </a:extLst>
            </p:cNvPr>
            <p:cNvCxnSpPr>
              <a:cxnSpLocks/>
            </p:cNvCxnSpPr>
            <p:nvPr/>
          </p:nvCxnSpPr>
          <p:spPr>
            <a:xfrm>
              <a:off x="6831935" y="3993835"/>
              <a:ext cx="29393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28D42F-EAF5-4AC2-B2CC-79634C10D225}"/>
                </a:ext>
              </a:extLst>
            </p:cNvPr>
            <p:cNvCxnSpPr>
              <a:cxnSpLocks/>
            </p:cNvCxnSpPr>
            <p:nvPr/>
          </p:nvCxnSpPr>
          <p:spPr>
            <a:xfrm>
              <a:off x="5957797" y="5371550"/>
              <a:ext cx="4596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34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1EF7DB-74FF-4FD2-8DAC-55C54E984CD2}"/>
              </a:ext>
            </a:extLst>
          </p:cNvPr>
          <p:cNvSpPr txBox="1">
            <a:spLocks/>
          </p:cNvSpPr>
          <p:nvPr/>
        </p:nvSpPr>
        <p:spPr bwMode="black">
          <a:xfrm>
            <a:off x="601035" y="285331"/>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AAS volunteers use Standardized protocols</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9359829" cy="4886412"/>
          </a:xfrm>
        </p:spPr>
        <p:txBody>
          <a:bodyPr vert="horz" lIns="91440" tIns="45720" rIns="91440" bIns="45720" rtlCol="0" anchor="t">
            <a:normAutofit/>
          </a:bodyPr>
          <a:lstStyle/>
          <a:p>
            <a:endParaRPr lang="en-US" sz="2000" b="1"/>
          </a:p>
          <a:p>
            <a:pPr lvl="1"/>
            <a:endParaRPr lang="en-US" sz="2000"/>
          </a:p>
          <a:p>
            <a:pPr lvl="1"/>
            <a:endParaRPr lang="en-US" sz="2000"/>
          </a:p>
        </p:txBody>
      </p:sp>
      <p:sp>
        <p:nvSpPr>
          <p:cNvPr id="4" name="Content Placeholder 2">
            <a:extLst>
              <a:ext uri="{FF2B5EF4-FFF2-40B4-BE49-F238E27FC236}">
                <a16:creationId xmlns:a16="http://schemas.microsoft.com/office/drawing/2014/main" id="{2F31F12B-7258-4D06-9630-85FAC15CBD93}"/>
              </a:ext>
            </a:extLst>
          </p:cNvPr>
          <p:cNvSpPr txBox="1">
            <a:spLocks/>
          </p:cNvSpPr>
          <p:nvPr/>
        </p:nvSpPr>
        <p:spPr>
          <a:xfrm>
            <a:off x="490235" y="1672153"/>
            <a:ext cx="7200092" cy="49091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EPA Approved Quality Assurance Project Plan (QAPP)</a:t>
            </a:r>
          </a:p>
          <a:p>
            <a:r>
              <a:rPr lang="en-US" sz="2400" dirty="0"/>
              <a:t>Quality Assurance/Quality Control (QA/QC)</a:t>
            </a:r>
          </a:p>
          <a:p>
            <a:pPr lvl="1"/>
            <a:r>
              <a:rPr lang="en-US" sz="2200" dirty="0"/>
              <a:t>Required to attend workshop(s) and pass certification test(s) to become certified</a:t>
            </a:r>
          </a:p>
          <a:p>
            <a:pPr lvl="1"/>
            <a:r>
              <a:rPr lang="en-US" sz="2200" dirty="0"/>
              <a:t>Only individuals are certified</a:t>
            </a:r>
          </a:p>
          <a:p>
            <a:pPr lvl="1"/>
            <a:r>
              <a:rPr lang="en-US" sz="2200" dirty="0"/>
              <a:t>Set monitoring protocol ensures all volunteers are collecting baseline data using standard methods</a:t>
            </a:r>
            <a:endParaRPr lang="en-US" dirty="0"/>
          </a:p>
          <a:p>
            <a:pPr lvl="1"/>
            <a:r>
              <a:rPr lang="en-US" sz="2200" dirty="0"/>
              <a:t>Only certified volunteers can </a:t>
            </a:r>
            <a:r>
              <a:rPr lang="en-US" sz="2200" u="sng" dirty="0"/>
              <a:t>enter</a:t>
            </a:r>
            <a:r>
              <a:rPr lang="en-US" sz="2200" dirty="0"/>
              <a:t> data, but anyone can </a:t>
            </a:r>
            <a:r>
              <a:rPr lang="en-US" sz="2200" u="sng" dirty="0"/>
              <a:t>access</a:t>
            </a:r>
            <a:r>
              <a:rPr lang="en-US" sz="2200" dirty="0"/>
              <a:t> the 20+ years of data in the online AAS database</a:t>
            </a:r>
          </a:p>
          <a:p>
            <a:pPr marL="457200" lvl="1"/>
            <a:endParaRPr lang="en-US" sz="2000" dirty="0"/>
          </a:p>
          <a:p>
            <a:pPr marL="0" indent="0">
              <a:buNone/>
            </a:pPr>
            <a:endParaRPr lang="en-US" dirty="0"/>
          </a:p>
          <a:p>
            <a:pPr lvl="1"/>
            <a:endParaRPr lang="en-US" sz="2000" dirty="0"/>
          </a:p>
        </p:txBody>
      </p:sp>
      <p:pic>
        <p:nvPicPr>
          <p:cNvPr id="7" name="Picture 6" descr="A picture containing person, indoor, table, window&#10;&#10;Description automatically generated">
            <a:extLst>
              <a:ext uri="{FF2B5EF4-FFF2-40B4-BE49-F238E27FC236}">
                <a16:creationId xmlns:a16="http://schemas.microsoft.com/office/drawing/2014/main" id="{04F23E1F-855F-4BDF-9F49-F0D631166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255" y="1712070"/>
            <a:ext cx="3425126" cy="4566835"/>
          </a:xfrm>
          <a:prstGeom prst="rect">
            <a:avLst/>
          </a:prstGeom>
        </p:spPr>
      </p:pic>
    </p:spTree>
    <p:extLst>
      <p:ext uri="{BB962C8B-B14F-4D97-AF65-F5344CB8AC3E}">
        <p14:creationId xmlns:p14="http://schemas.microsoft.com/office/powerpoint/2010/main" val="2919727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Earning your </a:t>
            </a:r>
            <a:r>
              <a:rPr lang="en-US" err="1"/>
              <a:t>qa</a:t>
            </a:r>
            <a:r>
              <a:rPr lang="en-US"/>
              <a:t>/qc bacterial certification</a:t>
            </a:r>
          </a:p>
        </p:txBody>
      </p:sp>
      <p:pic>
        <p:nvPicPr>
          <p:cNvPr id="5" name="Picture 4" descr="A picture containing person, table, sitting, holding&#10;&#10;Description automatically generated">
            <a:extLst>
              <a:ext uri="{FF2B5EF4-FFF2-40B4-BE49-F238E27FC236}">
                <a16:creationId xmlns:a16="http://schemas.microsoft.com/office/drawing/2014/main" id="{84CE9AB0-027A-448F-B1D4-C5D00A71CCBB}"/>
              </a:ext>
            </a:extLst>
          </p:cNvPr>
          <p:cNvPicPr>
            <a:picLocks noChangeAspect="1"/>
          </p:cNvPicPr>
          <p:nvPr/>
        </p:nvPicPr>
        <p:blipFill rotWithShape="1">
          <a:blip r:embed="rId3">
            <a:extLst>
              <a:ext uri="{28A0092B-C50C-407E-A947-70E740481C1C}">
                <a14:useLocalDpi xmlns:a14="http://schemas.microsoft.com/office/drawing/2010/main" val="0"/>
              </a:ext>
            </a:extLst>
          </a:blip>
          <a:srcRect t="8333" b="19444"/>
          <a:stretch/>
        </p:blipFill>
        <p:spPr>
          <a:xfrm>
            <a:off x="3013636" y="2488287"/>
            <a:ext cx="2343491" cy="2256695"/>
          </a:xfrm>
          <a:prstGeom prst="rect">
            <a:avLst/>
          </a:prstGeom>
        </p:spPr>
      </p:pic>
      <p:pic>
        <p:nvPicPr>
          <p:cNvPr id="7" name="Picture 6">
            <a:extLst>
              <a:ext uri="{FF2B5EF4-FFF2-40B4-BE49-F238E27FC236}">
                <a16:creationId xmlns:a16="http://schemas.microsoft.com/office/drawing/2014/main" id="{0E04A94E-4B93-401D-9A45-8AEE098CFEE5}"/>
              </a:ext>
            </a:extLst>
          </p:cNvPr>
          <p:cNvPicPr>
            <a:picLocks noChangeAspect="1"/>
          </p:cNvPicPr>
          <p:nvPr/>
        </p:nvPicPr>
        <p:blipFill rotWithShape="1">
          <a:blip r:embed="rId4"/>
          <a:srcRect l="5763" t="4169" r="6465" b="3747"/>
          <a:stretch/>
        </p:blipFill>
        <p:spPr>
          <a:xfrm>
            <a:off x="6424865" y="2463447"/>
            <a:ext cx="2556148" cy="2257842"/>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C8BDAE2F-82E8-4DDD-99F8-A6F67FA4F05A}"/>
              </a:ext>
            </a:extLst>
          </p:cNvPr>
          <p:cNvPicPr>
            <a:picLocks noChangeAspect="1"/>
          </p:cNvPicPr>
          <p:nvPr/>
        </p:nvPicPr>
        <p:blipFill rotWithShape="1">
          <a:blip r:embed="rId5">
            <a:extLst>
              <a:ext uri="{28A0092B-C50C-407E-A947-70E740481C1C}">
                <a14:useLocalDpi xmlns:a14="http://schemas.microsoft.com/office/drawing/2010/main" val="0"/>
              </a:ext>
            </a:extLst>
          </a:blip>
          <a:srcRect l="28061" t="18706" r="-66"/>
          <a:stretch/>
        </p:blipFill>
        <p:spPr>
          <a:xfrm>
            <a:off x="9285077" y="2464595"/>
            <a:ext cx="2665113" cy="2256695"/>
          </a:xfrm>
          <a:prstGeom prst="rect">
            <a:avLst/>
          </a:prstGeom>
        </p:spPr>
      </p:pic>
      <p:pic>
        <p:nvPicPr>
          <p:cNvPr id="10" name="Picture 9">
            <a:extLst>
              <a:ext uri="{FF2B5EF4-FFF2-40B4-BE49-F238E27FC236}">
                <a16:creationId xmlns:a16="http://schemas.microsoft.com/office/drawing/2014/main" id="{CE8B0880-3123-4027-8949-C5F08CFE505E}"/>
              </a:ext>
            </a:extLst>
          </p:cNvPr>
          <p:cNvPicPr>
            <a:picLocks noChangeAspect="1"/>
          </p:cNvPicPr>
          <p:nvPr/>
        </p:nvPicPr>
        <p:blipFill rotWithShape="1">
          <a:blip r:embed="rId6"/>
          <a:srcRect l="16732"/>
          <a:stretch/>
        </p:blipFill>
        <p:spPr>
          <a:xfrm>
            <a:off x="230783" y="2487140"/>
            <a:ext cx="2479803" cy="2234149"/>
          </a:xfrm>
          <a:prstGeom prst="rect">
            <a:avLst/>
          </a:prstGeom>
        </p:spPr>
      </p:pic>
      <p:sp>
        <p:nvSpPr>
          <p:cNvPr id="12" name="TextBox 11">
            <a:extLst>
              <a:ext uri="{FF2B5EF4-FFF2-40B4-BE49-F238E27FC236}">
                <a16:creationId xmlns:a16="http://schemas.microsoft.com/office/drawing/2014/main" id="{936AE74B-DE6F-4010-A64F-BE8BA0CC5255}"/>
              </a:ext>
            </a:extLst>
          </p:cNvPr>
          <p:cNvSpPr txBox="1"/>
          <p:nvPr/>
        </p:nvSpPr>
        <p:spPr>
          <a:xfrm>
            <a:off x="230783" y="4807962"/>
            <a:ext cx="5126344" cy="1015663"/>
          </a:xfrm>
          <a:prstGeom prst="rect">
            <a:avLst/>
          </a:prstGeom>
          <a:noFill/>
        </p:spPr>
        <p:txBody>
          <a:bodyPr wrap="square">
            <a:spAutoFit/>
          </a:bodyPr>
          <a:lstStyle/>
          <a:p>
            <a:pPr algn="ctr"/>
            <a:r>
              <a:rPr lang="en-US" sz="2000" b="1">
                <a:solidFill>
                  <a:srgbClr val="000000"/>
                </a:solidFill>
                <a:cs typeface="Calibri"/>
              </a:rPr>
              <a:t>FIELD</a:t>
            </a:r>
            <a:r>
              <a:rPr lang="en-US" sz="2000" b="1" i="0" u="none" strike="noStrike">
                <a:solidFill>
                  <a:srgbClr val="000000"/>
                </a:solidFill>
                <a:effectLst/>
                <a:cs typeface="Calibri"/>
              </a:rPr>
              <a:t> &amp; LAB</a:t>
            </a:r>
            <a:r>
              <a:rPr lang="en-US" sz="2000" b="0" i="0" u="none" strike="noStrike">
                <a:solidFill>
                  <a:srgbClr val="000000"/>
                </a:solidFill>
                <a:effectLst/>
                <a:cs typeface="Calibri"/>
              </a:rPr>
              <a:t>: </a:t>
            </a:r>
            <a:r>
              <a:rPr lang="en-US" sz="2000" b="0" i="0">
                <a:solidFill>
                  <a:srgbClr val="444444"/>
                </a:solidFill>
                <a:effectLst/>
                <a:cs typeface="Calibri"/>
              </a:rPr>
              <a:t>​</a:t>
            </a:r>
          </a:p>
          <a:p>
            <a:pPr algn="ctr" rtl="0" fontAlgn="base"/>
            <a:r>
              <a:rPr lang="en-US" sz="2000" b="0" i="0" u="none" strike="noStrike">
                <a:solidFill>
                  <a:srgbClr val="000000"/>
                </a:solidFill>
                <a:effectLst/>
                <a:cs typeface="Calibri"/>
              </a:rPr>
              <a:t>Volunteers must demonstrate how to properly collect and plate a sample</a:t>
            </a:r>
            <a:r>
              <a:rPr lang="en-US" sz="2000" b="0" i="0">
                <a:solidFill>
                  <a:srgbClr val="444444"/>
                </a:solidFill>
                <a:effectLst/>
                <a:cs typeface="Calibri"/>
              </a:rPr>
              <a:t>​</a:t>
            </a:r>
          </a:p>
        </p:txBody>
      </p:sp>
      <p:sp>
        <p:nvSpPr>
          <p:cNvPr id="14" name="TextBox 13">
            <a:extLst>
              <a:ext uri="{FF2B5EF4-FFF2-40B4-BE49-F238E27FC236}">
                <a16:creationId xmlns:a16="http://schemas.microsoft.com/office/drawing/2014/main" id="{2B2861A4-39EB-491C-A846-43BD68BB7944}"/>
              </a:ext>
            </a:extLst>
          </p:cNvPr>
          <p:cNvSpPr txBox="1"/>
          <p:nvPr/>
        </p:nvSpPr>
        <p:spPr>
          <a:xfrm>
            <a:off x="6424865" y="4780502"/>
            <a:ext cx="5525325" cy="1631216"/>
          </a:xfrm>
          <a:prstGeom prst="rect">
            <a:avLst/>
          </a:prstGeom>
          <a:noFill/>
        </p:spPr>
        <p:txBody>
          <a:bodyPr wrap="square">
            <a:spAutoFit/>
          </a:bodyPr>
          <a:lstStyle/>
          <a:p>
            <a:pPr algn="ctr" rtl="0" fontAlgn="base"/>
            <a:r>
              <a:rPr lang="en-US" sz="2000" b="1" i="0" u="none" strike="noStrike" dirty="0">
                <a:solidFill>
                  <a:srgbClr val="000000"/>
                </a:solidFill>
                <a:effectLst/>
                <a:cs typeface="Calibri"/>
              </a:rPr>
              <a:t>WRITTEN TEST</a:t>
            </a:r>
            <a:r>
              <a:rPr lang="en-US" sz="2000" b="0" i="0" u="none" strike="noStrike" dirty="0">
                <a:solidFill>
                  <a:srgbClr val="000000"/>
                </a:solidFill>
                <a:effectLst/>
                <a:cs typeface="Calibri"/>
              </a:rPr>
              <a:t>: </a:t>
            </a:r>
            <a:r>
              <a:rPr lang="en-US" sz="2000" b="0" i="0" dirty="0">
                <a:solidFill>
                  <a:srgbClr val="444444"/>
                </a:solidFill>
                <a:effectLst/>
                <a:cs typeface="Calibri"/>
              </a:rPr>
              <a:t>​</a:t>
            </a:r>
          </a:p>
          <a:p>
            <a:pPr algn="ctr" rtl="0" fontAlgn="base"/>
            <a:r>
              <a:rPr lang="en-US" sz="2000" b="0" i="0" u="none" strike="noStrike" dirty="0">
                <a:solidFill>
                  <a:srgbClr val="000000"/>
                </a:solidFill>
                <a:effectLst/>
                <a:cs typeface="Calibri"/>
              </a:rPr>
              <a:t>Volunteers must pass a written evaluation with a score of at least 80%</a:t>
            </a:r>
            <a:r>
              <a:rPr lang="en-US" sz="2000" b="0" i="0" dirty="0">
                <a:solidFill>
                  <a:srgbClr val="444444"/>
                </a:solidFill>
                <a:effectLst/>
                <a:cs typeface="Calibri"/>
              </a:rPr>
              <a:t>​</a:t>
            </a:r>
            <a:r>
              <a:rPr lang="en-US" sz="2000" dirty="0">
                <a:solidFill>
                  <a:srgbClr val="444444"/>
                </a:solidFill>
                <a:cs typeface="Calibri"/>
              </a:rPr>
              <a:t> and</a:t>
            </a:r>
            <a:r>
              <a:rPr lang="en-US" sz="2000" b="0" i="0" u="none" strike="noStrike" dirty="0">
                <a:solidFill>
                  <a:srgbClr val="000000"/>
                </a:solidFill>
                <a:effectLst/>
                <a:cs typeface="Calibri"/>
              </a:rPr>
              <a:t> must correctly identify </a:t>
            </a:r>
          </a:p>
          <a:p>
            <a:pPr algn="ctr" rtl="0" fontAlgn="base"/>
            <a:r>
              <a:rPr lang="en-US" sz="2000" b="0" i="1" u="none" strike="noStrike" dirty="0">
                <a:solidFill>
                  <a:srgbClr val="000000"/>
                </a:solidFill>
                <a:effectLst/>
                <a:cs typeface="Calibri"/>
              </a:rPr>
              <a:t>E. coli </a:t>
            </a:r>
            <a:r>
              <a:rPr lang="en-US" sz="2000" b="0" i="0" u="none" strike="noStrike" dirty="0">
                <a:solidFill>
                  <a:srgbClr val="000000"/>
                </a:solidFill>
                <a:effectLst/>
                <a:cs typeface="Calibri"/>
              </a:rPr>
              <a:t>colonies and calculate </a:t>
            </a:r>
            <a:r>
              <a:rPr lang="en-US" sz="2000" b="0" i="1" u="none" strike="noStrike" dirty="0">
                <a:solidFill>
                  <a:srgbClr val="000000"/>
                </a:solidFill>
                <a:effectLst/>
                <a:cs typeface="Calibri"/>
              </a:rPr>
              <a:t>E. coli </a:t>
            </a:r>
            <a:r>
              <a:rPr lang="en-US" sz="2000" b="0" i="0" u="none" strike="noStrike" dirty="0">
                <a:solidFill>
                  <a:srgbClr val="000000"/>
                </a:solidFill>
                <a:effectLst/>
                <a:cs typeface="Calibri"/>
              </a:rPr>
              <a:t>levels of example plates with accuracy of at least 90%</a:t>
            </a:r>
            <a:endParaRPr lang="en-US" sz="2000" b="0" i="0" dirty="0">
              <a:solidFill>
                <a:srgbClr val="444444"/>
              </a:solidFill>
              <a:effectLst/>
              <a:cs typeface="Calibri"/>
            </a:endParaRPr>
          </a:p>
        </p:txBody>
      </p:sp>
    </p:spTree>
    <p:extLst>
      <p:ext uri="{BB962C8B-B14F-4D97-AF65-F5344CB8AC3E}">
        <p14:creationId xmlns:p14="http://schemas.microsoft.com/office/powerpoint/2010/main" val="154884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Why is bacterial monitoring important?</a:t>
            </a:r>
          </a:p>
        </p:txBody>
      </p:sp>
      <p:pic>
        <p:nvPicPr>
          <p:cNvPr id="5" name="Picture 4" descr="A group of people sitting at a table&#10;&#10;Description automatically generated">
            <a:extLst>
              <a:ext uri="{FF2B5EF4-FFF2-40B4-BE49-F238E27FC236}">
                <a16:creationId xmlns:a16="http://schemas.microsoft.com/office/drawing/2014/main" id="{B2FB43D3-ED1D-4306-922D-7B3711816EDC}"/>
              </a:ext>
            </a:extLst>
          </p:cNvPr>
          <p:cNvPicPr>
            <a:picLocks noChangeAspect="1"/>
          </p:cNvPicPr>
          <p:nvPr/>
        </p:nvPicPr>
        <p:blipFill rotWithShape="1">
          <a:blip r:embed="rId3">
            <a:extLst>
              <a:ext uri="{28A0092B-C50C-407E-A947-70E740481C1C}">
                <a14:useLocalDpi xmlns:a14="http://schemas.microsoft.com/office/drawing/2010/main" val="0"/>
              </a:ext>
            </a:extLst>
          </a:blip>
          <a:srcRect l="3270" r="2443"/>
          <a:stretch/>
        </p:blipFill>
        <p:spPr>
          <a:xfrm>
            <a:off x="6708808" y="1698936"/>
            <a:ext cx="4872511" cy="3875842"/>
          </a:xfrm>
          <a:prstGeom prst="rect">
            <a:avLst/>
          </a:prstGeom>
        </p:spPr>
      </p:pic>
      <p:sp>
        <p:nvSpPr>
          <p:cNvPr id="8" name="Content Placeholder 2">
            <a:extLst>
              <a:ext uri="{FF2B5EF4-FFF2-40B4-BE49-F238E27FC236}">
                <a16:creationId xmlns:a16="http://schemas.microsoft.com/office/drawing/2014/main" id="{481E32C6-8D21-41CC-9EF9-231AC50B6D28}"/>
              </a:ext>
            </a:extLst>
          </p:cNvPr>
          <p:cNvSpPr txBox="1">
            <a:spLocks/>
          </p:cNvSpPr>
          <p:nvPr/>
        </p:nvSpPr>
        <p:spPr>
          <a:xfrm>
            <a:off x="490407" y="1698936"/>
            <a:ext cx="6049397" cy="488641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b="1" dirty="0"/>
              <a:t>Monitor</a:t>
            </a:r>
            <a:r>
              <a:rPr lang="en-US" sz="2400" dirty="0"/>
              <a:t> </a:t>
            </a:r>
            <a:r>
              <a:rPr lang="en-US" sz="2400" b="1" i="0" u="none" strike="noStrike" dirty="0">
                <a:solidFill>
                  <a:srgbClr val="000000"/>
                </a:solidFill>
                <a:effectLst/>
                <a:cs typeface="Calibri"/>
              </a:rPr>
              <a:t>bacterial contamination of surface waters to asses</a:t>
            </a:r>
            <a:r>
              <a:rPr lang="en-US" sz="2400" b="1" dirty="0">
                <a:solidFill>
                  <a:srgbClr val="000000"/>
                </a:solidFill>
                <a:cs typeface="Calibri"/>
              </a:rPr>
              <a:t>s if pathogens are present</a:t>
            </a:r>
            <a:endParaRPr lang="en-US" sz="2400" dirty="0"/>
          </a:p>
          <a:p>
            <a:pPr lvl="1"/>
            <a:r>
              <a:rPr lang="en-US" sz="2200" dirty="0"/>
              <a:t>Human </a:t>
            </a:r>
            <a:r>
              <a:rPr lang="en-US" sz="2200" dirty="0">
                <a:solidFill>
                  <a:srgbClr val="000000"/>
                </a:solidFill>
                <a:cs typeface="Calibri"/>
              </a:rPr>
              <a:t>health is at risk when in contact with waters that contain harmful bacteria </a:t>
            </a:r>
          </a:p>
          <a:p>
            <a:pPr lvl="1"/>
            <a:r>
              <a:rPr lang="en-US" sz="2200" dirty="0"/>
              <a:t>Gaining</a:t>
            </a:r>
            <a:r>
              <a:rPr lang="en-US" sz="2200" dirty="0">
                <a:solidFill>
                  <a:srgbClr val="000000"/>
                </a:solidFill>
                <a:cs typeface="Calibri"/>
              </a:rPr>
              <a:t> a snapshot of surface water contamination (</a:t>
            </a:r>
            <a:r>
              <a:rPr lang="en-US" sz="2200" i="1" dirty="0">
                <a:solidFill>
                  <a:srgbClr val="000000"/>
                </a:solidFill>
                <a:cs typeface="Calibri"/>
              </a:rPr>
              <a:t>E. coli </a:t>
            </a:r>
            <a:r>
              <a:rPr lang="en-US" sz="2200" dirty="0">
                <a:solidFill>
                  <a:srgbClr val="000000"/>
                </a:solidFill>
                <a:cs typeface="Calibri"/>
              </a:rPr>
              <a:t>colonies), not long-term trends</a:t>
            </a:r>
            <a:endParaRPr lang="en-US" sz="2200" dirty="0"/>
          </a:p>
          <a:p>
            <a:pPr marL="0" indent="0">
              <a:buNone/>
            </a:pPr>
            <a:endParaRPr lang="en-US" dirty="0"/>
          </a:p>
          <a:p>
            <a:pPr lvl="1"/>
            <a:endParaRPr lang="en-US" sz="2000" dirty="0"/>
          </a:p>
        </p:txBody>
      </p:sp>
    </p:spTree>
    <p:extLst>
      <p:ext uri="{BB962C8B-B14F-4D97-AF65-F5344CB8AC3E}">
        <p14:creationId xmlns:p14="http://schemas.microsoft.com/office/powerpoint/2010/main" val="221396862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1749</TotalTime>
  <Words>7990</Words>
  <Application>Microsoft Office PowerPoint</Application>
  <PresentationFormat>Widescreen</PresentationFormat>
  <Paragraphs>731</Paragraphs>
  <Slides>53</Slides>
  <Notes>53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Arial Nova</vt:lpstr>
      <vt:lpstr>Arial,Sans-Serif</vt:lpstr>
      <vt:lpstr>Calibri</vt:lpstr>
      <vt:lpstr>Calibri Light</vt:lpstr>
      <vt:lpstr>Gill Sans MT</vt:lpstr>
      <vt:lpstr>Source Serif Pro VF</vt:lpstr>
      <vt:lpstr>WordVisi_MSFontService</vt:lpstr>
      <vt:lpstr>Parcel</vt:lpstr>
      <vt:lpstr>Office Theme</vt:lpstr>
      <vt:lpstr>Bacterial Monitoring workshop</vt:lpstr>
      <vt:lpstr>PowerPoint Presentation</vt:lpstr>
      <vt:lpstr>Types of Pollution</vt:lpstr>
      <vt:lpstr>What is a watershed? </vt:lpstr>
      <vt:lpstr>Where is your watershed?</vt:lpstr>
      <vt:lpstr>Volunteer network and support</vt:lpstr>
      <vt:lpstr>PowerPoint Presentation</vt:lpstr>
      <vt:lpstr>Earning your qa/qc bacterial certification</vt:lpstr>
      <vt:lpstr>Why is bacterial monitoring important?</vt:lpstr>
      <vt:lpstr>About Bacteria</vt:lpstr>
      <vt:lpstr>What is e. coli?</vt:lpstr>
      <vt:lpstr>Why monitor for e. coli?</vt:lpstr>
      <vt:lpstr>PowerPoint Presentation</vt:lpstr>
      <vt:lpstr>PowerPoint Presentation</vt:lpstr>
      <vt:lpstr>How to Monitor for e. coli</vt:lpstr>
      <vt:lpstr>Step 1: Prepare the blank/control</vt:lpstr>
      <vt:lpstr>Step 2: Collecting a sample</vt:lpstr>
      <vt:lpstr>Step 3: plating your sample</vt:lpstr>
      <vt:lpstr>Step 4: Incubating your sample</vt:lpstr>
      <vt:lpstr>Step 5: Reading your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6: Calculating your results</vt:lpstr>
      <vt:lpstr>Step 6: Calculating your results</vt:lpstr>
      <vt:lpstr>Step 6: Calculating your results</vt:lpstr>
      <vt:lpstr>Step 6: Calculating your results</vt:lpstr>
      <vt:lpstr>Step 6: Calculating your results</vt:lpstr>
      <vt:lpstr>Step 7: Disposal and Clean-up</vt:lpstr>
      <vt:lpstr>How to store petrifilm</vt:lpstr>
      <vt:lpstr>Regulatory standards</vt:lpstr>
      <vt:lpstr>high e. coli counts</vt:lpstr>
      <vt:lpstr>high e. coli counts</vt:lpstr>
      <vt:lpstr>Safety </vt:lpstr>
      <vt:lpstr>Once you’re certified</vt:lpstr>
      <vt:lpstr>How are your data used?</vt:lpstr>
      <vt:lpstr>Database login</vt:lpstr>
      <vt:lpstr>Data Submission Form</vt:lpstr>
      <vt:lpstr>Site, weather, and observations</vt:lpstr>
      <vt:lpstr>Bacterial data</vt:lpstr>
      <vt:lpstr>PowerPoint Presentation</vt:lpstr>
      <vt:lpstr>Follow aas and stay connected</vt:lpstr>
      <vt:lpstr>Test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Bacterial Monitoring Workshop</dc:title>
  <dc:creator>Crapps, Bailey</dc:creator>
  <cp:lastModifiedBy>Nachtmann, Cecilia</cp:lastModifiedBy>
  <cp:revision>84</cp:revision>
  <cp:lastPrinted>2021-09-09T14:38:51Z</cp:lastPrinted>
  <dcterms:created xsi:type="dcterms:W3CDTF">2020-10-06T12:56:41Z</dcterms:created>
  <dcterms:modified xsi:type="dcterms:W3CDTF">2022-05-24T16:11:29Z</dcterms:modified>
</cp:coreProperties>
</file>